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0"/>
  </p:notesMasterIdLst>
  <p:handoutMasterIdLst>
    <p:handoutMasterId r:id="rId51"/>
  </p:handoutMasterIdLst>
  <p:sldIdLst>
    <p:sldId id="328" r:id="rId2"/>
    <p:sldId id="329" r:id="rId3"/>
    <p:sldId id="330" r:id="rId4"/>
    <p:sldId id="331" r:id="rId5"/>
    <p:sldId id="332" r:id="rId6"/>
    <p:sldId id="333" r:id="rId7"/>
    <p:sldId id="334" r:id="rId8"/>
    <p:sldId id="335" r:id="rId9"/>
    <p:sldId id="336" r:id="rId10"/>
    <p:sldId id="337" r:id="rId11"/>
    <p:sldId id="338" r:id="rId12"/>
    <p:sldId id="339" r:id="rId13"/>
    <p:sldId id="340" r:id="rId14"/>
    <p:sldId id="341" r:id="rId15"/>
    <p:sldId id="346" r:id="rId16"/>
    <p:sldId id="343" r:id="rId17"/>
    <p:sldId id="342" r:id="rId18"/>
    <p:sldId id="344" r:id="rId19"/>
    <p:sldId id="347" r:id="rId20"/>
    <p:sldId id="348" r:id="rId21"/>
    <p:sldId id="349" r:id="rId22"/>
    <p:sldId id="345" r:id="rId23"/>
    <p:sldId id="350" r:id="rId24"/>
    <p:sldId id="353" r:id="rId25"/>
    <p:sldId id="357" r:id="rId26"/>
    <p:sldId id="355" r:id="rId27"/>
    <p:sldId id="354" r:id="rId28"/>
    <p:sldId id="356" r:id="rId29"/>
    <p:sldId id="358" r:id="rId30"/>
    <p:sldId id="359" r:id="rId31"/>
    <p:sldId id="351" r:id="rId32"/>
    <p:sldId id="352" r:id="rId33"/>
    <p:sldId id="360" r:id="rId34"/>
    <p:sldId id="362" r:id="rId35"/>
    <p:sldId id="363" r:id="rId36"/>
    <p:sldId id="361"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379" autoAdjust="0"/>
  </p:normalViewPr>
  <p:slideViewPr>
    <p:cSldViewPr>
      <p:cViewPr>
        <p:scale>
          <a:sx n="74" d="100"/>
          <a:sy n="74" d="100"/>
        </p:scale>
        <p:origin x="-69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4622"/>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B73647-31EE-4495-BE74-DAE58261F0A9}" type="datetimeFigureOut">
              <a:rPr lang="en-IN" smtClean="0"/>
              <a:t>30-06-2019</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6DA306-E570-4362-A38F-C0EEE1697F17}" type="slidenum">
              <a:rPr lang="en-IN" smtClean="0"/>
              <a:t>‹#›</a:t>
            </a:fld>
            <a:endParaRPr lang="en-IN"/>
          </a:p>
        </p:txBody>
      </p:sp>
    </p:spTree>
    <p:extLst>
      <p:ext uri="{BB962C8B-B14F-4D97-AF65-F5344CB8AC3E}">
        <p14:creationId xmlns:p14="http://schemas.microsoft.com/office/powerpoint/2010/main" val="1819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F605E-848D-47E8-B6C2-51D635585C8E}" type="datetimeFigureOut">
              <a:rPr lang="en-US" smtClean="0"/>
              <a:t>6/30/2019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44F9DE-836F-4BE5-A23B-7CD6CC150329}" type="slidenum">
              <a:rPr lang="en-US" smtClean="0"/>
              <a:t>‹#›</a:t>
            </a:fld>
            <a:endParaRPr lang="en-US"/>
          </a:p>
        </p:txBody>
      </p:sp>
    </p:spTree>
    <p:extLst>
      <p:ext uri="{BB962C8B-B14F-4D97-AF65-F5344CB8AC3E}">
        <p14:creationId xmlns:p14="http://schemas.microsoft.com/office/powerpoint/2010/main" val="323144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7030A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FF157A0-A037-4C26-920B-00A095A1C5C0}" type="datetime1">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88A3-6C65-440B-8171-4235283A1212}" type="slidenum">
              <a:rPr lang="en-US" smtClean="0"/>
              <a:t>‹#›</a:t>
            </a:fld>
            <a:endParaRPr lang="en-US" dirty="0"/>
          </a:p>
        </p:txBody>
      </p:sp>
      <p:pic>
        <p:nvPicPr>
          <p:cNvPr id="1027" name="Picture 3"/>
          <p:cNvPicPr>
            <a:picLocks noChangeAspect="1" noChangeArrowheads="1"/>
          </p:cNvPicPr>
          <p:nvPr userDrawn="1"/>
        </p:nvPicPr>
        <p:blipFill>
          <a:blip r:embed="rId2"/>
          <a:srcRect/>
          <a:stretch>
            <a:fillRect/>
          </a:stretch>
        </p:blipFill>
        <p:spPr bwMode="auto">
          <a:xfrm>
            <a:off x="0" y="394447"/>
            <a:ext cx="1143000" cy="1053353"/>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48EB5-94BC-48CF-B0D0-BE8AB7313D89}" type="datetime1">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88A3-6C65-440B-8171-4235283A12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B8424-47E0-4A8A-96EB-0D4C6BAFC876}" type="datetime1">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88A3-6C65-440B-8171-4235283A12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1066800"/>
          </a:xfrm>
        </p:spPr>
        <p:txBody>
          <a:bodyPr/>
          <a:lstStyle>
            <a:lvl1pPr>
              <a:defRPr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D90DC14-D6BC-43BD-9568-A3429C121358}" type="datetime1">
              <a:rPr lang="en-US" smtClean="0"/>
              <a:t>6/30/2019</a:t>
            </a:fld>
            <a:endParaRPr lang="en-US" dirty="0"/>
          </a:p>
        </p:txBody>
      </p:sp>
      <p:sp>
        <p:nvSpPr>
          <p:cNvPr id="6" name="Slide Number Placeholder 5"/>
          <p:cNvSpPr>
            <a:spLocks noGrp="1"/>
          </p:cNvSpPr>
          <p:nvPr>
            <p:ph type="sldNum" sz="quarter" idx="12"/>
          </p:nvPr>
        </p:nvSpPr>
        <p:spPr/>
        <p:txBody>
          <a:bodyPr/>
          <a:lstStyle/>
          <a:p>
            <a:fld id="{236188A3-6C65-440B-8171-4235283A1212}" type="slidenum">
              <a:rPr lang="en-US" smtClean="0"/>
              <a:t>‹#›</a:t>
            </a:fld>
            <a:endParaRPr lang="en-US"/>
          </a:p>
        </p:txBody>
      </p:sp>
      <p:pic>
        <p:nvPicPr>
          <p:cNvPr id="7" name="Picture 3"/>
          <p:cNvPicPr>
            <a:picLocks noChangeAspect="1" noChangeArrowheads="1"/>
          </p:cNvPicPr>
          <p:nvPr userDrawn="1"/>
        </p:nvPicPr>
        <p:blipFill>
          <a:blip r:embed="rId2"/>
          <a:srcRect/>
          <a:stretch>
            <a:fillRect/>
          </a:stretch>
        </p:blipFill>
        <p:spPr bwMode="auto">
          <a:xfrm>
            <a:off x="0" y="394447"/>
            <a:ext cx="1143000" cy="1053353"/>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8B7023-C94B-45EC-BCA8-1D9890A1D9D3}" type="datetime1">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88A3-6C65-440B-8171-4235283A121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EBC19D-245F-44B9-BFDA-5766580EE521}" type="datetime1">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188A3-6C65-440B-8171-4235283A121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FB4E3B-6FB9-4BB6-A868-C5EBBAA4B01B}" type="datetime1">
              <a:rPr lang="en-US" smtClean="0"/>
              <a:t>6/30/2019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188A3-6C65-440B-8171-4235283A12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442C8-81BA-4674-9859-594CCF023A2B}" type="datetime1">
              <a:rPr lang="en-US" smtClean="0"/>
              <a:t>6/30/2019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188A3-6C65-440B-8171-4235283A12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75200-40F5-46F0-BA6E-364F22ED64DA}" type="datetime1">
              <a:rPr lang="en-US" smtClean="0"/>
              <a:t>6/30/2019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188A3-6C65-440B-8171-4235283A12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9E1B1-9697-4954-A646-4AC72FBD3F39}" type="datetime1">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188A3-6C65-440B-8171-4235283A121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3D72C-DB0C-46A1-B588-68893F68FD2E}" type="datetime1">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188A3-6C65-440B-8171-4235283A121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457200"/>
            <a:ext cx="75438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81000"/>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p>
        </p:txBody>
      </p:sp>
      <p:sp>
        <p:nvSpPr>
          <p:cNvPr id="8" name="Rectangle 7"/>
          <p:cNvSpPr/>
          <p:nvPr/>
        </p:nvSpPr>
        <p:spPr>
          <a:xfrm>
            <a:off x="0" y="6477000"/>
            <a:ext cx="9144000" cy="381000"/>
          </a:xfrm>
          <a:prstGeom prst="rect">
            <a:avLst/>
          </a:prstGeom>
          <a:solidFill>
            <a:srgbClr val="002D86"/>
          </a:solidFill>
          <a:ln w="19050">
            <a:solidFill>
              <a:srgbClr val="002D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 name="Footer Placeholder 4"/>
          <p:cNvSpPr>
            <a:spLocks noGrp="1"/>
          </p:cNvSpPr>
          <p:nvPr>
            <p:ph type="ftr" sz="quarter" idx="3"/>
          </p:nvPr>
        </p:nvSpPr>
        <p:spPr>
          <a:xfrm>
            <a:off x="1524000" y="6492875"/>
            <a:ext cx="2133600" cy="365125"/>
          </a:xfrm>
          <a:prstGeom prst="rect">
            <a:avLst/>
          </a:prstGeom>
        </p:spPr>
        <p:txBody>
          <a:bodyPr vert="horz" lIns="91440" tIns="45720" rIns="91440" bIns="45720" rtlCol="0" anchor="ctr"/>
          <a:lstStyle>
            <a:lvl1pPr algn="ctr">
              <a:defRPr sz="1200">
                <a:solidFill>
                  <a:schemeClr val="bg1">
                    <a:lumMod val="95000"/>
                  </a:schemeClr>
                </a:solidFill>
              </a:defRPr>
            </a:lvl1pPr>
          </a:lstStyle>
          <a:p>
            <a:endParaRPr lang="en-US" dirty="0"/>
          </a:p>
        </p:txBody>
      </p:sp>
      <p:sp>
        <p:nvSpPr>
          <p:cNvPr id="6" name="Slide Number Placeholder 5"/>
          <p:cNvSpPr>
            <a:spLocks noGrp="1"/>
          </p:cNvSpPr>
          <p:nvPr>
            <p:ph type="sldNum" sz="quarter" idx="4"/>
          </p:nvPr>
        </p:nvSpPr>
        <p:spPr>
          <a:xfrm>
            <a:off x="8229600" y="6492875"/>
            <a:ext cx="457200" cy="365125"/>
          </a:xfrm>
          <a:prstGeom prst="rect">
            <a:avLst/>
          </a:prstGeom>
        </p:spPr>
        <p:txBody>
          <a:bodyPr vert="horz" lIns="91440" tIns="45720" rIns="91440" bIns="45720" rtlCol="0" anchor="ctr"/>
          <a:lstStyle>
            <a:lvl1pPr algn="r">
              <a:defRPr sz="1200">
                <a:solidFill>
                  <a:srgbClr val="FFFF00"/>
                </a:solidFill>
              </a:defRPr>
            </a:lvl1pPr>
          </a:lstStyle>
          <a:p>
            <a:fld id="{236188A3-6C65-440B-8171-4235283A1212}" type="slidenum">
              <a:rPr lang="en-US" smtClean="0"/>
              <a:t>‹#›</a:t>
            </a:fld>
            <a:endParaRPr lang="en-US" dirty="0"/>
          </a:p>
        </p:txBody>
      </p:sp>
      <p:sp>
        <p:nvSpPr>
          <p:cNvPr id="4" name="Date Placeholder 3"/>
          <p:cNvSpPr>
            <a:spLocks noGrp="1"/>
          </p:cNvSpPr>
          <p:nvPr>
            <p:ph type="dt" sz="half" idx="2"/>
          </p:nvPr>
        </p:nvSpPr>
        <p:spPr>
          <a:xfrm>
            <a:off x="457200" y="6492875"/>
            <a:ext cx="990600" cy="365125"/>
          </a:xfrm>
          <a:prstGeom prst="rect">
            <a:avLst/>
          </a:prstGeom>
        </p:spPr>
        <p:txBody>
          <a:bodyPr vert="horz" lIns="91440" tIns="45720" rIns="91440" bIns="45720" rtlCol="0" anchor="ctr"/>
          <a:lstStyle>
            <a:lvl1pPr algn="l">
              <a:defRPr sz="1200">
                <a:solidFill>
                  <a:schemeClr val="bg1">
                    <a:lumMod val="95000"/>
                  </a:schemeClr>
                </a:solidFill>
              </a:defRPr>
            </a:lvl1pPr>
          </a:lstStyle>
          <a:p>
            <a:fld id="{A3BFC94E-D521-4033-AEBB-CC6B54BEB78F}" type="datetime1">
              <a:rPr lang="en-US" smtClean="0"/>
              <a:t>6/30/2019</a:t>
            </a:fld>
            <a:endParaRPr lang="en-US" dirty="0"/>
          </a:p>
        </p:txBody>
      </p:sp>
      <p:sp>
        <p:nvSpPr>
          <p:cNvPr id="9" name="Rectangle 8"/>
          <p:cNvSpPr/>
          <p:nvPr/>
        </p:nvSpPr>
        <p:spPr>
          <a:xfrm>
            <a:off x="5249314" y="6488668"/>
            <a:ext cx="2890343" cy="369332"/>
          </a:xfrm>
          <a:prstGeom prst="rect">
            <a:avLst/>
          </a:prstGeom>
        </p:spPr>
        <p:txBody>
          <a:bodyPr wrap="none">
            <a:spAutoFit/>
          </a:bodyPr>
          <a:lstStyle/>
          <a:p>
            <a:pPr algn="r"/>
            <a:r>
              <a:rPr lang="en-US" b="1" i="1" dirty="0" smtClean="0">
                <a:solidFill>
                  <a:schemeClr val="bg1">
                    <a:lumMod val="95000"/>
                  </a:schemeClr>
                </a:solidFill>
              </a:rPr>
              <a:t>JSS Medical College, Mysuru</a:t>
            </a:r>
            <a:endParaRPr lang="en-US" b="1" i="1" dirty="0">
              <a:solidFill>
                <a:schemeClr val="bg1">
                  <a:lumMod val="95000"/>
                </a:schemeClr>
              </a:solidFill>
            </a:endParaRPr>
          </a:p>
        </p:txBody>
      </p:sp>
      <p:pic>
        <p:nvPicPr>
          <p:cNvPr id="10" name="Picture 3"/>
          <p:cNvPicPr>
            <a:picLocks noChangeAspect="1" noChangeArrowheads="1"/>
          </p:cNvPicPr>
          <p:nvPr/>
        </p:nvPicPr>
        <p:blipFill>
          <a:blip r:embed="rId13"/>
          <a:srcRect/>
          <a:stretch>
            <a:fillRect/>
          </a:stretch>
        </p:blipFill>
        <p:spPr bwMode="auto">
          <a:xfrm>
            <a:off x="0" y="394447"/>
            <a:ext cx="1143000" cy="1053353"/>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just"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143000" y="838200"/>
            <a:ext cx="7162800" cy="13375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Algerian" pitchFamily="82" charset="0"/>
              </a:rPr>
              <a:t>Hip </a:t>
            </a:r>
            <a:r>
              <a:rPr lang="en-US" sz="3200" dirty="0" smtClean="0">
                <a:latin typeface="Algerian" pitchFamily="82" charset="0"/>
              </a:rPr>
              <a:t>ultrasonography </a:t>
            </a:r>
            <a:r>
              <a:rPr lang="en-US" sz="3200" dirty="0">
                <a:latin typeface="Algerian" pitchFamily="82" charset="0"/>
              </a:rPr>
              <a:t>in infants </a:t>
            </a:r>
            <a:r>
              <a:rPr lang="en-US" sz="3200" dirty="0" smtClean="0">
                <a:latin typeface="Algerian" pitchFamily="82" charset="0"/>
              </a:rPr>
              <a:t>                          and  children</a:t>
            </a:r>
            <a:endParaRPr lang="en-US" sz="3200" dirty="0">
              <a:latin typeface="Algerian" pitchFamily="82" charset="0"/>
            </a:endParaRPr>
          </a:p>
        </p:txBody>
      </p:sp>
      <p:sp>
        <p:nvSpPr>
          <p:cNvPr id="2" name="Footer Placeholder 1"/>
          <p:cNvSpPr txBox="1"/>
          <p:nvPr/>
        </p:nvSpPr>
        <p:spPr>
          <a:xfrm>
            <a:off x="1524003" y="6492870"/>
            <a:ext cx="2133596" cy="365129"/>
          </a:xfrm>
          <a:prstGeom prst="rect">
            <a:avLst/>
          </a:prstGeom>
          <a:noFill/>
          <a:ln>
            <a:noFill/>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2F2F2"/>
              </a:solidFill>
              <a:uFillTx/>
              <a:latin typeface="Calibri"/>
              <a:ea typeface=""/>
              <a:cs typeface=""/>
            </a:endParaRPr>
          </a:p>
        </p:txBody>
      </p:sp>
      <p:sp>
        <p:nvSpPr>
          <p:cNvPr id="4" name="Rectangle 4"/>
          <p:cNvSpPr/>
          <p:nvPr/>
        </p:nvSpPr>
        <p:spPr>
          <a:xfrm>
            <a:off x="1269827" y="2767312"/>
            <a:ext cx="6324603" cy="923330"/>
          </a:xfrm>
          <a:prstGeom prst="rect">
            <a:avLst/>
          </a:prstGeom>
          <a:noFill/>
          <a:ln>
            <a:noFill/>
            <a:prstDash val="solid"/>
          </a:ln>
        </p:spPr>
        <p:txBody>
          <a:bodyPr vert="horz" wrap="square" lIns="91440" tIns="45720" rIns="91440" bIns="45720" anchor="t" anchorCtr="0" compatLnSpc="1">
            <a:spAutoFit/>
          </a:bodyPr>
          <a:lstStyle/>
          <a:p>
            <a:r>
              <a:rPr lang="en-US" dirty="0" err="1"/>
              <a:t>Alka</a:t>
            </a:r>
            <a:r>
              <a:rPr lang="en-US" dirty="0"/>
              <a:t> </a:t>
            </a:r>
            <a:r>
              <a:rPr lang="en-US" dirty="0" err="1"/>
              <a:t>Karnik</a:t>
            </a:r>
            <a:endParaRPr lang="en-US" dirty="0"/>
          </a:p>
          <a:p>
            <a:r>
              <a:rPr lang="en-US" dirty="0"/>
              <a:t>Dr. B </a:t>
            </a:r>
            <a:r>
              <a:rPr lang="en-US" dirty="0" err="1"/>
              <a:t>Nanavati</a:t>
            </a:r>
            <a:r>
              <a:rPr lang="en-US" dirty="0"/>
              <a:t> Hospital and Research Center, </a:t>
            </a:r>
            <a:r>
              <a:rPr lang="en-US" dirty="0" err="1"/>
              <a:t>Sonosight</a:t>
            </a:r>
            <a:r>
              <a:rPr lang="en-US" dirty="0"/>
              <a:t> Imaging Centre, Mumbai, India</a:t>
            </a:r>
            <a:endParaRPr lang="en-US" sz="1800" b="0" i="0" u="none" strike="noStrike" kern="1200" cap="none" spc="0" baseline="0" dirty="0">
              <a:solidFill>
                <a:srgbClr val="000000"/>
              </a:solidFill>
              <a:uFillTx/>
              <a:latin typeface="Calibri"/>
              <a:ea typeface=""/>
              <a:cs typeface=""/>
            </a:endParaRPr>
          </a:p>
        </p:txBody>
      </p:sp>
      <p:sp>
        <p:nvSpPr>
          <p:cNvPr id="5" name="TextBox 5"/>
          <p:cNvSpPr txBox="1"/>
          <p:nvPr/>
        </p:nvSpPr>
        <p:spPr>
          <a:xfrm>
            <a:off x="3589174" y="2175759"/>
            <a:ext cx="1782925" cy="52322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sng" strike="noStrike" kern="1200" cap="none" spc="0" baseline="0" dirty="0" smtClean="0">
                <a:solidFill>
                  <a:srgbClr val="000000"/>
                </a:solidFill>
                <a:uFillTx/>
                <a:latin typeface="Calibri"/>
                <a:ea typeface=""/>
                <a:cs typeface=""/>
              </a:rPr>
              <a:t>Authors:</a:t>
            </a:r>
            <a:endParaRPr lang="en-US" sz="2800" b="1" i="0" u="sng" strike="noStrike" kern="1200" cap="none" spc="0" baseline="0" dirty="0">
              <a:solidFill>
                <a:srgbClr val="000000"/>
              </a:solidFill>
              <a:uFillTx/>
              <a:latin typeface="Calibri"/>
              <a:ea typeface=""/>
              <a:cs typeface=""/>
            </a:endParaRPr>
          </a:p>
        </p:txBody>
      </p:sp>
      <p:sp>
        <p:nvSpPr>
          <p:cNvPr id="6" name="TextBox 6"/>
          <p:cNvSpPr txBox="1"/>
          <p:nvPr/>
        </p:nvSpPr>
        <p:spPr>
          <a:xfrm>
            <a:off x="3689485" y="3492870"/>
            <a:ext cx="1377813" cy="52322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sng" strike="noStrike" kern="1200" cap="none" spc="0" baseline="0" dirty="0" smtClean="0">
                <a:solidFill>
                  <a:srgbClr val="000000"/>
                </a:solidFill>
                <a:uFillTx/>
                <a:latin typeface="Calibri"/>
                <a:ea typeface=""/>
                <a:cs typeface=""/>
              </a:rPr>
              <a:t>Journal:</a:t>
            </a:r>
            <a:endParaRPr lang="en-US" sz="2800" b="1" i="0" u="sng" strike="noStrike" kern="1200" cap="none" spc="0" baseline="0" dirty="0">
              <a:solidFill>
                <a:srgbClr val="000000"/>
              </a:solidFill>
              <a:uFillTx/>
              <a:latin typeface="Calibri"/>
              <a:ea typeface=""/>
              <a:cs typeface=""/>
            </a:endParaRPr>
          </a:p>
        </p:txBody>
      </p:sp>
      <p:sp>
        <p:nvSpPr>
          <p:cNvPr id="8" name="TextBox 8"/>
          <p:cNvSpPr txBox="1"/>
          <p:nvPr/>
        </p:nvSpPr>
        <p:spPr>
          <a:xfrm>
            <a:off x="280579" y="4983974"/>
            <a:ext cx="2438403" cy="52321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sng" strike="noStrike" kern="1200" cap="none" spc="0" baseline="0" dirty="0">
                <a:solidFill>
                  <a:srgbClr val="000000"/>
                </a:solidFill>
                <a:uFillTx/>
                <a:latin typeface="Calibri"/>
                <a:ea typeface=""/>
                <a:cs typeface=""/>
              </a:rPr>
              <a:t>Presenter</a:t>
            </a:r>
          </a:p>
        </p:txBody>
      </p:sp>
      <p:sp>
        <p:nvSpPr>
          <p:cNvPr id="9" name="TextBox 9"/>
          <p:cNvSpPr txBox="1"/>
          <p:nvPr/>
        </p:nvSpPr>
        <p:spPr>
          <a:xfrm>
            <a:off x="326732" y="5507193"/>
            <a:ext cx="2873667" cy="70788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ea typeface=""/>
                <a:cs typeface=""/>
              </a:rPr>
              <a:t> </a:t>
            </a:r>
            <a:r>
              <a:rPr lang="en-US" sz="2000" b="0" i="0" u="none" strike="noStrike" kern="1200" cap="none" spc="0" baseline="0" dirty="0" err="1" smtClean="0">
                <a:solidFill>
                  <a:srgbClr val="000000"/>
                </a:solidFill>
                <a:uFillTx/>
                <a:latin typeface="Calibri"/>
                <a:ea typeface=""/>
                <a:cs typeface=""/>
              </a:rPr>
              <a:t>Dr.Vishwanath</a:t>
            </a:r>
            <a:r>
              <a:rPr lang="en-US" sz="2000" b="0" i="0" u="none" strike="noStrike" kern="1200" cap="none" spc="0" dirty="0" smtClean="0">
                <a:solidFill>
                  <a:srgbClr val="000000"/>
                </a:solidFill>
                <a:uFillTx/>
                <a:latin typeface="Calibri"/>
                <a:ea typeface=""/>
                <a:cs typeface=""/>
              </a:rPr>
              <a:t> Patil</a:t>
            </a:r>
            <a:r>
              <a:rPr lang="en-US" sz="2000" b="0" i="0" u="none" strike="noStrike" kern="1200" cap="none" spc="0" baseline="0" dirty="0" smtClean="0">
                <a:solidFill>
                  <a:srgbClr val="000000"/>
                </a:solidFill>
                <a:uFillTx/>
                <a:latin typeface="Calibri"/>
                <a:ea typeface=""/>
                <a:cs typeface=""/>
              </a:rPr>
              <a:t> </a:t>
            </a:r>
            <a:endParaRPr lang="en-US" sz="2000" b="0" i="0" u="none" strike="noStrike" kern="1200" cap="none" spc="0" baseline="0" dirty="0">
              <a:solidFill>
                <a:srgbClr val="000000"/>
              </a:solidFill>
              <a:uFillTx/>
              <a:latin typeface="Calibri"/>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ea typeface=""/>
                <a:cs typeface=""/>
              </a:rPr>
              <a:t>   PG Resident</a:t>
            </a:r>
          </a:p>
        </p:txBody>
      </p:sp>
      <p:sp>
        <p:nvSpPr>
          <p:cNvPr id="10" name="TextBox 10"/>
          <p:cNvSpPr txBox="1"/>
          <p:nvPr/>
        </p:nvSpPr>
        <p:spPr>
          <a:xfrm>
            <a:off x="5458147" y="5098981"/>
            <a:ext cx="2362199" cy="52322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sng" strike="noStrike" kern="1200" cap="none" spc="0" baseline="0" dirty="0">
                <a:solidFill>
                  <a:srgbClr val="000000"/>
                </a:solidFill>
                <a:uFillTx/>
                <a:latin typeface="Calibri"/>
                <a:ea typeface=""/>
                <a:cs typeface=""/>
              </a:rPr>
              <a:t>Moderator</a:t>
            </a:r>
          </a:p>
        </p:txBody>
      </p:sp>
      <p:sp>
        <p:nvSpPr>
          <p:cNvPr id="11" name="TextBox 11"/>
          <p:cNvSpPr txBox="1"/>
          <p:nvPr/>
        </p:nvSpPr>
        <p:spPr>
          <a:xfrm>
            <a:off x="5372100" y="5507193"/>
            <a:ext cx="3619496" cy="76944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Calibri"/>
                <a:ea typeface=""/>
                <a:cs typeface=""/>
              </a:rPr>
              <a:t>     </a:t>
            </a:r>
            <a:r>
              <a:rPr lang="en-US" sz="2000" b="0" i="0" u="none" strike="noStrike" kern="1200" cap="none" spc="0" baseline="0" dirty="0" smtClean="0">
                <a:solidFill>
                  <a:srgbClr val="000000"/>
                </a:solidFill>
                <a:uFillTx/>
                <a:latin typeface="Calibri"/>
                <a:ea typeface=""/>
                <a:cs typeface=""/>
              </a:rPr>
              <a:t>Dr. </a:t>
            </a:r>
            <a:r>
              <a:rPr lang="en-US" sz="2000" dirty="0" err="1" smtClean="0">
                <a:solidFill>
                  <a:srgbClr val="000000"/>
                </a:solidFill>
                <a:latin typeface="Calibri"/>
                <a:ea typeface=""/>
                <a:cs typeface=""/>
              </a:rPr>
              <a:t>Vinay</a:t>
            </a:r>
            <a:r>
              <a:rPr lang="en-US" sz="2000" dirty="0" smtClean="0">
                <a:solidFill>
                  <a:srgbClr val="000000"/>
                </a:solidFill>
                <a:latin typeface="Calibri"/>
                <a:ea typeface=""/>
                <a:cs typeface=""/>
              </a:rPr>
              <a:t> Raj</a:t>
            </a:r>
            <a:endParaRPr lang="en-US" sz="2000" b="0" i="0" u="none" strike="noStrike" kern="1200" cap="none" spc="0" baseline="0" dirty="0">
              <a:solidFill>
                <a:srgbClr val="000000"/>
              </a:solidFill>
              <a:uFillTx/>
              <a:latin typeface="Calibri"/>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ea typeface=""/>
                <a:cs typeface=""/>
              </a:rPr>
              <a:t>  </a:t>
            </a:r>
            <a:r>
              <a:rPr lang="en-US" sz="2000" b="0" i="0" u="none" strike="noStrike" kern="1200" cap="none" spc="0" baseline="0" dirty="0" smtClean="0">
                <a:solidFill>
                  <a:srgbClr val="000000"/>
                </a:solidFill>
                <a:uFillTx/>
                <a:latin typeface="Calibri"/>
                <a:ea typeface=""/>
                <a:cs typeface=""/>
              </a:rPr>
              <a:t>Senior</a:t>
            </a:r>
            <a:r>
              <a:rPr lang="en-US" sz="2000" b="0" i="0" u="none" strike="noStrike" kern="1200" cap="none" spc="0" dirty="0" smtClean="0">
                <a:solidFill>
                  <a:srgbClr val="000000"/>
                </a:solidFill>
                <a:uFillTx/>
                <a:latin typeface="Calibri"/>
                <a:ea typeface=""/>
                <a:cs typeface=""/>
              </a:rPr>
              <a:t> Resident</a:t>
            </a:r>
            <a:endParaRPr lang="en-US" sz="2000" b="0" i="0" u="none" strike="noStrike" kern="1200" cap="none" spc="0" baseline="0" dirty="0">
              <a:solidFill>
                <a:srgbClr val="000000"/>
              </a:solidFill>
              <a:uFillTx/>
              <a:latin typeface="Calibri"/>
              <a:ea typeface=""/>
              <a:cs typeface=""/>
            </a:endParaRPr>
          </a:p>
        </p:txBody>
      </p:sp>
      <p:sp>
        <p:nvSpPr>
          <p:cNvPr id="16" name="Text Placeholder 6"/>
          <p:cNvSpPr>
            <a:spLocks noGrp="1"/>
          </p:cNvSpPr>
          <p:nvPr>
            <p:ph sz="half" idx="2"/>
          </p:nvPr>
        </p:nvSpPr>
        <p:spPr>
          <a:xfrm>
            <a:off x="1981200" y="4114800"/>
            <a:ext cx="5200648" cy="500358"/>
          </a:xfrm>
        </p:spPr>
        <p:txBody>
          <a:bodyPr>
            <a:normAutofit fontScale="62500" lnSpcReduction="20000"/>
          </a:bodyPr>
          <a:lstStyle/>
          <a:p>
            <a:r>
              <a:rPr lang="en-US" dirty="0"/>
              <a:t>Indian J </a:t>
            </a:r>
            <a:r>
              <a:rPr lang="en-US" dirty="0" err="1"/>
              <a:t>Radiol</a:t>
            </a:r>
            <a:r>
              <a:rPr lang="en-US" dirty="0"/>
              <a:t> Imaging / November 2007 / </a:t>
            </a:r>
            <a:r>
              <a:rPr lang="en-US" dirty="0" err="1"/>
              <a:t>Vol</a:t>
            </a:r>
            <a:r>
              <a:rPr lang="en-US" dirty="0"/>
              <a:t> 17 / Issue 4</a:t>
            </a:r>
          </a:p>
        </p:txBody>
      </p:sp>
    </p:spTree>
    <p:extLst>
      <p:ext uri="{BB962C8B-B14F-4D97-AF65-F5344CB8AC3E}">
        <p14:creationId xmlns:p14="http://schemas.microsoft.com/office/powerpoint/2010/main" val="205755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0" dirty="0"/>
              <a:t>Pathophysiology of DDH</a:t>
            </a:r>
            <a:endParaRPr lang="en-US" sz="2800" dirty="0"/>
          </a:p>
        </p:txBody>
      </p:sp>
      <p:sp>
        <p:nvSpPr>
          <p:cNvPr id="4" name="Content Placeholder 3"/>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en-US" sz="2400" dirty="0" smtClean="0"/>
              <a:t>The space </a:t>
            </a:r>
            <a:r>
              <a:rPr lang="en-US" sz="2400" dirty="0"/>
              <a:t>between the femoral head and acetabulum </a:t>
            </a:r>
            <a:r>
              <a:rPr lang="en-US" sz="2400" dirty="0" smtClean="0"/>
              <a:t>becomes filled with fibro-fatty tissue (</a:t>
            </a:r>
            <a:r>
              <a:rPr lang="en-US" sz="2400" dirty="0" err="1" smtClean="0"/>
              <a:t>pulvinar</a:t>
            </a:r>
            <a:r>
              <a:rPr lang="en-US" sz="2400" dirty="0" smtClean="0"/>
              <a:t>).</a:t>
            </a:r>
          </a:p>
          <a:p>
            <a:endParaRPr lang="en-US" sz="2400" dirty="0"/>
          </a:p>
          <a:p>
            <a:r>
              <a:rPr lang="en-US" sz="2400" dirty="0"/>
              <a:t>The femoral </a:t>
            </a:r>
            <a:r>
              <a:rPr lang="en-US" sz="2400" dirty="0" smtClean="0"/>
              <a:t>head moves </a:t>
            </a:r>
            <a:r>
              <a:rPr lang="en-US" sz="2400" dirty="0"/>
              <a:t>further supero-laterally, the labrum is inverted and </a:t>
            </a:r>
            <a:r>
              <a:rPr lang="en-US" sz="2400" dirty="0" smtClean="0"/>
              <a:t>is deformed</a:t>
            </a:r>
          </a:p>
          <a:p>
            <a:endParaRPr lang="en-US" sz="2400" dirty="0"/>
          </a:p>
          <a:p>
            <a:r>
              <a:rPr lang="en-US" sz="2400" dirty="0"/>
              <a:t>The capsule thickens and may develop an </a:t>
            </a:r>
            <a:r>
              <a:rPr lang="en-US" sz="2400" dirty="0" smtClean="0"/>
              <a:t>hourglass</a:t>
            </a:r>
          </a:p>
          <a:p>
            <a:pPr marL="0" indent="0">
              <a:buNone/>
            </a:pPr>
            <a:r>
              <a:rPr lang="en-US" sz="2400" dirty="0" smtClean="0"/>
              <a:t>deformity</a:t>
            </a:r>
            <a:endParaRPr lang="en-US" sz="2400" dirty="0"/>
          </a:p>
        </p:txBody>
      </p:sp>
      <p:sp>
        <p:nvSpPr>
          <p:cNvPr id="5" name="Down Arrow 4"/>
          <p:cNvSpPr/>
          <p:nvPr/>
        </p:nvSpPr>
        <p:spPr>
          <a:xfrm>
            <a:off x="2590800" y="2362200"/>
            <a:ext cx="637032"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my seminar\dd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757" y="4495800"/>
            <a:ext cx="3708865"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a:off x="2819400" y="366199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444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0" dirty="0"/>
              <a:t>Pathophysiology of DDH</a:t>
            </a:r>
            <a:endParaRPr lang="en-US" sz="3200" dirty="0"/>
          </a:p>
        </p:txBody>
      </p:sp>
      <p:sp>
        <p:nvSpPr>
          <p:cNvPr id="4" name="Content Placeholder 3"/>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2400" dirty="0" smtClean="0"/>
              <a:t>General consensus </a:t>
            </a:r>
            <a:r>
              <a:rPr lang="en-US" sz="2400" dirty="0"/>
              <a:t>is that any diagnosis </a:t>
            </a:r>
            <a:r>
              <a:rPr lang="en-US" sz="2400" dirty="0" smtClean="0"/>
              <a:t>after </a:t>
            </a:r>
            <a:r>
              <a:rPr lang="en-US" sz="2400" dirty="0"/>
              <a:t>the </a:t>
            </a:r>
            <a:r>
              <a:rPr lang="en-US" sz="2400" dirty="0">
                <a:solidFill>
                  <a:srgbClr val="FF0000"/>
                </a:solidFill>
              </a:rPr>
              <a:t>age </a:t>
            </a:r>
            <a:r>
              <a:rPr lang="en-US" sz="2400" dirty="0" smtClean="0">
                <a:solidFill>
                  <a:srgbClr val="FF0000"/>
                </a:solidFill>
              </a:rPr>
              <a:t>of three </a:t>
            </a:r>
            <a:r>
              <a:rPr lang="en-US" sz="2400" dirty="0"/>
              <a:t>months, is a late diagnosis</a:t>
            </a:r>
            <a:r>
              <a:rPr lang="en-US" sz="2400" dirty="0" smtClean="0"/>
              <a:t>.</a:t>
            </a:r>
          </a:p>
          <a:p>
            <a:r>
              <a:rPr lang="en-US" sz="2000" dirty="0" err="1"/>
              <a:t>Röntgenogramme</a:t>
            </a:r>
            <a:r>
              <a:rPr lang="en-US" sz="2000" dirty="0"/>
              <a:t> for hip dysplasia becomes more reliable after appearance of the proximal epiphysis of the femur.</a:t>
            </a:r>
          </a:p>
        </p:txBody>
      </p:sp>
      <p:pic>
        <p:nvPicPr>
          <p:cNvPr id="2050" name="Picture 2" descr="C:\Users\user\Desktop\my seminar\hip develo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84" y="3401336"/>
            <a:ext cx="5782616" cy="238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97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i="1" dirty="0"/>
              <a:t>Examination technique</a:t>
            </a:r>
            <a:endParaRPr lang="en-US" sz="2800" dirty="0"/>
          </a:p>
        </p:txBody>
      </p:sp>
      <p:sp>
        <p:nvSpPr>
          <p:cNvPr id="4" name="Content Placeholder 3"/>
          <p:cNvSpPr>
            <a:spLocks noGrp="1"/>
          </p:cNvSpPr>
          <p:nvPr>
            <p:ph idx="1"/>
          </p:nvPr>
        </p:nvSpPr>
        <p:spPr/>
        <p:txBody>
          <a:bodyPr>
            <a:normAutofit/>
          </a:bodyPr>
          <a:lstStyle/>
          <a:p>
            <a:r>
              <a:rPr lang="en-US" sz="2400" dirty="0"/>
              <a:t>Imaging is </a:t>
            </a:r>
            <a:r>
              <a:rPr lang="en-US" sz="2400" dirty="0" smtClean="0"/>
              <a:t>conducted </a:t>
            </a:r>
            <a:r>
              <a:rPr lang="en-US" sz="2400" dirty="0"/>
              <a:t>with </a:t>
            </a:r>
            <a:r>
              <a:rPr lang="en-US" sz="2400" dirty="0" smtClean="0"/>
              <a:t>a </a:t>
            </a:r>
            <a:r>
              <a:rPr lang="en-US" sz="2400" dirty="0" smtClean="0">
                <a:solidFill>
                  <a:srgbClr val="7030A0"/>
                </a:solidFill>
              </a:rPr>
              <a:t>linear </a:t>
            </a:r>
            <a:r>
              <a:rPr lang="en-US" sz="2400" dirty="0">
                <a:solidFill>
                  <a:srgbClr val="7030A0"/>
                </a:solidFill>
              </a:rPr>
              <a:t>transducer</a:t>
            </a:r>
            <a:r>
              <a:rPr lang="en-US" sz="2400" dirty="0" smtClean="0">
                <a:solidFill>
                  <a:srgbClr val="7030A0"/>
                </a:solidFill>
              </a:rPr>
              <a:t>.</a:t>
            </a:r>
          </a:p>
          <a:p>
            <a:r>
              <a:rPr lang="en-US" sz="2400" dirty="0" smtClean="0">
                <a:solidFill>
                  <a:srgbClr val="7030A0"/>
                </a:solidFill>
              </a:rPr>
              <a:t>Sector probe</a:t>
            </a:r>
            <a:r>
              <a:rPr lang="en-US" sz="2400" dirty="0" smtClean="0"/>
              <a:t>-evaluation </a:t>
            </a:r>
            <a:r>
              <a:rPr lang="en-US" sz="2400" dirty="0"/>
              <a:t>through small </a:t>
            </a:r>
            <a:r>
              <a:rPr lang="en-US" sz="2400" dirty="0" smtClean="0"/>
              <a:t>windows in </a:t>
            </a:r>
            <a:r>
              <a:rPr lang="en-US" sz="2400" dirty="0"/>
              <a:t>a plaster cast during </a:t>
            </a:r>
            <a:r>
              <a:rPr lang="en-US" sz="2400" dirty="0" smtClean="0"/>
              <a:t>treatment.</a:t>
            </a:r>
          </a:p>
          <a:p>
            <a:r>
              <a:rPr lang="en-US" sz="2400" dirty="0" smtClean="0"/>
              <a:t>                      </a:t>
            </a:r>
            <a:r>
              <a:rPr lang="en-US" sz="2400" dirty="0"/>
              <a:t>T</a:t>
            </a:r>
            <a:r>
              <a:rPr lang="en-US" sz="2400" dirty="0" smtClean="0"/>
              <a:t>wo </a:t>
            </a:r>
            <a:r>
              <a:rPr lang="en-US" sz="2400" dirty="0"/>
              <a:t>distinct methods of </a:t>
            </a:r>
            <a:r>
              <a:rPr lang="en-US" sz="2400" dirty="0" smtClean="0"/>
              <a:t>examination</a:t>
            </a:r>
          </a:p>
          <a:p>
            <a:endParaRPr lang="en-US" sz="2400" dirty="0"/>
          </a:p>
          <a:p>
            <a:r>
              <a:rPr lang="en-US" sz="2000" dirty="0" smtClean="0">
                <a:solidFill>
                  <a:srgbClr val="FF0000"/>
                </a:solidFill>
              </a:rPr>
              <a:t>Static</a:t>
            </a:r>
            <a:r>
              <a:rPr lang="en-US" sz="2000" dirty="0" smtClean="0"/>
              <a:t> method introduced                                  </a:t>
            </a:r>
            <a:r>
              <a:rPr lang="en-US" sz="2000" dirty="0">
                <a:solidFill>
                  <a:srgbClr val="FF0000"/>
                </a:solidFill>
              </a:rPr>
              <a:t>D</a:t>
            </a:r>
            <a:r>
              <a:rPr lang="en-US" sz="2000" dirty="0" smtClean="0">
                <a:solidFill>
                  <a:srgbClr val="FF0000"/>
                </a:solidFill>
              </a:rPr>
              <a:t>ynamic</a:t>
            </a:r>
            <a:r>
              <a:rPr lang="en-US" sz="2000" dirty="0" smtClean="0"/>
              <a:t> </a:t>
            </a:r>
            <a:r>
              <a:rPr lang="en-US" sz="2000" dirty="0"/>
              <a:t>method</a:t>
            </a:r>
          </a:p>
          <a:p>
            <a:pPr marL="0" indent="0">
              <a:buNone/>
            </a:pPr>
            <a:r>
              <a:rPr lang="en-US" sz="2000" dirty="0" smtClean="0"/>
              <a:t>        by </a:t>
            </a:r>
            <a:r>
              <a:rPr lang="en-US" sz="2000" dirty="0" smtClean="0">
                <a:solidFill>
                  <a:srgbClr val="FF0000"/>
                </a:solidFill>
              </a:rPr>
              <a:t>Graf                                                                 </a:t>
            </a:r>
            <a:r>
              <a:rPr lang="en-US" sz="2000" dirty="0" smtClean="0"/>
              <a:t>described </a:t>
            </a:r>
            <a:r>
              <a:rPr lang="en-US" sz="2000" dirty="0"/>
              <a:t>by </a:t>
            </a:r>
            <a:r>
              <a:rPr lang="en-US" sz="2000" dirty="0" err="1">
                <a:solidFill>
                  <a:srgbClr val="FF0000"/>
                </a:solidFill>
              </a:rPr>
              <a:t>Harcke</a:t>
            </a:r>
            <a:r>
              <a:rPr lang="en-US" sz="2000" dirty="0">
                <a:solidFill>
                  <a:srgbClr val="FF0000"/>
                </a:solidFill>
              </a:rPr>
              <a:t> </a:t>
            </a:r>
            <a:r>
              <a:rPr lang="en-US" sz="2000" i="1" dirty="0">
                <a:solidFill>
                  <a:srgbClr val="FF0000"/>
                </a:solidFill>
              </a:rPr>
              <a:t>et  al</a:t>
            </a:r>
            <a:endParaRPr lang="en-US" sz="2000" dirty="0">
              <a:solidFill>
                <a:srgbClr val="FF0000"/>
              </a:solidFill>
            </a:endParaRPr>
          </a:p>
          <a:p>
            <a:endParaRPr lang="en-US" sz="2000" dirty="0">
              <a:solidFill>
                <a:srgbClr val="FF0000"/>
              </a:solidFill>
            </a:endParaRPr>
          </a:p>
        </p:txBody>
      </p:sp>
      <p:sp>
        <p:nvSpPr>
          <p:cNvPr id="5" name="Left-Right-Up Arrow 4"/>
          <p:cNvSpPr/>
          <p:nvPr/>
        </p:nvSpPr>
        <p:spPr>
          <a:xfrm>
            <a:off x="3657599" y="3352800"/>
            <a:ext cx="1459863" cy="9144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25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i="1" dirty="0"/>
              <a:t>Graf’s Technique</a:t>
            </a:r>
            <a:endParaRPr lang="en-US" sz="3200" dirty="0"/>
          </a:p>
        </p:txBody>
      </p:sp>
      <p:sp>
        <p:nvSpPr>
          <p:cNvPr id="4" name="Content Placeholder 3"/>
          <p:cNvSpPr>
            <a:spLocks noGrp="1"/>
          </p:cNvSpPr>
          <p:nvPr>
            <p:ph idx="1"/>
          </p:nvPr>
        </p:nvSpPr>
        <p:spPr>
          <a:xfrm>
            <a:off x="228600" y="1600200"/>
            <a:ext cx="8458200" cy="4806868"/>
          </a:xfrm>
        </p:spPr>
        <p:txBody>
          <a:bodyPr>
            <a:normAutofit/>
          </a:bodyPr>
          <a:lstStyle/>
          <a:p>
            <a:r>
              <a:rPr lang="en-US" sz="2400" dirty="0"/>
              <a:t>The child is placed in a </a:t>
            </a:r>
            <a:r>
              <a:rPr lang="en-US" sz="2400" dirty="0" smtClean="0"/>
              <a:t>foam-padded </a:t>
            </a:r>
            <a:r>
              <a:rPr lang="en-US" sz="2400" dirty="0"/>
              <a:t>trough in </a:t>
            </a:r>
            <a:r>
              <a:rPr lang="en-US" sz="2400" dirty="0" smtClean="0"/>
              <a:t>a lateral </a:t>
            </a:r>
            <a:r>
              <a:rPr lang="en-US" sz="2400" dirty="0"/>
              <a:t>position and the hip is </a:t>
            </a:r>
            <a:r>
              <a:rPr lang="en-US" sz="2400" dirty="0" smtClean="0"/>
              <a:t> flexed </a:t>
            </a:r>
            <a:r>
              <a:rPr lang="en-US" sz="2400" dirty="0"/>
              <a:t>to 90</a:t>
            </a:r>
            <a:r>
              <a:rPr lang="en-US" sz="2400" dirty="0" smtClean="0"/>
              <a:t>°.</a:t>
            </a:r>
          </a:p>
          <a:p>
            <a:r>
              <a:rPr lang="en-US" sz="2400" dirty="0"/>
              <a:t>The </a:t>
            </a:r>
            <a:r>
              <a:rPr lang="en-US" sz="2400" dirty="0" smtClean="0"/>
              <a:t>ultrasound probe </a:t>
            </a:r>
            <a:r>
              <a:rPr lang="en-US" sz="2400" dirty="0"/>
              <a:t>is placed in a coronal plane parallel to the </a:t>
            </a:r>
            <a:r>
              <a:rPr lang="en-US" sz="2400" dirty="0" smtClean="0"/>
              <a:t>spine and </a:t>
            </a:r>
            <a:r>
              <a:rPr lang="en-US" sz="2400" dirty="0"/>
              <a:t>a coronal section is obtained though the middle of </a:t>
            </a:r>
            <a:r>
              <a:rPr lang="en-US" sz="2400" dirty="0" smtClean="0"/>
              <a:t>the acetabular </a:t>
            </a:r>
            <a:r>
              <a:rPr lang="en-US" sz="2400" dirty="0"/>
              <a:t>roof.</a:t>
            </a:r>
          </a:p>
        </p:txBody>
      </p:sp>
      <p:pic>
        <p:nvPicPr>
          <p:cNvPr id="3074" name="Picture 2" descr="C:\Users\user\Desktop\my seminar\grrff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429000"/>
            <a:ext cx="428167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19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i="1" dirty="0"/>
              <a:t>Graf’s Technique</a:t>
            </a:r>
            <a:endParaRPr lang="en-US" dirty="0"/>
          </a:p>
        </p:txBody>
      </p:sp>
      <p:sp>
        <p:nvSpPr>
          <p:cNvPr id="4" name="Content Placeholder 3"/>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en-US" sz="2400" dirty="0" smtClean="0"/>
              <a:t>Standard plane</a:t>
            </a:r>
            <a:r>
              <a:rPr lang="en-US" sz="2400" dirty="0"/>
              <a:t> </a:t>
            </a:r>
            <a:r>
              <a:rPr lang="en-US" sz="2400" dirty="0" smtClean="0"/>
              <a:t> </a:t>
            </a:r>
            <a:r>
              <a:rPr lang="en-US" sz="2400" dirty="0"/>
              <a:t>is </a:t>
            </a:r>
            <a:r>
              <a:rPr lang="en-US" sz="2400" dirty="0" smtClean="0"/>
              <a:t>identified by the </a:t>
            </a:r>
            <a:r>
              <a:rPr lang="en-US" sz="2400" dirty="0"/>
              <a:t>presence of the following </a:t>
            </a:r>
            <a:r>
              <a:rPr lang="en-US" sz="2400" dirty="0">
                <a:solidFill>
                  <a:srgbClr val="FF0000"/>
                </a:solidFill>
              </a:rPr>
              <a:t>three </a:t>
            </a:r>
            <a:r>
              <a:rPr lang="en-US" sz="2400" dirty="0" smtClean="0">
                <a:solidFill>
                  <a:srgbClr val="FF0000"/>
                </a:solidFill>
              </a:rPr>
              <a:t>points.</a:t>
            </a:r>
            <a:r>
              <a:rPr lang="en-US" sz="2400" dirty="0"/>
              <a:t> </a:t>
            </a:r>
            <a:endParaRPr lang="en-US" sz="2400" dirty="0" smtClean="0"/>
          </a:p>
          <a:p>
            <a:pPr marL="457200" indent="-457200">
              <a:buFont typeface="+mj-lt"/>
              <a:buAutoNum type="arabicPeriod"/>
            </a:pPr>
            <a:r>
              <a:rPr lang="en-US" sz="2400" dirty="0" smtClean="0"/>
              <a:t>Lower </a:t>
            </a:r>
            <a:r>
              <a:rPr lang="en-US" sz="2400" dirty="0"/>
              <a:t>limb of the </a:t>
            </a:r>
            <a:r>
              <a:rPr lang="en-US" sz="2400" dirty="0">
                <a:solidFill>
                  <a:srgbClr val="FF0000"/>
                </a:solidFill>
              </a:rPr>
              <a:t>bony ilium</a:t>
            </a:r>
            <a:r>
              <a:rPr lang="en-US" sz="2400" dirty="0"/>
              <a:t>, in the depth of </a:t>
            </a:r>
            <a:r>
              <a:rPr lang="en-US" sz="2400" dirty="0" smtClean="0"/>
              <a:t>the acetabular fossa</a:t>
            </a:r>
            <a:r>
              <a:rPr lang="en-US" sz="2400" dirty="0"/>
              <a:t>.</a:t>
            </a:r>
          </a:p>
          <a:p>
            <a:pPr marL="457200" indent="-457200">
              <a:buFont typeface="+mj-lt"/>
              <a:buAutoNum type="arabicPeriod"/>
            </a:pPr>
            <a:r>
              <a:rPr lang="en-US" sz="2400" dirty="0"/>
              <a:t>The middle of the </a:t>
            </a:r>
            <a:r>
              <a:rPr lang="en-US" sz="2400" dirty="0">
                <a:solidFill>
                  <a:srgbClr val="FF0000"/>
                </a:solidFill>
              </a:rPr>
              <a:t>acetabular roof</a:t>
            </a:r>
          </a:p>
          <a:p>
            <a:pPr marL="457200" indent="-457200">
              <a:buFont typeface="+mj-lt"/>
              <a:buAutoNum type="arabicPeriod"/>
            </a:pPr>
            <a:r>
              <a:rPr lang="en-US" sz="2400" dirty="0" smtClean="0"/>
              <a:t>The </a:t>
            </a:r>
            <a:r>
              <a:rPr lang="en-US" sz="2400" dirty="0" smtClean="0">
                <a:solidFill>
                  <a:srgbClr val="FF0000"/>
                </a:solidFill>
              </a:rPr>
              <a:t>acetabular labrum</a:t>
            </a:r>
          </a:p>
          <a:p>
            <a:pPr marL="457200" indent="-457200">
              <a:buFont typeface="+mj-lt"/>
              <a:buAutoNum type="arabicPeriod"/>
            </a:pPr>
            <a:endParaRPr lang="en-US" sz="24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81400"/>
            <a:ext cx="3886200" cy="250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243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48201"/>
            <a:ext cx="8229600" cy="1752600"/>
          </a:xfrm>
        </p:spPr>
        <p:txBody>
          <a:bodyPr>
            <a:normAutofit/>
          </a:bodyPr>
          <a:lstStyle/>
          <a:p>
            <a:r>
              <a:rPr lang="en-US" sz="1600" dirty="0" smtClean="0"/>
              <a:t> </a:t>
            </a:r>
            <a:r>
              <a:rPr lang="en-US" sz="1600" dirty="0"/>
              <a:t>Anatomical structures of the infant hip (as seen on coronal ultrasonography). 1, ossified external wall of ilium; 2, psoas muscle; 3, labrum; 4, lower limb of the os ilium; 5, </a:t>
            </a:r>
            <a:r>
              <a:rPr lang="en-US" sz="1600" dirty="0" err="1"/>
              <a:t>triradiate</a:t>
            </a:r>
            <a:r>
              <a:rPr lang="en-US" sz="1600" dirty="0"/>
              <a:t> cartilage; 6, Synovial fold; 7, </a:t>
            </a:r>
            <a:r>
              <a:rPr lang="en-US" sz="1600" dirty="0" err="1"/>
              <a:t>chondro</a:t>
            </a:r>
            <a:r>
              <a:rPr lang="en-US" sz="1600" dirty="0"/>
              <a:t>-osseous junction at the femoral neck, 8, greater trochanter.</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71659"/>
            <a:ext cx="4800600" cy="37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43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a:t>Graf’s Technique</a:t>
            </a:r>
            <a:endParaRPr lang="en-US"/>
          </a:p>
        </p:txBody>
      </p:sp>
      <p:sp>
        <p:nvSpPr>
          <p:cNvPr id="4" name="Content Placeholder 3"/>
          <p:cNvSpPr>
            <a:spLocks noGrp="1"/>
          </p:cNvSpPr>
          <p:nvPr>
            <p:ph idx="1"/>
          </p:nvPr>
        </p:nvSpPr>
        <p:spPr/>
        <p:txBody>
          <a:bodyPr>
            <a:normAutofit/>
          </a:bodyPr>
          <a:lstStyle/>
          <a:p>
            <a:r>
              <a:rPr lang="en-US" sz="2000" dirty="0"/>
              <a:t>A line is drawn parallel to </a:t>
            </a:r>
            <a:r>
              <a:rPr lang="en-US" sz="2000" dirty="0" smtClean="0"/>
              <a:t>the ossified </a:t>
            </a:r>
            <a:r>
              <a:rPr lang="en-US" sz="2000" dirty="0"/>
              <a:t>lateral wall of the ilium (baseline</a:t>
            </a:r>
            <a:r>
              <a:rPr lang="en-US" sz="2000" dirty="0" smtClean="0"/>
              <a:t>).</a:t>
            </a:r>
          </a:p>
          <a:p>
            <a:r>
              <a:rPr lang="en-US" sz="2000" dirty="0"/>
              <a:t>A second line </a:t>
            </a:r>
            <a:r>
              <a:rPr lang="en-US" sz="2000" dirty="0" smtClean="0"/>
              <a:t>is drawn </a:t>
            </a:r>
            <a:r>
              <a:rPr lang="en-US" sz="2000" dirty="0"/>
              <a:t>along the roof of the cartilaginous </a:t>
            </a:r>
            <a:r>
              <a:rPr lang="en-US" sz="2000" dirty="0" smtClean="0"/>
              <a:t>acetabulum to</a:t>
            </a:r>
            <a:endParaRPr lang="en-US" sz="2000" dirty="0"/>
          </a:p>
          <a:p>
            <a:pPr marL="0" indent="0">
              <a:buNone/>
            </a:pPr>
            <a:r>
              <a:rPr lang="en-US" sz="2000" dirty="0"/>
              <a:t>give the </a:t>
            </a:r>
            <a:r>
              <a:rPr lang="en-US" sz="2000" i="1" dirty="0"/>
              <a:t>beta </a:t>
            </a:r>
            <a:r>
              <a:rPr lang="en-US" sz="2000" i="1" dirty="0" smtClean="0"/>
              <a:t>angle.</a:t>
            </a:r>
          </a:p>
          <a:p>
            <a:r>
              <a:rPr lang="en-US" sz="2000" dirty="0"/>
              <a:t>A third line is drawn from the inferior </a:t>
            </a:r>
            <a:r>
              <a:rPr lang="en-US" sz="2000" dirty="0" smtClean="0"/>
              <a:t>edge of </a:t>
            </a:r>
            <a:r>
              <a:rPr lang="en-US" sz="2000" dirty="0"/>
              <a:t>the bony acetabulum, at the </a:t>
            </a:r>
            <a:r>
              <a:rPr lang="en-US" sz="2000" dirty="0" err="1"/>
              <a:t>triradiate</a:t>
            </a:r>
            <a:r>
              <a:rPr lang="en-US" sz="2000" dirty="0"/>
              <a:t> cartilage, to </a:t>
            </a:r>
            <a:r>
              <a:rPr lang="en-US" sz="2000" dirty="0" smtClean="0"/>
              <a:t>the distal </a:t>
            </a:r>
            <a:r>
              <a:rPr lang="en-US" sz="2000" dirty="0"/>
              <a:t>part of the ilium, tangential to the slope of the </a:t>
            </a:r>
            <a:r>
              <a:rPr lang="en-US" sz="2000" dirty="0" smtClean="0"/>
              <a:t>bony acetabulum </a:t>
            </a:r>
            <a:r>
              <a:rPr lang="en-US" sz="2000" dirty="0"/>
              <a:t>(roof line).</a:t>
            </a:r>
            <a:endParaRPr lang="en-US" sz="2000" i="1" dirty="0" smtClean="0"/>
          </a:p>
          <a:p>
            <a:pPr marL="0" indent="0">
              <a:buNone/>
            </a:pPr>
            <a:endParaRPr lang="en-US" sz="2000" dirty="0"/>
          </a:p>
        </p:txBody>
      </p:sp>
      <p:pic>
        <p:nvPicPr>
          <p:cNvPr id="6146" name="Picture 2" descr="C:\Users\user\Desktop\my seminar\alpa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3810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6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i="1" dirty="0"/>
              <a:t>Graf’s Technique</a:t>
            </a:r>
            <a:endParaRPr lang="en-US" dirty="0"/>
          </a:p>
        </p:txBody>
      </p:sp>
      <p:sp>
        <p:nvSpPr>
          <p:cNvPr id="7" name="Text Placeholder 6"/>
          <p:cNvSpPr>
            <a:spLocks noGrp="1"/>
          </p:cNvSpPr>
          <p:nvPr>
            <p:ph type="body" idx="1"/>
          </p:nvPr>
        </p:nvSpPr>
        <p:spPr>
          <a:xfrm>
            <a:off x="990600" y="1600200"/>
            <a:ext cx="7162800" cy="685800"/>
          </a:xfrm>
        </p:spPr>
        <p:txBody>
          <a:bodyPr>
            <a:normAutofit fontScale="85000" lnSpcReduction="20000"/>
          </a:bodyPr>
          <a:lstStyle/>
          <a:p>
            <a:r>
              <a:rPr lang="en-US" b="0" dirty="0"/>
              <a:t>Measurements made on this coronal view are the  </a:t>
            </a:r>
            <a:r>
              <a:rPr lang="en-US" b="0" dirty="0" smtClean="0"/>
              <a:t>alpha </a:t>
            </a:r>
            <a:endParaRPr lang="en-US" b="0" dirty="0"/>
          </a:p>
          <a:p>
            <a:r>
              <a:rPr lang="en-US" b="0" dirty="0"/>
              <a:t>and </a:t>
            </a:r>
            <a:r>
              <a:rPr lang="en-US" b="0" dirty="0" smtClean="0"/>
              <a:t> beta angles</a:t>
            </a:r>
            <a:r>
              <a:rPr lang="en-US" b="0" dirty="0"/>
              <a:t>.</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9600" y="3801621"/>
            <a:ext cx="3528560" cy="238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sz="quarter" idx="4"/>
          </p:nvPr>
        </p:nvSpPr>
        <p:spPr>
          <a:xfrm>
            <a:off x="1143000" y="2362200"/>
            <a:ext cx="7620001" cy="1447801"/>
          </a:xfrm>
        </p:spPr>
        <p:txBody>
          <a:bodyPr>
            <a:normAutofit fontScale="92500"/>
          </a:bodyPr>
          <a:lstStyle/>
          <a:p>
            <a:r>
              <a:rPr lang="en-US" dirty="0"/>
              <a:t>The alpha angle denotes the </a:t>
            </a:r>
            <a:r>
              <a:rPr lang="en-US" dirty="0" smtClean="0"/>
              <a:t>slope of </a:t>
            </a:r>
            <a:r>
              <a:rPr lang="en-US" dirty="0"/>
              <a:t>the </a:t>
            </a:r>
            <a:r>
              <a:rPr lang="en-US" dirty="0">
                <a:solidFill>
                  <a:srgbClr val="FF0000"/>
                </a:solidFill>
              </a:rPr>
              <a:t>bony acetabulum</a:t>
            </a:r>
            <a:r>
              <a:rPr lang="en-US" dirty="0" smtClean="0"/>
              <a:t>.</a:t>
            </a:r>
          </a:p>
          <a:p>
            <a:r>
              <a:rPr lang="en-US" i="1" dirty="0"/>
              <a:t>B</a:t>
            </a:r>
            <a:r>
              <a:rPr lang="en-US" i="1" dirty="0" smtClean="0"/>
              <a:t>eta angle </a:t>
            </a:r>
            <a:r>
              <a:rPr lang="en-US" dirty="0" smtClean="0"/>
              <a:t>denotes </a:t>
            </a:r>
            <a:r>
              <a:rPr lang="en-US" dirty="0"/>
              <a:t>the slope of the </a:t>
            </a:r>
            <a:r>
              <a:rPr lang="en-US" i="1" dirty="0" smtClean="0">
                <a:solidFill>
                  <a:srgbClr val="FF0000"/>
                </a:solidFill>
              </a:rPr>
              <a:t>cartilaginous </a:t>
            </a:r>
            <a:r>
              <a:rPr lang="en-US" dirty="0" smtClean="0">
                <a:solidFill>
                  <a:srgbClr val="FF0000"/>
                </a:solidFill>
              </a:rPr>
              <a:t>acetabulum</a:t>
            </a:r>
            <a:r>
              <a:rPr lang="en-US" dirty="0"/>
              <a:t>.</a:t>
            </a:r>
            <a:endParaRPr lang="en-US" dirty="0" smtClean="0"/>
          </a:p>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10001"/>
            <a:ext cx="3012093" cy="237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71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normAutofit/>
          </a:bodyPr>
          <a:lstStyle/>
          <a:p>
            <a:r>
              <a:rPr lang="en-US" sz="2400" dirty="0"/>
              <a:t>Normally, the alpha angle </a:t>
            </a:r>
            <a:r>
              <a:rPr lang="en-US" sz="2400" dirty="0" smtClean="0"/>
              <a:t>is </a:t>
            </a:r>
            <a:r>
              <a:rPr lang="en-US" sz="2400" dirty="0" smtClean="0">
                <a:solidFill>
                  <a:srgbClr val="7030A0"/>
                </a:solidFill>
              </a:rPr>
              <a:t>greater </a:t>
            </a:r>
            <a:r>
              <a:rPr lang="en-US" sz="2400" dirty="0">
                <a:solidFill>
                  <a:srgbClr val="7030A0"/>
                </a:solidFill>
              </a:rPr>
              <a:t>than 60°</a:t>
            </a:r>
            <a:r>
              <a:rPr lang="en-US" sz="2400" dirty="0">
                <a:solidFill>
                  <a:srgbClr val="FF0000"/>
                </a:solidFill>
              </a:rPr>
              <a:t> </a:t>
            </a:r>
            <a:r>
              <a:rPr lang="en-US" sz="2400" dirty="0"/>
              <a:t>and an </a:t>
            </a:r>
            <a:r>
              <a:rPr lang="en-US" sz="2400" dirty="0">
                <a:solidFill>
                  <a:srgbClr val="FF0000"/>
                </a:solidFill>
              </a:rPr>
              <a:t>angle less than 55 </a:t>
            </a:r>
            <a:r>
              <a:rPr lang="en-US" sz="2400" dirty="0"/>
              <a:t>is </a:t>
            </a:r>
            <a:r>
              <a:rPr lang="en-US" sz="2400" dirty="0" smtClean="0"/>
              <a:t>considered </a:t>
            </a:r>
            <a:r>
              <a:rPr lang="en-US" sz="2400" dirty="0" smtClean="0">
                <a:solidFill>
                  <a:srgbClr val="FF0000"/>
                </a:solidFill>
              </a:rPr>
              <a:t>abnormal.</a:t>
            </a:r>
          </a:p>
          <a:p>
            <a:endParaRPr lang="en-US" sz="2400" dirty="0">
              <a:solidFill>
                <a:srgbClr val="FF0000"/>
              </a:solidFill>
            </a:endParaRPr>
          </a:p>
        </p:txBody>
      </p:sp>
    </p:spTree>
    <p:extLst>
      <p:ext uri="{BB962C8B-B14F-4D97-AF65-F5344CB8AC3E}">
        <p14:creationId xmlns:p14="http://schemas.microsoft.com/office/powerpoint/2010/main" val="358542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457200" y="1535112"/>
            <a:ext cx="8305800" cy="1055687"/>
          </a:xfrm>
        </p:spPr>
        <p:txBody>
          <a:bodyPr>
            <a:normAutofit/>
          </a:bodyPr>
          <a:lstStyle/>
          <a:p>
            <a:r>
              <a:rPr lang="en-US" sz="2000" b="0" dirty="0"/>
              <a:t>It is important to identify </a:t>
            </a:r>
            <a:r>
              <a:rPr lang="en-US" sz="2000" b="0" dirty="0">
                <a:solidFill>
                  <a:srgbClr val="FF0000"/>
                </a:solidFill>
              </a:rPr>
              <a:t>type </a:t>
            </a:r>
            <a:r>
              <a:rPr lang="en-US" sz="2000" b="0" dirty="0" err="1">
                <a:solidFill>
                  <a:srgbClr val="FF0000"/>
                </a:solidFill>
              </a:rPr>
              <a:t>IIc</a:t>
            </a:r>
            <a:r>
              <a:rPr lang="en-US" sz="2000" b="0" dirty="0">
                <a:solidFill>
                  <a:srgbClr val="FF0000"/>
                </a:solidFill>
              </a:rPr>
              <a:t> </a:t>
            </a:r>
            <a:r>
              <a:rPr lang="en-US" sz="2000" b="0" dirty="0"/>
              <a:t>and beyond (alpha angles</a:t>
            </a:r>
          </a:p>
          <a:p>
            <a:r>
              <a:rPr lang="en-US" sz="2000" b="0" dirty="0">
                <a:solidFill>
                  <a:srgbClr val="FF0000"/>
                </a:solidFill>
              </a:rPr>
              <a:t>less than 50 degree</a:t>
            </a:r>
            <a:r>
              <a:rPr lang="en-US" sz="2000" b="0" dirty="0"/>
              <a:t>) on USG, as these are unstable hips</a:t>
            </a:r>
            <a:r>
              <a:rPr lang="en-US" b="0" dirty="0"/>
              <a:t>.</a:t>
            </a:r>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57200" y="2590800"/>
            <a:ext cx="7239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p:txBody>
          <a:bodyPr/>
          <a:lstStyle/>
          <a:p>
            <a:endParaRPr lang="en-US"/>
          </a:p>
        </p:txBody>
      </p:sp>
    </p:spTree>
    <p:extLst>
      <p:ext uri="{BB962C8B-B14F-4D97-AF65-F5344CB8AC3E}">
        <p14:creationId xmlns:p14="http://schemas.microsoft.com/office/powerpoint/2010/main" val="84315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b="1" dirty="0" smtClean="0"/>
              <a:t>Introduction</a:t>
            </a:r>
          </a:p>
          <a:p>
            <a:r>
              <a:rPr lang="en-US" b="1" dirty="0"/>
              <a:t>Developmental dysplasia of the </a:t>
            </a:r>
            <a:r>
              <a:rPr lang="en-US" b="1" dirty="0" smtClean="0"/>
              <a:t>hip</a:t>
            </a:r>
          </a:p>
          <a:p>
            <a:r>
              <a:rPr lang="en-US" b="1" i="1" dirty="0"/>
              <a:t>Examination </a:t>
            </a:r>
            <a:r>
              <a:rPr lang="en-US" b="1" i="1" dirty="0" smtClean="0"/>
              <a:t>technique</a:t>
            </a:r>
          </a:p>
          <a:p>
            <a:r>
              <a:rPr lang="en-US" b="1" i="1" dirty="0" smtClean="0"/>
              <a:t>          Graf’s </a:t>
            </a:r>
            <a:r>
              <a:rPr lang="en-US" b="1" i="1" dirty="0"/>
              <a:t>Technique</a:t>
            </a:r>
            <a:endParaRPr lang="en-US" dirty="0"/>
          </a:p>
        </p:txBody>
      </p:sp>
    </p:spTree>
    <p:extLst>
      <p:ext uri="{BB962C8B-B14F-4D97-AF65-F5344CB8AC3E}">
        <p14:creationId xmlns:p14="http://schemas.microsoft.com/office/powerpoint/2010/main" val="338345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Femoral Head Coverage (FHC) and d/D Ratio</a:t>
            </a:r>
          </a:p>
        </p:txBody>
      </p:sp>
      <p:sp>
        <p:nvSpPr>
          <p:cNvPr id="4" name="Content Placeholder 3"/>
          <p:cNvSpPr>
            <a:spLocks noGrp="1"/>
          </p:cNvSpPr>
          <p:nvPr>
            <p:ph idx="1"/>
          </p:nvPr>
        </p:nvSpPr>
        <p:spPr/>
        <p:txBody>
          <a:bodyPr/>
          <a:lstStyle/>
          <a:p>
            <a:r>
              <a:rPr lang="en-US" sz="2400" dirty="0" smtClean="0"/>
              <a:t>Morin </a:t>
            </a:r>
            <a:r>
              <a:rPr lang="en-US" sz="2400" dirty="0"/>
              <a:t>has described </a:t>
            </a:r>
            <a:r>
              <a:rPr lang="en-US" sz="2400" dirty="0" smtClean="0"/>
              <a:t>it.</a:t>
            </a:r>
          </a:p>
          <a:p>
            <a:r>
              <a:rPr lang="en-US" sz="2400" dirty="0"/>
              <a:t>A line is drawn over the </a:t>
            </a:r>
            <a:r>
              <a:rPr lang="en-US" sz="2400" dirty="0">
                <a:solidFill>
                  <a:srgbClr val="7030A0"/>
                </a:solidFill>
              </a:rPr>
              <a:t>straight iliac line </a:t>
            </a:r>
            <a:r>
              <a:rPr lang="en-US" sz="2400" dirty="0"/>
              <a:t>through the bony promontory and through </a:t>
            </a:r>
            <a:r>
              <a:rPr lang="en-US" sz="2400" dirty="0" smtClean="0"/>
              <a:t>the </a:t>
            </a:r>
            <a:r>
              <a:rPr lang="en-US" sz="2400" dirty="0" smtClean="0">
                <a:solidFill>
                  <a:srgbClr val="7030A0"/>
                </a:solidFill>
              </a:rPr>
              <a:t>femoral </a:t>
            </a:r>
            <a:r>
              <a:rPr lang="en-US" sz="2400" dirty="0">
                <a:solidFill>
                  <a:srgbClr val="7030A0"/>
                </a:solidFill>
              </a:rPr>
              <a:t>head</a:t>
            </a:r>
            <a:r>
              <a:rPr lang="en-US" sz="2400" dirty="0"/>
              <a:t>, gives the percentage </a:t>
            </a:r>
            <a:r>
              <a:rPr lang="en-US" sz="2400" dirty="0">
                <a:solidFill>
                  <a:srgbClr val="C00000"/>
                </a:solidFill>
              </a:rPr>
              <a:t>coverage of the </a:t>
            </a:r>
            <a:r>
              <a:rPr lang="en-US" sz="2400" dirty="0" smtClean="0">
                <a:solidFill>
                  <a:srgbClr val="C00000"/>
                </a:solidFill>
              </a:rPr>
              <a:t>femoral head</a:t>
            </a:r>
            <a:endParaRPr lang="en-US" sz="2400" dirty="0">
              <a:solidFill>
                <a:srgbClr val="C0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21865"/>
            <a:ext cx="384533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15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Femoral head </a:t>
            </a:r>
            <a:r>
              <a:rPr lang="en-US" sz="2800" dirty="0" smtClean="0"/>
              <a:t>overage</a:t>
            </a:r>
            <a:endParaRPr lang="en-US" sz="2800" dirty="0"/>
          </a:p>
        </p:txBody>
      </p:sp>
      <p:sp>
        <p:nvSpPr>
          <p:cNvPr id="4" name="Content Placeholder 3"/>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r>
              <a:rPr lang="en-US" sz="2000" dirty="0"/>
              <a:t>The lower limit of FHC in infants </a:t>
            </a:r>
            <a:r>
              <a:rPr lang="en-US" sz="2000" b="1" dirty="0" smtClean="0">
                <a:solidFill>
                  <a:srgbClr val="FF0000"/>
                </a:solidFill>
              </a:rPr>
              <a:t>aged &gt;1month </a:t>
            </a:r>
            <a:r>
              <a:rPr lang="en-US" sz="2000" b="1" dirty="0">
                <a:solidFill>
                  <a:srgbClr val="FF0000"/>
                </a:solidFill>
              </a:rPr>
              <a:t>is 50%. </a:t>
            </a:r>
          </a:p>
          <a:p>
            <a:r>
              <a:rPr lang="en-US" sz="2000" dirty="0"/>
              <a:t>Since the acetabular fossa </a:t>
            </a:r>
            <a:r>
              <a:rPr lang="en-US" sz="2000" dirty="0" smtClean="0"/>
              <a:t>cannot be </a:t>
            </a:r>
            <a:r>
              <a:rPr lang="en-US" sz="2000" dirty="0"/>
              <a:t>visualized in older children; FHC is used </a:t>
            </a:r>
            <a:r>
              <a:rPr lang="en-US" sz="2000" b="1" dirty="0">
                <a:solidFill>
                  <a:srgbClr val="002060"/>
                </a:solidFill>
              </a:rPr>
              <a:t>only in </a:t>
            </a:r>
            <a:r>
              <a:rPr lang="en-US" sz="2000" b="1" dirty="0" smtClean="0">
                <a:solidFill>
                  <a:srgbClr val="002060"/>
                </a:solidFill>
              </a:rPr>
              <a:t>the first </a:t>
            </a:r>
            <a:r>
              <a:rPr lang="en-US" sz="2000" b="1" dirty="0">
                <a:solidFill>
                  <a:srgbClr val="002060"/>
                </a:solidFill>
              </a:rPr>
              <a:t>year of </a:t>
            </a:r>
            <a:r>
              <a:rPr lang="en-US" sz="2000" b="1" dirty="0" smtClean="0">
                <a:solidFill>
                  <a:srgbClr val="002060"/>
                </a:solidFill>
              </a:rPr>
              <a:t>life.</a:t>
            </a:r>
          </a:p>
          <a:p>
            <a:r>
              <a:rPr lang="en-US" sz="2000" dirty="0" smtClean="0"/>
              <a:t>A=distance </a:t>
            </a:r>
            <a:r>
              <a:rPr lang="en-US" sz="2000" dirty="0"/>
              <a:t>from the medial wall of the </a:t>
            </a:r>
            <a:r>
              <a:rPr lang="en-US" sz="2000" dirty="0" smtClean="0"/>
              <a:t>acetabulum to </a:t>
            </a:r>
            <a:r>
              <a:rPr lang="en-US" sz="2000" dirty="0"/>
              <a:t>the </a:t>
            </a:r>
            <a:r>
              <a:rPr lang="en-US" sz="2000" dirty="0">
                <a:solidFill>
                  <a:srgbClr val="7030A0"/>
                </a:solidFill>
              </a:rPr>
              <a:t>level of the lateral bony </a:t>
            </a:r>
            <a:r>
              <a:rPr lang="en-US" sz="2000" dirty="0" smtClean="0">
                <a:solidFill>
                  <a:srgbClr val="7030A0"/>
                </a:solidFill>
              </a:rPr>
              <a:t>rim</a:t>
            </a:r>
          </a:p>
          <a:p>
            <a:r>
              <a:rPr lang="en-US" sz="2000" dirty="0" smtClean="0"/>
              <a:t>B= distance </a:t>
            </a:r>
            <a:r>
              <a:rPr lang="en-US" sz="2000" dirty="0"/>
              <a:t>from the medial wall of the </a:t>
            </a:r>
            <a:r>
              <a:rPr lang="en-US" sz="2000" dirty="0" smtClean="0"/>
              <a:t>acetabulum to </a:t>
            </a:r>
            <a:r>
              <a:rPr lang="en-US" sz="2000" dirty="0"/>
              <a:t>the </a:t>
            </a:r>
            <a:r>
              <a:rPr lang="en-US" sz="2000" dirty="0">
                <a:solidFill>
                  <a:srgbClr val="7030A0"/>
                </a:solidFill>
              </a:rPr>
              <a:t>lateral joint </a:t>
            </a:r>
            <a:r>
              <a:rPr lang="en-US" sz="2000" dirty="0" smtClean="0">
                <a:solidFill>
                  <a:srgbClr val="7030A0"/>
                </a:solidFill>
              </a:rPr>
              <a:t>capsule</a:t>
            </a:r>
            <a:endParaRPr lang="en-US" sz="2000" b="1" dirty="0" smtClean="0">
              <a:solidFill>
                <a:srgbClr val="7030A0"/>
              </a:solidFill>
            </a:endParaRPr>
          </a:p>
          <a:p>
            <a:endParaRPr lang="en-US" sz="2000" b="1" dirty="0">
              <a:solidFill>
                <a:srgbClr val="00206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10000"/>
            <a:ext cx="4343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158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t>Terjesen</a:t>
            </a:r>
            <a:r>
              <a:rPr lang="en-US" sz="2400" dirty="0"/>
              <a:t> femoral head </a:t>
            </a:r>
            <a:r>
              <a:rPr lang="en-US" sz="2400" dirty="0" smtClean="0"/>
              <a:t>coverage</a:t>
            </a:r>
            <a:r>
              <a:rPr lang="en-US" sz="24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49405"/>
            <a:ext cx="4124325" cy="208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508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Dynamic Technique</a:t>
            </a:r>
            <a:endParaRPr lang="en-US" sz="3600"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US" sz="2000" dirty="0"/>
              <a:t>The examination is conducted in the supine or lateral decubitus position</a:t>
            </a:r>
          </a:p>
          <a:p>
            <a:r>
              <a:rPr lang="en-US" sz="2000" dirty="0"/>
              <a:t>The dynamic technique is performed with the infant in both the lateral and supine position, and images are obtained in the coronal and transverse planes, both with and without stress</a:t>
            </a:r>
            <a:r>
              <a:rPr lang="en-US" sz="2000" dirty="0" smtClean="0"/>
              <a:t>.</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hip </a:t>
            </a:r>
            <a:r>
              <a:rPr lang="en-US" sz="2000" dirty="0"/>
              <a:t>and knee are flexed 90°, and the ultrasound transducer is placed perpendicular to the lateral aspect of the infant’s hip. B. Transverse ultrasound image shows gluteus muscles (G), the cartilaginous femoral head (FH), metaphysis, ischium (I), and labrum (L).</a:t>
            </a:r>
            <a:endParaRPr lang="en-US" sz="2000" dirty="0" smtClean="0"/>
          </a:p>
          <a:p>
            <a:endParaRPr lang="en-US" sz="2000"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895600"/>
            <a:ext cx="502919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487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a:t>Stress views </a:t>
            </a:r>
            <a:r>
              <a:rPr lang="en-US" sz="2000" dirty="0" smtClean="0"/>
              <a:t>are achieved </a:t>
            </a:r>
            <a:r>
              <a:rPr lang="en-US" sz="2000" dirty="0"/>
              <a:t>by holding the </a:t>
            </a:r>
            <a:r>
              <a:rPr lang="en-US" sz="2000" dirty="0" smtClean="0"/>
              <a:t>flexed </a:t>
            </a:r>
            <a:r>
              <a:rPr lang="en-US" sz="2000" dirty="0"/>
              <a:t>hip in a mild degree </a:t>
            </a:r>
            <a:r>
              <a:rPr lang="en-US" sz="2000" dirty="0" smtClean="0"/>
              <a:t>of adduction and </a:t>
            </a:r>
            <a:r>
              <a:rPr lang="en-US" sz="2000" dirty="0"/>
              <a:t>applying </a:t>
            </a:r>
            <a:r>
              <a:rPr lang="en-US" sz="2000" dirty="0" smtClean="0"/>
              <a:t>firm </a:t>
            </a:r>
            <a:r>
              <a:rPr lang="en-US" sz="2000" dirty="0"/>
              <a:t>but gentle pressure </a:t>
            </a:r>
            <a:r>
              <a:rPr lang="en-US" sz="2000" dirty="0" smtClean="0"/>
              <a:t>towards the </a:t>
            </a:r>
            <a:r>
              <a:rPr lang="en-US" sz="2000" dirty="0"/>
              <a:t>hip joint along the shaft of the </a:t>
            </a:r>
            <a:r>
              <a:rPr lang="en-US" sz="2000" dirty="0" smtClean="0"/>
              <a:t>femur              </a:t>
            </a:r>
            <a:r>
              <a:rPr lang="en-US" sz="2000" dirty="0" smtClean="0">
                <a:solidFill>
                  <a:srgbClr val="7030A0"/>
                </a:solidFill>
              </a:rPr>
              <a:t>Dysplastic hip will show subluxation.</a:t>
            </a:r>
          </a:p>
          <a:p>
            <a:endParaRPr lang="en-US" sz="2000" dirty="0" smtClean="0">
              <a:solidFill>
                <a:srgbClr val="7030A0"/>
              </a:solidFill>
            </a:endParaRPr>
          </a:p>
          <a:p>
            <a:r>
              <a:rPr lang="en-US" sz="2000" dirty="0"/>
              <a:t>The position of the femoral </a:t>
            </a:r>
            <a:r>
              <a:rPr lang="en-US" sz="2000" dirty="0" smtClean="0"/>
              <a:t>head is </a:t>
            </a:r>
            <a:r>
              <a:rPr lang="en-US" sz="2000" dirty="0"/>
              <a:t>studied in three positions; neutral, </a:t>
            </a:r>
            <a:r>
              <a:rPr lang="en-US" sz="2000" dirty="0" smtClean="0"/>
              <a:t> flexion </a:t>
            </a:r>
            <a:r>
              <a:rPr lang="en-US" sz="2000" dirty="0"/>
              <a:t>with </a:t>
            </a:r>
            <a:r>
              <a:rPr lang="en-US" sz="2000" dirty="0" smtClean="0"/>
              <a:t>adduction and flexion </a:t>
            </a:r>
            <a:r>
              <a:rPr lang="en-US" sz="2000" dirty="0"/>
              <a:t>with abduction at rest. The same views are </a:t>
            </a:r>
            <a:r>
              <a:rPr lang="en-US" sz="2000" dirty="0" smtClean="0"/>
              <a:t>reevaluated after </a:t>
            </a:r>
            <a:r>
              <a:rPr lang="en-US" sz="2000" dirty="0"/>
              <a:t>stress.</a:t>
            </a:r>
            <a:endParaRPr lang="en-US" sz="2000" dirty="0">
              <a:solidFill>
                <a:srgbClr val="7030A0"/>
              </a:solidFill>
            </a:endParaRPr>
          </a:p>
        </p:txBody>
      </p:sp>
      <p:sp>
        <p:nvSpPr>
          <p:cNvPr id="4" name="Right Arrow 3"/>
          <p:cNvSpPr/>
          <p:nvPr/>
        </p:nvSpPr>
        <p:spPr>
          <a:xfrm>
            <a:off x="3916251" y="2332147"/>
            <a:ext cx="48920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258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838200"/>
          </a:xfrm>
        </p:spPr>
        <p:txBody>
          <a:bodyPr>
            <a:normAutofit/>
          </a:bodyPr>
          <a:lstStyle/>
          <a:p>
            <a:r>
              <a:rPr lang="en-US" sz="2400" dirty="0" err="1"/>
              <a:t>Harcke’s</a:t>
            </a:r>
            <a:r>
              <a:rPr lang="en-US" sz="2400" dirty="0"/>
              <a:t> method of dynamic hip evaluation</a:t>
            </a:r>
          </a:p>
        </p:txBody>
      </p:sp>
      <p:sp>
        <p:nvSpPr>
          <p:cNvPr id="3" name="Content Placeholder 2"/>
          <p:cNvSpPr>
            <a:spLocks noGrp="1"/>
          </p:cNvSpPr>
          <p:nvPr>
            <p:ph idx="1"/>
          </p:nvPr>
        </p:nvSpPr>
        <p:spPr>
          <a:xfrm>
            <a:off x="457200" y="1371600"/>
            <a:ext cx="8229600" cy="5257800"/>
          </a:xfrm>
        </p:spPr>
        <p:txBody>
          <a:bodyPr>
            <a:normAutofit fontScale="47500" lnSpcReduction="20000"/>
          </a:bodyPr>
          <a:lstStyle/>
          <a:p>
            <a:pPr marL="0" indent="0">
              <a:buNone/>
            </a:pPr>
            <a:r>
              <a:rPr lang="en-US" dirty="0"/>
              <a:t>To detect subtle instability, done in 4 steps:</a:t>
            </a:r>
          </a:p>
          <a:p>
            <a:pPr marL="0" indent="0">
              <a:buNone/>
            </a:pPr>
            <a:r>
              <a:rPr lang="en-US" b="1" dirty="0">
                <a:solidFill>
                  <a:srgbClr val="FF0000"/>
                </a:solidFill>
              </a:rPr>
              <a:t>1. Coronal neutral position</a:t>
            </a:r>
            <a:r>
              <a:rPr lang="en-US" dirty="0"/>
              <a:t>: similar to Graf’s method, without angle</a:t>
            </a:r>
          </a:p>
          <a:p>
            <a:pPr marL="0" indent="0">
              <a:buNone/>
            </a:pPr>
            <a:r>
              <a:rPr lang="en-US" dirty="0"/>
              <a:t>measurements</a:t>
            </a:r>
          </a:p>
          <a:p>
            <a:pPr marL="0" indent="0">
              <a:buNone/>
            </a:pPr>
            <a:r>
              <a:rPr lang="en-US" dirty="0">
                <a:solidFill>
                  <a:srgbClr val="FF0000"/>
                </a:solidFill>
              </a:rPr>
              <a:t>2. Coronal flexion</a:t>
            </a:r>
            <a:r>
              <a:rPr lang="en-US" dirty="0"/>
              <a:t>: with 90º flexion, identify tri-radiate cartilage (TC),</a:t>
            </a:r>
          </a:p>
          <a:p>
            <a:pPr marL="0" indent="0">
              <a:buNone/>
            </a:pPr>
            <a:r>
              <a:rPr lang="en-US" dirty="0"/>
              <a:t>transducer moved anterior to posterior (A-P).</a:t>
            </a:r>
          </a:p>
          <a:p>
            <a:pPr marL="0" indent="0">
              <a:buNone/>
            </a:pPr>
            <a:r>
              <a:rPr lang="en-US" dirty="0"/>
              <a:t>Normal: when the transducer is posterior to the TC –</a:t>
            </a:r>
          </a:p>
          <a:p>
            <a:pPr marL="0" indent="0">
              <a:buNone/>
            </a:pPr>
            <a:r>
              <a:rPr lang="en-US" dirty="0"/>
              <a:t>femoral head (FH) not visible.</a:t>
            </a:r>
          </a:p>
          <a:p>
            <a:pPr marL="0" indent="0">
              <a:buNone/>
            </a:pPr>
            <a:r>
              <a:rPr lang="en-US" dirty="0"/>
              <a:t>Abnormal head position: when the transducer is posterior to the</a:t>
            </a:r>
          </a:p>
          <a:p>
            <a:pPr marL="0" indent="0">
              <a:buNone/>
            </a:pPr>
            <a:r>
              <a:rPr lang="en-US" dirty="0"/>
              <a:t>TC – FH visible</a:t>
            </a:r>
          </a:p>
          <a:p>
            <a:pPr marL="0" indent="0">
              <a:buNone/>
            </a:pPr>
            <a:r>
              <a:rPr lang="en-US" dirty="0"/>
              <a:t>With knee push-up: hip instability diagnosed by seeing FH move over</a:t>
            </a:r>
          </a:p>
          <a:p>
            <a:pPr marL="0" indent="0">
              <a:buNone/>
            </a:pPr>
            <a:r>
              <a:rPr lang="en-US" dirty="0"/>
              <a:t>the posterior edge of the TC.</a:t>
            </a:r>
          </a:p>
          <a:p>
            <a:pPr marL="0" indent="0">
              <a:buNone/>
            </a:pPr>
            <a:r>
              <a:rPr lang="en-US" b="1" dirty="0">
                <a:solidFill>
                  <a:srgbClr val="FF0000"/>
                </a:solidFill>
              </a:rPr>
              <a:t>3. Transverse flexion</a:t>
            </a:r>
            <a:r>
              <a:rPr lang="en-US" dirty="0"/>
              <a:t>: with 90° flexion.</a:t>
            </a:r>
          </a:p>
          <a:p>
            <a:pPr marL="0" indent="0">
              <a:buNone/>
            </a:pPr>
            <a:r>
              <a:rPr lang="en-US" dirty="0"/>
              <a:t>Normal: Head lies above the “U” formed by the anterior and posterior</a:t>
            </a:r>
          </a:p>
          <a:p>
            <a:pPr marL="0" indent="0">
              <a:buNone/>
            </a:pPr>
            <a:r>
              <a:rPr lang="en-US" dirty="0"/>
              <a:t>portions of the acetabulum, separated by the TC.</a:t>
            </a:r>
          </a:p>
          <a:p>
            <a:pPr marL="0" indent="0">
              <a:buNone/>
            </a:pPr>
            <a:r>
              <a:rPr lang="en-US" dirty="0"/>
              <a:t>With knee push-up: instability – gap between the FH and the</a:t>
            </a:r>
          </a:p>
          <a:p>
            <a:pPr marL="0" indent="0">
              <a:buNone/>
            </a:pPr>
            <a:r>
              <a:rPr lang="en-US" dirty="0"/>
              <a:t>acetabulum (TC / AP / PP) increases.</a:t>
            </a:r>
          </a:p>
          <a:p>
            <a:pPr marL="0" indent="0">
              <a:buNone/>
            </a:pPr>
            <a:r>
              <a:rPr lang="en-US" dirty="0"/>
              <a:t>With hip in abduction and pull-down of knee: the dislocated hip is</a:t>
            </a:r>
          </a:p>
          <a:p>
            <a:pPr marL="0" indent="0">
              <a:buNone/>
            </a:pPr>
            <a:r>
              <a:rPr lang="en-US" dirty="0"/>
              <a:t>relocated into the acetabulum.</a:t>
            </a:r>
          </a:p>
          <a:p>
            <a:pPr marL="0" indent="0">
              <a:buNone/>
            </a:pPr>
            <a:r>
              <a:rPr lang="en-US" b="1" dirty="0">
                <a:solidFill>
                  <a:srgbClr val="FF0000"/>
                </a:solidFill>
              </a:rPr>
              <a:t>4. Transverse neutral:</a:t>
            </a:r>
            <a:r>
              <a:rPr lang="en-US" dirty="0"/>
              <a:t> Normal – FH in the “U” with its</a:t>
            </a:r>
          </a:p>
          <a:p>
            <a:pPr marL="0" indent="0">
              <a:buNone/>
            </a:pPr>
            <a:r>
              <a:rPr lang="en-US" dirty="0"/>
              <a:t>centre towards the TC.</a:t>
            </a:r>
          </a:p>
          <a:p>
            <a:pPr marL="0" indent="0">
              <a:buNone/>
            </a:pPr>
            <a:r>
              <a:rPr lang="en-US" dirty="0"/>
              <a:t>Dislocated – TC cannot be seen in this plane</a:t>
            </a:r>
          </a:p>
        </p:txBody>
      </p:sp>
    </p:spTree>
    <p:extLst>
      <p:ext uri="{BB962C8B-B14F-4D97-AF65-F5344CB8AC3E}">
        <p14:creationId xmlns:p14="http://schemas.microsoft.com/office/powerpoint/2010/main" val="1280944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48326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960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7" name="Text Placeholder 6"/>
          <p:cNvSpPr>
            <a:spLocks noGrp="1"/>
          </p:cNvSpPr>
          <p:nvPr>
            <p:ph type="body" idx="1"/>
          </p:nvPr>
        </p:nvSpPr>
        <p:spPr>
          <a:xfrm>
            <a:off x="1371600" y="914400"/>
            <a:ext cx="6096000" cy="334962"/>
          </a:xfrm>
        </p:spPr>
        <p:txBody>
          <a:bodyPr>
            <a:normAutofit fontScale="77500" lnSpcReduction="20000"/>
          </a:bodyPr>
          <a:lstStyle/>
          <a:p>
            <a:r>
              <a:rPr lang="en-US" dirty="0" err="1">
                <a:solidFill>
                  <a:srgbClr val="FF0000"/>
                </a:solidFill>
              </a:rPr>
              <a:t>Subluxable</a:t>
            </a:r>
            <a:r>
              <a:rPr lang="en-US" dirty="0">
                <a:solidFill>
                  <a:srgbClr val="FF0000"/>
                </a:solidFill>
              </a:rPr>
              <a:t> on </a:t>
            </a:r>
            <a:r>
              <a:rPr lang="en-US" b="0" dirty="0">
                <a:solidFill>
                  <a:srgbClr val="FF0000"/>
                </a:solidFill>
              </a:rPr>
              <a:t> </a:t>
            </a:r>
            <a:r>
              <a:rPr lang="en-US" dirty="0" smtClean="0">
                <a:solidFill>
                  <a:srgbClr val="FF0000"/>
                </a:solidFill>
              </a:rPr>
              <a:t>application </a:t>
            </a:r>
            <a:r>
              <a:rPr lang="en-US" dirty="0">
                <a:solidFill>
                  <a:srgbClr val="FF0000"/>
                </a:solidFill>
              </a:rPr>
              <a:t>of stress</a:t>
            </a:r>
          </a:p>
        </p:txBody>
      </p:sp>
      <p:sp>
        <p:nvSpPr>
          <p:cNvPr id="3" name="Content Placeholder 2"/>
          <p:cNvSpPr>
            <a:spLocks noGrp="1"/>
          </p:cNvSpPr>
          <p:nvPr>
            <p:ph sz="half" idx="2"/>
          </p:nvPr>
        </p:nvSpPr>
        <p:spPr/>
        <p:txBody>
          <a:bodyPr/>
          <a:lstStyle/>
          <a:p>
            <a:r>
              <a:rPr lang="en-US" dirty="0" smtClean="0"/>
              <a:t>                                                                                                                                                                                                                                                                                                                                                                  </a:t>
            </a:r>
            <a:endParaRPr lang="en-US" dirty="0"/>
          </a:p>
        </p:txBody>
      </p:sp>
      <p:sp>
        <p:nvSpPr>
          <p:cNvPr id="8" name="Text Placeholder 7"/>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685801" y="4572000"/>
            <a:ext cx="8001000" cy="1554162"/>
          </a:xfrm>
        </p:spPr>
        <p:txBody>
          <a:bodyPr>
            <a:normAutofit lnSpcReduction="10000"/>
          </a:bodyPr>
          <a:lstStyle/>
          <a:p>
            <a:endParaRPr lang="en-US" b="1" dirty="0" smtClean="0"/>
          </a:p>
          <a:p>
            <a:endParaRPr lang="en-US" sz="1800" b="1" dirty="0" smtClean="0"/>
          </a:p>
          <a:p>
            <a:pPr marL="0" indent="0">
              <a:buNone/>
            </a:pPr>
            <a:r>
              <a:rPr lang="en-US" sz="1800" b="1" dirty="0" smtClean="0"/>
              <a:t>Figure </a:t>
            </a:r>
            <a:r>
              <a:rPr lang="en-US" sz="1800" b="1" dirty="0"/>
              <a:t>9 (A-C): </a:t>
            </a:r>
            <a:r>
              <a:rPr lang="en-US" sz="1800" dirty="0"/>
              <a:t>Unstable hip. Coronal USG images show that the femoral head is centrally placed in the acetabulum at rest (A), with </a:t>
            </a:r>
            <a:r>
              <a:rPr lang="en-US" sz="1800" dirty="0" smtClean="0"/>
              <a:t>subluxation ,after </a:t>
            </a:r>
            <a:r>
              <a:rPr lang="en-US" sz="1800" dirty="0"/>
              <a:t>stress (B). The diagram (C) shows the extent of subluxation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272337" cy="316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305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09601" y="4876799"/>
            <a:ext cx="8077200" cy="1249363"/>
          </a:xfrm>
        </p:spPr>
        <p:txBody>
          <a:bodyPr>
            <a:normAutofit fontScale="85000" lnSpcReduction="20000"/>
          </a:bodyPr>
          <a:lstStyle/>
          <a:p>
            <a:r>
              <a:rPr lang="en-US" b="1" dirty="0"/>
              <a:t>Figure 10: (A-C): </a:t>
            </a:r>
            <a:r>
              <a:rPr lang="en-US" dirty="0"/>
              <a:t>Hip subluxation (incomplete dislocation). Diagram (A), coronal USG image (B) and transverse USG image (C), show that the</a:t>
            </a:r>
          </a:p>
          <a:p>
            <a:r>
              <a:rPr lang="en-US" dirty="0"/>
              <a:t>femoral head lies below the labrum with partial contact between the femoral head and acetabulum</a:t>
            </a:r>
          </a:p>
        </p:txBody>
      </p:sp>
      <p:sp>
        <p:nvSpPr>
          <p:cNvPr id="7" name="Footer Placeholder 6"/>
          <p:cNvSpPr>
            <a:spLocks noGrp="1"/>
          </p:cNvSpPr>
          <p:nvPr>
            <p:ph type="ftr" sz="quarter" idx="1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2295525"/>
            <a:ext cx="85629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4"/>
          <p:cNvSpPr>
            <a:spLocks noGrp="1"/>
          </p:cNvSpPr>
          <p:nvPr>
            <p:ph type="title"/>
          </p:nvPr>
        </p:nvSpPr>
        <p:spPr>
          <a:xfrm>
            <a:off x="1143000" y="1066800"/>
            <a:ext cx="4191000" cy="914400"/>
          </a:xfrm>
        </p:spPr>
        <p:txBody>
          <a:bodyPr>
            <a:normAutofit/>
          </a:bodyPr>
          <a:lstStyle/>
          <a:p>
            <a:r>
              <a:rPr lang="en-US" sz="3600" dirty="0" err="1"/>
              <a:t>Subluxated</a:t>
            </a:r>
            <a:endParaRPr lang="en-US" sz="3600" dirty="0"/>
          </a:p>
        </p:txBody>
      </p:sp>
    </p:spTree>
    <p:extLst>
      <p:ext uri="{BB962C8B-B14F-4D97-AF65-F5344CB8AC3E}">
        <p14:creationId xmlns:p14="http://schemas.microsoft.com/office/powerpoint/2010/main" val="1569981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19200"/>
            <a:ext cx="4191000" cy="838200"/>
          </a:xfrm>
        </p:spPr>
        <p:txBody>
          <a:bodyPr>
            <a:normAutofit/>
          </a:bodyPr>
          <a:lstStyle/>
          <a:p>
            <a:r>
              <a:rPr lang="en-US" dirty="0"/>
              <a:t>Dislocated</a:t>
            </a:r>
          </a:p>
        </p:txBody>
      </p:sp>
      <p:sp>
        <p:nvSpPr>
          <p:cNvPr id="3" name="Text Placeholder 2"/>
          <p:cNvSpPr>
            <a:spLocks noGrp="1"/>
          </p:cNvSpPr>
          <p:nvPr>
            <p:ph type="body" idx="1"/>
          </p:nvPr>
        </p:nvSpPr>
        <p:spPr>
          <a:xfrm>
            <a:off x="152400" y="2133600"/>
            <a:ext cx="8534400" cy="1219200"/>
          </a:xfrm>
        </p:spPr>
        <p:txBody>
          <a:bodyPr>
            <a:normAutofit fontScale="92500" lnSpcReduction="10000"/>
          </a:bodyPr>
          <a:lstStyle/>
          <a:p>
            <a:r>
              <a:rPr lang="en-US" b="0" dirty="0"/>
              <a:t>Hip dislocation. Diagram (A) and coronal USG (B)</a:t>
            </a:r>
          </a:p>
          <a:p>
            <a:r>
              <a:rPr lang="en-US" b="0" dirty="0"/>
              <a:t>show that the femoral head is completely out of the acetabulum, lying</a:t>
            </a:r>
          </a:p>
          <a:p>
            <a:r>
              <a:rPr lang="en-US" b="0" dirty="0"/>
              <a:t>in the soft tissues, lateral to the iliac bone</a:t>
            </a:r>
            <a:endParaRPr lang="en-US" dirty="0"/>
          </a:p>
        </p:txBody>
      </p:sp>
      <p:sp>
        <p:nvSpPr>
          <p:cNvPr id="7" name="Footer Placeholder 6"/>
          <p:cNvSpPr>
            <a:spLocks noGrp="1"/>
          </p:cNvSpPr>
          <p:nvPr>
            <p:ph type="ftr" sz="quarter" idx="1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33800"/>
            <a:ext cx="4114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5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Introduction</a:t>
            </a:r>
            <a:br>
              <a:rPr lang="en-US" dirty="0"/>
            </a:br>
            <a:endParaRPr lang="en-US" dirty="0"/>
          </a:p>
        </p:txBody>
      </p:sp>
      <p:sp>
        <p:nvSpPr>
          <p:cNvPr id="4" name="Content Placeholder 3"/>
          <p:cNvSpPr>
            <a:spLocks noGrp="1"/>
          </p:cNvSpPr>
          <p:nvPr>
            <p:ph idx="1"/>
          </p:nvPr>
        </p:nvSpPr>
        <p:spPr/>
        <p:txBody>
          <a:bodyPr>
            <a:normAutofit/>
          </a:bodyPr>
          <a:lstStyle/>
          <a:p>
            <a:r>
              <a:rPr lang="en-US" sz="2400" dirty="0"/>
              <a:t>Hip USG was the </a:t>
            </a:r>
            <a:r>
              <a:rPr lang="en-US" sz="2400" dirty="0" smtClean="0"/>
              <a:t>first </a:t>
            </a:r>
            <a:r>
              <a:rPr lang="en-US" sz="2400" dirty="0"/>
              <a:t>and most successful </a:t>
            </a:r>
            <a:r>
              <a:rPr lang="en-US" sz="2400" dirty="0" smtClean="0"/>
              <a:t>application of USG in the musculoskeletal system.</a:t>
            </a:r>
          </a:p>
          <a:p>
            <a:r>
              <a:rPr lang="en-US" sz="2400" dirty="0"/>
              <a:t>Dr. Graf was the </a:t>
            </a:r>
            <a:r>
              <a:rPr lang="en-US" sz="2400" dirty="0" smtClean="0"/>
              <a:t>first </a:t>
            </a:r>
            <a:r>
              <a:rPr lang="en-US" sz="2400" dirty="0"/>
              <a:t>to realize the potential of </a:t>
            </a:r>
            <a:r>
              <a:rPr lang="en-US" sz="2400" dirty="0" smtClean="0"/>
              <a:t>USG.</a:t>
            </a:r>
          </a:p>
          <a:p>
            <a:endParaRPr lang="en-US" sz="2400" dirty="0" smtClean="0"/>
          </a:p>
          <a:p>
            <a:r>
              <a:rPr lang="en-US" sz="2400" dirty="0"/>
              <a:t>Real-time </a:t>
            </a:r>
            <a:r>
              <a:rPr lang="en-US" sz="2400" dirty="0" smtClean="0"/>
              <a:t>and multiplanar </a:t>
            </a:r>
            <a:r>
              <a:rPr lang="en-US" sz="2400" dirty="0"/>
              <a:t>USG evaluation of the hip was introduced </a:t>
            </a:r>
            <a:r>
              <a:rPr lang="en-US" sz="2400" dirty="0" smtClean="0"/>
              <a:t>soon thereafter </a:t>
            </a:r>
            <a:r>
              <a:rPr lang="en-US" sz="2400" dirty="0"/>
              <a:t>by </a:t>
            </a:r>
            <a:r>
              <a:rPr lang="en-US" sz="2400" dirty="0" err="1"/>
              <a:t>Novick</a:t>
            </a:r>
            <a:r>
              <a:rPr lang="en-US" sz="2400" dirty="0"/>
              <a:t> G[2] and </a:t>
            </a:r>
            <a:r>
              <a:rPr lang="en-US" sz="2400" dirty="0" err="1"/>
              <a:t>Harcke</a:t>
            </a:r>
            <a:r>
              <a:rPr lang="en-US" sz="2400" dirty="0"/>
              <a:t> </a:t>
            </a:r>
            <a:r>
              <a:rPr lang="en-US" sz="2400" i="1" dirty="0"/>
              <a:t>et al</a:t>
            </a:r>
            <a:r>
              <a:rPr lang="en-US" sz="2400" dirty="0" smtClean="0"/>
              <a:t>.</a:t>
            </a:r>
          </a:p>
          <a:p>
            <a:r>
              <a:rPr lang="en-US" sz="2400" dirty="0" smtClean="0"/>
              <a:t>The </a:t>
            </a:r>
            <a:r>
              <a:rPr lang="en-US" sz="2400" dirty="0"/>
              <a:t>sensitivity </a:t>
            </a:r>
            <a:r>
              <a:rPr lang="en-US" sz="2400" dirty="0" smtClean="0"/>
              <a:t>and  specificity </a:t>
            </a:r>
            <a:r>
              <a:rPr lang="en-US" sz="2400" dirty="0"/>
              <a:t>of USG for the diagnosis of hip dysplasia </a:t>
            </a:r>
            <a:r>
              <a:rPr lang="en-US" sz="2400" dirty="0" smtClean="0"/>
              <a:t>is nearly </a:t>
            </a:r>
            <a:r>
              <a:rPr lang="en-US" sz="2400" dirty="0"/>
              <a:t>100%.</a:t>
            </a:r>
          </a:p>
        </p:txBody>
      </p:sp>
      <p:pic>
        <p:nvPicPr>
          <p:cNvPr id="1026" name="Picture 2" descr="C:\Users\user\Desktop\my seminar\100-percent-drawings_csp143482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65061"/>
            <a:ext cx="2392251" cy="184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80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43000" y="1066800"/>
            <a:ext cx="3437586" cy="685800"/>
          </a:xfrm>
        </p:spPr>
        <p:txBody>
          <a:bodyPr>
            <a:normAutofit/>
          </a:bodyPr>
          <a:lstStyle/>
          <a:p>
            <a:r>
              <a:rPr lang="en-US" sz="3200" dirty="0"/>
              <a:t>Dislocated</a:t>
            </a:r>
          </a:p>
        </p:txBody>
      </p:sp>
      <p:sp>
        <p:nvSpPr>
          <p:cNvPr id="4" name="Content Placeholder 3"/>
          <p:cNvSpPr>
            <a:spLocks noGrp="1"/>
          </p:cNvSpPr>
          <p:nvPr>
            <p:ph sz="half" idx="1"/>
          </p:nvPr>
        </p:nvSpPr>
        <p:spPr>
          <a:xfrm>
            <a:off x="457200" y="4572000"/>
            <a:ext cx="7467600" cy="1554163"/>
          </a:xfrm>
        </p:spPr>
        <p:txBody>
          <a:bodyPr>
            <a:normAutofit fontScale="77500" lnSpcReduction="20000"/>
          </a:bodyPr>
          <a:lstStyle/>
          <a:p>
            <a:pPr marL="0" indent="0">
              <a:buNone/>
            </a:pPr>
            <a:r>
              <a:rPr lang="en-US" dirty="0"/>
              <a:t>Hip dislocation. Coronal USG images of a normal left hip (A) and right hip dislocation (B, C). A concavity (arrow) is seen along</a:t>
            </a:r>
          </a:p>
          <a:p>
            <a:pPr marL="0" indent="0">
              <a:buNone/>
            </a:pPr>
            <a:r>
              <a:rPr lang="en-US" dirty="0"/>
              <a:t>the iliac surface due to the pressure of the femoral head, leading to a </a:t>
            </a:r>
            <a:r>
              <a:rPr lang="en-US" dirty="0" err="1"/>
              <a:t>pseudoacetabulum</a:t>
            </a:r>
            <a:r>
              <a:rPr lang="en-US" dirty="0"/>
              <a:t> formation</a:t>
            </a:r>
          </a:p>
        </p:txBody>
      </p:sp>
      <p:sp>
        <p:nvSpPr>
          <p:cNvPr id="7" name="Footer Placeholder 6"/>
          <p:cNvSpPr>
            <a:spLocks noGrp="1"/>
          </p:cNvSpPr>
          <p:nvPr>
            <p:ph type="ftr" sz="quarter" idx="1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61" y="1981200"/>
            <a:ext cx="85534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934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4343400" cy="685800"/>
          </a:xfrm>
        </p:spPr>
        <p:txBody>
          <a:bodyPr>
            <a:normAutofit fontScale="90000"/>
          </a:bodyPr>
          <a:lstStyle/>
          <a:p>
            <a:r>
              <a:rPr lang="en-US" b="0" dirty="0" smtClean="0"/>
              <a:t>Reporting format</a:t>
            </a:r>
            <a:endParaRPr lang="en-US" dirty="0"/>
          </a:p>
        </p:txBody>
      </p:sp>
      <p:sp>
        <p:nvSpPr>
          <p:cNvPr id="4" name="Content Placeholder 3"/>
          <p:cNvSpPr>
            <a:spLocks noGrp="1"/>
          </p:cNvSpPr>
          <p:nvPr>
            <p:ph idx="1"/>
          </p:nvPr>
        </p:nvSpPr>
        <p:spPr/>
        <p:txBody>
          <a:bodyPr>
            <a:normAutofit/>
          </a:bodyPr>
          <a:lstStyle/>
          <a:p>
            <a:r>
              <a:rPr lang="en-US" sz="2400" dirty="0" smtClean="0"/>
              <a:t>Anatomical description </a:t>
            </a:r>
            <a:r>
              <a:rPr lang="en-US" sz="2400" dirty="0"/>
              <a:t>including the </a:t>
            </a:r>
            <a:r>
              <a:rPr lang="en-US" sz="2400" dirty="0">
                <a:solidFill>
                  <a:srgbClr val="FF0000"/>
                </a:solidFill>
              </a:rPr>
              <a:t>normal / dysplastic</a:t>
            </a:r>
          </a:p>
          <a:p>
            <a:r>
              <a:rPr lang="en-US" sz="2400" dirty="0" smtClean="0"/>
              <a:t>Appearance of </a:t>
            </a:r>
            <a:r>
              <a:rPr lang="en-US" sz="2400" dirty="0"/>
              <a:t>the </a:t>
            </a:r>
            <a:r>
              <a:rPr lang="en-US" sz="2400" dirty="0">
                <a:solidFill>
                  <a:srgbClr val="7030A0"/>
                </a:solidFill>
              </a:rPr>
              <a:t>bony and cartilaginous acetabulum</a:t>
            </a:r>
            <a:r>
              <a:rPr lang="en-US" sz="2400" dirty="0"/>
              <a:t>,</a:t>
            </a:r>
          </a:p>
          <a:p>
            <a:r>
              <a:rPr lang="en-US" sz="2400" dirty="0" smtClean="0"/>
              <a:t>Appearance of </a:t>
            </a:r>
            <a:r>
              <a:rPr lang="en-US" sz="2400" dirty="0"/>
              <a:t>the femoral head with its </a:t>
            </a:r>
            <a:r>
              <a:rPr lang="en-US" sz="2400" dirty="0">
                <a:solidFill>
                  <a:srgbClr val="7030A0"/>
                </a:solidFill>
              </a:rPr>
              <a:t>shape, size </a:t>
            </a:r>
            <a:r>
              <a:rPr lang="en-US" sz="2400" dirty="0" smtClean="0">
                <a:solidFill>
                  <a:srgbClr val="7030A0"/>
                </a:solidFill>
              </a:rPr>
              <a:t>and status </a:t>
            </a:r>
            <a:r>
              <a:rPr lang="en-US" sz="2400" dirty="0">
                <a:solidFill>
                  <a:srgbClr val="7030A0"/>
                </a:solidFill>
              </a:rPr>
              <a:t>of the </a:t>
            </a:r>
            <a:r>
              <a:rPr lang="en-US" sz="2400" dirty="0" smtClean="0">
                <a:solidFill>
                  <a:srgbClr val="7030A0"/>
                </a:solidFill>
              </a:rPr>
              <a:t>ossification </a:t>
            </a:r>
            <a:r>
              <a:rPr lang="en-US" sz="2400" dirty="0">
                <a:solidFill>
                  <a:srgbClr val="7030A0"/>
                </a:solidFill>
              </a:rPr>
              <a:t>center</a:t>
            </a:r>
            <a:r>
              <a:rPr lang="en-US" sz="2400" dirty="0" smtClean="0"/>
              <a:t>.</a:t>
            </a:r>
          </a:p>
          <a:p>
            <a:r>
              <a:rPr lang="en-US" sz="2400" dirty="0" smtClean="0">
                <a:solidFill>
                  <a:srgbClr val="FF0000"/>
                </a:solidFill>
              </a:rPr>
              <a:t>Dynamic study  </a:t>
            </a:r>
          </a:p>
          <a:p>
            <a:r>
              <a:rPr lang="en-US" sz="2400" dirty="0" smtClean="0"/>
              <a:t>Description of the </a:t>
            </a:r>
            <a:r>
              <a:rPr lang="en-US" sz="2400" dirty="0" smtClean="0">
                <a:solidFill>
                  <a:srgbClr val="7030A0"/>
                </a:solidFill>
              </a:rPr>
              <a:t>position</a:t>
            </a:r>
            <a:r>
              <a:rPr lang="en-US" sz="2400" dirty="0" smtClean="0"/>
              <a:t> </a:t>
            </a:r>
            <a:r>
              <a:rPr lang="en-US" sz="2400" dirty="0"/>
              <a:t>of the femoral head in relation to the </a:t>
            </a:r>
            <a:r>
              <a:rPr lang="en-US" sz="2400" dirty="0" smtClean="0"/>
              <a:t>acetabulum at </a:t>
            </a:r>
            <a:r>
              <a:rPr lang="en-US" sz="2400" dirty="0"/>
              <a:t>rest and on application of </a:t>
            </a:r>
            <a:r>
              <a:rPr lang="en-US" sz="2400" dirty="0" smtClean="0">
                <a:solidFill>
                  <a:srgbClr val="7030A0"/>
                </a:solidFill>
              </a:rPr>
              <a:t>stress.</a:t>
            </a:r>
            <a:endParaRPr lang="en-US" sz="2400" dirty="0">
              <a:solidFill>
                <a:srgbClr val="7030A0"/>
              </a:solidFill>
            </a:endParaRPr>
          </a:p>
        </p:txBody>
      </p:sp>
    </p:spTree>
    <p:extLst>
      <p:ext uri="{BB962C8B-B14F-4D97-AF65-F5344CB8AC3E}">
        <p14:creationId xmlns:p14="http://schemas.microsoft.com/office/powerpoint/2010/main" val="418381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a:t>
            </a:r>
            <a:r>
              <a:rPr lang="en-US" b="0" dirty="0" smtClean="0"/>
              <a:t>reatment</a:t>
            </a:r>
            <a:endParaRPr lang="en-US" dirty="0"/>
          </a:p>
        </p:txBody>
      </p:sp>
      <p:pic>
        <p:nvPicPr>
          <p:cNvPr id="13314" name="Picture 2" descr="C:\Users\user\Desktop\my seminar\Management+of+DDH+–+Guide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315200" cy="465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296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a:t>
            </a:r>
            <a:endParaRPr lang="en-US" dirty="0"/>
          </a:p>
        </p:txBody>
      </p:sp>
      <p:sp>
        <p:nvSpPr>
          <p:cNvPr id="3" name="Content Placeholder 2"/>
          <p:cNvSpPr>
            <a:spLocks noGrp="1"/>
          </p:cNvSpPr>
          <p:nvPr>
            <p:ph idx="1"/>
          </p:nvPr>
        </p:nvSpPr>
        <p:spPr/>
        <p:txBody>
          <a:bodyPr>
            <a:normAutofit/>
          </a:bodyPr>
          <a:lstStyle/>
          <a:p>
            <a:r>
              <a:rPr lang="en-US" sz="2000" dirty="0" smtClean="0"/>
              <a:t>Application of a </a:t>
            </a:r>
            <a:r>
              <a:rPr lang="en-US" sz="2000" dirty="0" err="1" smtClean="0"/>
              <a:t>Pavlik</a:t>
            </a:r>
            <a:r>
              <a:rPr lang="en-US" sz="2000" dirty="0" smtClean="0"/>
              <a:t> </a:t>
            </a:r>
            <a:r>
              <a:rPr lang="en-US" sz="2000" dirty="0"/>
              <a:t>harness (</a:t>
            </a:r>
            <a:r>
              <a:rPr lang="en-US" sz="2000" dirty="0" err="1"/>
              <a:t>spika</a:t>
            </a:r>
            <a:r>
              <a:rPr lang="en-US" sz="2000" dirty="0"/>
              <a:t>), in the abducted </a:t>
            </a:r>
            <a:r>
              <a:rPr lang="en-US" sz="2000" dirty="0" smtClean="0"/>
              <a:t>position.</a:t>
            </a:r>
          </a:p>
          <a:p>
            <a:r>
              <a:rPr lang="en-US" sz="2000" dirty="0"/>
              <a:t>USG can be used to </a:t>
            </a:r>
            <a:r>
              <a:rPr lang="en-US" sz="2000" dirty="0" smtClean="0"/>
              <a:t>follow-up and monitor treatment</a:t>
            </a:r>
            <a:r>
              <a:rPr lang="en-US" sz="2000" dirty="0"/>
              <a:t>, </a:t>
            </a:r>
            <a:r>
              <a:rPr lang="en-US" sz="2000" dirty="0" smtClean="0"/>
              <a:t>after </a:t>
            </a:r>
            <a:r>
              <a:rPr lang="en-US" sz="2000" dirty="0"/>
              <a:t>three months</a:t>
            </a:r>
            <a:r>
              <a:rPr lang="en-US" sz="2000" dirty="0" smtClean="0"/>
              <a:t>.</a:t>
            </a:r>
          </a:p>
          <a:p>
            <a:r>
              <a:rPr lang="en-US" sz="2000" dirty="0" smtClean="0"/>
              <a:t>Should not </a:t>
            </a:r>
            <a:r>
              <a:rPr lang="en-US" sz="2000" dirty="0"/>
              <a:t>be performed, unless </a:t>
            </a:r>
            <a:r>
              <a:rPr lang="en-US" sz="2000" dirty="0" smtClean="0"/>
              <a:t>specif</a:t>
            </a:r>
            <a:r>
              <a:rPr lang="en-US" sz="2000" dirty="0"/>
              <a:t>i</a:t>
            </a:r>
            <a:r>
              <a:rPr lang="en-US" sz="2000" dirty="0" smtClean="0"/>
              <a:t>cally requested by </a:t>
            </a:r>
            <a:r>
              <a:rPr lang="en-US" sz="2000" dirty="0"/>
              <a:t>the orthopedic </a:t>
            </a:r>
            <a:r>
              <a:rPr lang="en-US" sz="2000" dirty="0" smtClean="0"/>
              <a:t>surgeon.</a:t>
            </a:r>
          </a:p>
          <a:p>
            <a:r>
              <a:rPr lang="en-US" sz="2000" dirty="0"/>
              <a:t>The improvement in </a:t>
            </a:r>
            <a:r>
              <a:rPr lang="en-US" sz="2000" dirty="0" smtClean="0"/>
              <a:t>acetabular morphology</a:t>
            </a:r>
            <a:r>
              <a:rPr lang="en-US" sz="2000" dirty="0"/>
              <a:t>, as well as the location of the femoral head, </a:t>
            </a:r>
            <a:r>
              <a:rPr lang="en-US" sz="2000" dirty="0" smtClean="0"/>
              <a:t>can be </a:t>
            </a:r>
            <a:r>
              <a:rPr lang="en-US" sz="2000" dirty="0"/>
              <a:t>documented to assist treatment </a:t>
            </a:r>
            <a:r>
              <a:rPr lang="en-US" sz="2000" dirty="0" smtClean="0"/>
              <a:t>monitoring.</a:t>
            </a:r>
            <a:endParaRPr lang="en-US" sz="2000" dirty="0"/>
          </a:p>
        </p:txBody>
      </p:sp>
      <p:pic>
        <p:nvPicPr>
          <p:cNvPr id="14338" name="Picture 2" descr="C:\Users\user\Desktop\my seminar\HipDysplasiaHarnes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7855" y="4267200"/>
            <a:ext cx="2618943" cy="173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942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457200"/>
            <a:ext cx="4876800" cy="838200"/>
          </a:xfrm>
        </p:spPr>
        <p:txBody>
          <a:bodyPr/>
          <a:lstStyle/>
          <a:p>
            <a:r>
              <a:rPr lang="en-US" dirty="0"/>
              <a:t>Follow-up</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890" y="1450215"/>
            <a:ext cx="65913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50890" y="4669665"/>
            <a:ext cx="7202510" cy="1477328"/>
          </a:xfrm>
          <a:prstGeom prst="rect">
            <a:avLst/>
          </a:prstGeom>
        </p:spPr>
        <p:txBody>
          <a:bodyPr wrap="square">
            <a:spAutoFit/>
          </a:bodyPr>
          <a:lstStyle/>
          <a:p>
            <a:r>
              <a:rPr lang="en-US" dirty="0"/>
              <a:t>Hip dislocation with reduction. Coronal USG image (A) shows an empty acetabular cavity with dislocation of the femoral head</a:t>
            </a:r>
          </a:p>
          <a:p>
            <a:r>
              <a:rPr lang="en-US" dirty="0"/>
              <a:t>seen in the coronal (B) and transverse (C) images. Follow-up coronal USG (D), after 5 weeks in a </a:t>
            </a:r>
            <a:r>
              <a:rPr lang="en-US" dirty="0" err="1"/>
              <a:t>Pavlik</a:t>
            </a:r>
            <a:r>
              <a:rPr lang="en-US" dirty="0"/>
              <a:t> Harness shows stable reduction. Note</a:t>
            </a:r>
          </a:p>
          <a:p>
            <a:r>
              <a:rPr lang="en-US" dirty="0"/>
              <a:t>the improved slope of acetabulum</a:t>
            </a:r>
          </a:p>
        </p:txBody>
      </p:sp>
    </p:spTree>
    <p:extLst>
      <p:ext uri="{BB962C8B-B14F-4D97-AF65-F5344CB8AC3E}">
        <p14:creationId xmlns:p14="http://schemas.microsoft.com/office/powerpoint/2010/main" val="4134480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a:t>
            </a:r>
          </a:p>
        </p:txBody>
      </p:sp>
      <p:sp>
        <p:nvSpPr>
          <p:cNvPr id="4" name="Content Placeholder 3"/>
          <p:cNvSpPr>
            <a:spLocks noGrp="1"/>
          </p:cNvSpPr>
          <p:nvPr>
            <p:ph sz="half" idx="2"/>
          </p:nvPr>
        </p:nvSpPr>
        <p:spPr>
          <a:xfrm>
            <a:off x="381000" y="5181600"/>
            <a:ext cx="8305800" cy="1219200"/>
          </a:xfrm>
        </p:spPr>
        <p:txBody>
          <a:bodyPr>
            <a:noAutofit/>
          </a:bodyPr>
          <a:lstStyle/>
          <a:p>
            <a:pPr marL="0" indent="0">
              <a:buNone/>
            </a:pPr>
            <a:r>
              <a:rPr lang="en-US" sz="1400" dirty="0"/>
              <a:t>Hip dislocation with reduction. Coronal USG of the left hip shows subluxation (A) with stable reduction after 5-weeks in a </a:t>
            </a:r>
            <a:r>
              <a:rPr lang="en-US" sz="1400" dirty="0" err="1" smtClean="0"/>
              <a:t>Pavlik</a:t>
            </a:r>
            <a:r>
              <a:rPr lang="en-US" sz="1400" dirty="0"/>
              <a:t> </a:t>
            </a:r>
            <a:r>
              <a:rPr lang="en-US" sz="1400" dirty="0" smtClean="0"/>
              <a:t>harness </a:t>
            </a:r>
            <a:r>
              <a:rPr lang="en-US" sz="1400" dirty="0"/>
              <a:t>(C). Coronal USG of the right hip (B) shows </a:t>
            </a:r>
            <a:r>
              <a:rPr lang="en-US" sz="1400" dirty="0" err="1"/>
              <a:t>subluxability</a:t>
            </a:r>
            <a:r>
              <a:rPr lang="en-US" sz="1400" dirty="0"/>
              <a:t> after stress with stable reduction after 5-weeks in a </a:t>
            </a:r>
            <a:r>
              <a:rPr lang="en-US" sz="1400" dirty="0" err="1"/>
              <a:t>Pavlik</a:t>
            </a:r>
            <a:r>
              <a:rPr lang="en-US" sz="1400" dirty="0"/>
              <a:t> harness. Note </a:t>
            </a:r>
            <a:r>
              <a:rPr lang="en-US" sz="1400" dirty="0" smtClean="0"/>
              <a:t>the improved </a:t>
            </a:r>
            <a:r>
              <a:rPr lang="en-US" sz="1400" dirty="0"/>
              <a:t>acetabular slope after reduction</a:t>
            </a:r>
          </a:p>
        </p:txBody>
      </p:sp>
      <p:sp>
        <p:nvSpPr>
          <p:cNvPr id="5" name="Footer Placeholder 4"/>
          <p:cNvSpPr>
            <a:spLocks noGrp="1"/>
          </p:cNvSpPr>
          <p:nvPr>
            <p:ph type="ftr" sz="quarter" idx="1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608171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841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a:t>
            </a:r>
            <a:endParaRPr lang="en-US" dirty="0"/>
          </a:p>
        </p:txBody>
      </p:sp>
      <p:sp>
        <p:nvSpPr>
          <p:cNvPr id="3" name="Content Placeholder 2"/>
          <p:cNvSpPr>
            <a:spLocks noGrp="1"/>
          </p:cNvSpPr>
          <p:nvPr>
            <p:ph idx="1"/>
          </p:nvPr>
        </p:nvSpPr>
        <p:spPr/>
        <p:txBody>
          <a:bodyPr>
            <a:normAutofit/>
          </a:bodyPr>
          <a:lstStyle/>
          <a:p>
            <a:r>
              <a:rPr lang="en-US" sz="2000" dirty="0"/>
              <a:t>USG of the hip is sensitive and </a:t>
            </a:r>
            <a:r>
              <a:rPr lang="en-US" sz="2000" dirty="0" smtClean="0"/>
              <a:t>specific </a:t>
            </a:r>
            <a:r>
              <a:rPr lang="en-US" sz="2000" dirty="0"/>
              <a:t>in the detection </a:t>
            </a:r>
            <a:r>
              <a:rPr lang="en-US" sz="2000" dirty="0" smtClean="0"/>
              <a:t>of  DDH</a:t>
            </a:r>
          </a:p>
          <a:p>
            <a:r>
              <a:rPr lang="en-US" sz="2000" dirty="0" smtClean="0"/>
              <a:t>False-positive and </a:t>
            </a:r>
            <a:r>
              <a:rPr lang="en-US" sz="2000" dirty="0"/>
              <a:t>false-negative rates are </a:t>
            </a:r>
            <a:r>
              <a:rPr lang="en-US" sz="2000" dirty="0" smtClean="0"/>
              <a:t>reported at </a:t>
            </a:r>
            <a:r>
              <a:rPr lang="en-US" sz="2000" dirty="0"/>
              <a:t>1% to 2</a:t>
            </a:r>
            <a:r>
              <a:rPr lang="en-US" sz="2000" dirty="0" smtClean="0"/>
              <a:t>%.</a:t>
            </a:r>
          </a:p>
          <a:p>
            <a:r>
              <a:rPr lang="en-US" sz="2000" dirty="0"/>
              <a:t>USG can also </a:t>
            </a:r>
            <a:r>
              <a:rPr lang="en-US" sz="2000" dirty="0" smtClean="0"/>
              <a:t>be Used to </a:t>
            </a:r>
            <a:r>
              <a:rPr lang="en-US" sz="2000" dirty="0"/>
              <a:t>document the presence and location of the </a:t>
            </a:r>
            <a:r>
              <a:rPr lang="en-US" sz="2000" dirty="0" smtClean="0"/>
              <a:t>femoral head in </a:t>
            </a:r>
            <a:r>
              <a:rPr lang="en-US" sz="2000" dirty="0"/>
              <a:t>proximal focal femoral </a:t>
            </a:r>
            <a:r>
              <a:rPr lang="en-US" sz="2000" dirty="0" smtClean="0"/>
              <a:t>deficiency (PFFD</a:t>
            </a:r>
            <a:r>
              <a:rPr lang="en-US" sz="2000" dirty="0"/>
              <a:t>)</a:t>
            </a:r>
          </a:p>
        </p:txBody>
      </p:sp>
    </p:spTree>
    <p:extLst>
      <p:ext uri="{BB962C8B-B14F-4D97-AF65-F5344CB8AC3E}">
        <p14:creationId xmlns:p14="http://schemas.microsoft.com/office/powerpoint/2010/main" val="2220225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Sonographic evaluation of hip </a:t>
            </a:r>
            <a:r>
              <a:rPr lang="en-US" sz="2800" dirty="0" smtClean="0"/>
              <a:t>effusion</a:t>
            </a:r>
            <a:endParaRPr lang="en-US" sz="2800" dirty="0"/>
          </a:p>
        </p:txBody>
      </p:sp>
      <p:sp>
        <p:nvSpPr>
          <p:cNvPr id="3" name="Content Placeholder 2"/>
          <p:cNvSpPr>
            <a:spLocks noGrp="1"/>
          </p:cNvSpPr>
          <p:nvPr>
            <p:ph idx="1"/>
          </p:nvPr>
        </p:nvSpPr>
        <p:spPr/>
        <p:txBody>
          <a:bodyPr>
            <a:normAutofit/>
          </a:bodyPr>
          <a:lstStyle/>
          <a:p>
            <a:r>
              <a:rPr lang="en-US" sz="2000" dirty="0"/>
              <a:t>USG can detect </a:t>
            </a:r>
            <a:r>
              <a:rPr lang="en-US" sz="2000" dirty="0" smtClean="0"/>
              <a:t>very small </a:t>
            </a:r>
            <a:r>
              <a:rPr lang="en-US" sz="2000" dirty="0"/>
              <a:t>amounts of intra-articular </a:t>
            </a:r>
            <a:r>
              <a:rPr lang="en-US" sz="2000" dirty="0" smtClean="0"/>
              <a:t>fluid</a:t>
            </a:r>
            <a:r>
              <a:rPr lang="en-US" sz="2000" dirty="0"/>
              <a:t>. It is more </a:t>
            </a:r>
            <a:r>
              <a:rPr lang="en-US" sz="2000" dirty="0" smtClean="0"/>
              <a:t>sensitive than </a:t>
            </a:r>
            <a:r>
              <a:rPr lang="en-US" sz="2000" dirty="0"/>
              <a:t>plain radiographs in diagnosing </a:t>
            </a:r>
            <a:r>
              <a:rPr lang="en-US" sz="2000" dirty="0" smtClean="0"/>
              <a:t>hip effusions.</a:t>
            </a:r>
            <a:endParaRPr lang="en-US" sz="2000" dirty="0"/>
          </a:p>
          <a:p>
            <a:r>
              <a:rPr lang="en-US" sz="2000" dirty="0" smtClean="0"/>
              <a:t>It </a:t>
            </a:r>
            <a:r>
              <a:rPr lang="en-US" sz="2000" dirty="0"/>
              <a:t>is however not </a:t>
            </a:r>
            <a:r>
              <a:rPr lang="en-US" sz="2000" dirty="0" smtClean="0"/>
              <a:t>always possible </a:t>
            </a:r>
            <a:r>
              <a:rPr lang="en-US" sz="2000" dirty="0"/>
              <a:t>to </a:t>
            </a:r>
            <a:r>
              <a:rPr lang="en-US" sz="2000" dirty="0" smtClean="0"/>
              <a:t>differentiate </a:t>
            </a:r>
            <a:r>
              <a:rPr lang="en-US" sz="2000" dirty="0"/>
              <a:t>between septic, traumatic </a:t>
            </a:r>
            <a:r>
              <a:rPr lang="en-US" sz="2000" dirty="0" smtClean="0"/>
              <a:t>and sterile effusions</a:t>
            </a:r>
            <a:r>
              <a:rPr lang="en-US" sz="2000" dirty="0"/>
              <a:t>. </a:t>
            </a:r>
            <a:endParaRPr lang="en-US" sz="2000" dirty="0" smtClean="0"/>
          </a:p>
          <a:p>
            <a:r>
              <a:rPr lang="en-US" sz="2000" dirty="0" smtClean="0"/>
              <a:t>Diagnostic </a:t>
            </a:r>
            <a:r>
              <a:rPr lang="en-US" sz="2000" dirty="0"/>
              <a:t>and therapeutic </a:t>
            </a:r>
            <a:r>
              <a:rPr lang="en-US" sz="2000" dirty="0" smtClean="0"/>
              <a:t>aspirations.</a:t>
            </a:r>
          </a:p>
          <a:p>
            <a:r>
              <a:rPr lang="en-US" sz="2000" dirty="0" smtClean="0"/>
              <a:t>USG </a:t>
            </a:r>
            <a:r>
              <a:rPr lang="en-US" sz="2000" dirty="0"/>
              <a:t>is useful </a:t>
            </a:r>
            <a:r>
              <a:rPr lang="en-US" sz="2000" dirty="0" smtClean="0"/>
              <a:t>in follow-up.</a:t>
            </a:r>
            <a:endParaRPr lang="en-US" sz="2000" dirty="0"/>
          </a:p>
        </p:txBody>
      </p:sp>
    </p:spTree>
    <p:extLst>
      <p:ext uri="{BB962C8B-B14F-4D97-AF65-F5344CB8AC3E}">
        <p14:creationId xmlns:p14="http://schemas.microsoft.com/office/powerpoint/2010/main" val="3892879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1" dirty="0"/>
              <a:t>Examination Technique</a:t>
            </a:r>
            <a:endParaRPr lang="en-US" dirty="0"/>
          </a:p>
        </p:txBody>
      </p:sp>
      <p:sp>
        <p:nvSpPr>
          <p:cNvPr id="3" name="Content Placeholder 2"/>
          <p:cNvSpPr>
            <a:spLocks noGrp="1"/>
          </p:cNvSpPr>
          <p:nvPr>
            <p:ph idx="1"/>
          </p:nvPr>
        </p:nvSpPr>
        <p:spPr/>
        <p:txBody>
          <a:bodyPr>
            <a:normAutofit/>
          </a:bodyPr>
          <a:lstStyle/>
          <a:p>
            <a:r>
              <a:rPr lang="en-US" sz="2000" dirty="0"/>
              <a:t>The patient lies in the supine </a:t>
            </a:r>
            <a:r>
              <a:rPr lang="en-US" sz="2000" dirty="0" smtClean="0"/>
              <a:t>position with </a:t>
            </a:r>
            <a:r>
              <a:rPr lang="en-US" sz="2000" dirty="0"/>
              <a:t>the hip in the neutral position or in 15-20° </a:t>
            </a:r>
            <a:r>
              <a:rPr lang="en-US" sz="2000" dirty="0" smtClean="0"/>
              <a:t>internal rotation.</a:t>
            </a:r>
          </a:p>
          <a:p>
            <a:r>
              <a:rPr lang="en-US" sz="2000" dirty="0" smtClean="0"/>
              <a:t>Scan is </a:t>
            </a:r>
            <a:r>
              <a:rPr lang="en-US" sz="2000" dirty="0"/>
              <a:t>oriented along the long axis of </a:t>
            </a:r>
            <a:r>
              <a:rPr lang="en-US" sz="2000" dirty="0" smtClean="0"/>
              <a:t>the femoral </a:t>
            </a:r>
            <a:r>
              <a:rPr lang="en-US" sz="2000" dirty="0"/>
              <a:t>neck </a:t>
            </a:r>
            <a:r>
              <a:rPr lang="en-US" sz="2000" dirty="0" smtClean="0"/>
              <a:t> </a:t>
            </a:r>
            <a:r>
              <a:rPr lang="en-US" sz="2000" dirty="0"/>
              <a:t>which shows the acetabular </a:t>
            </a:r>
            <a:r>
              <a:rPr lang="en-US" sz="2000" dirty="0" smtClean="0"/>
              <a:t>brim, femoral </a:t>
            </a:r>
            <a:r>
              <a:rPr lang="en-US" sz="2000" dirty="0"/>
              <a:t>head, femoral neck and the </a:t>
            </a:r>
            <a:r>
              <a:rPr lang="en-US" sz="2000" dirty="0" err="1"/>
              <a:t>ilio</a:t>
            </a:r>
            <a:r>
              <a:rPr lang="en-US" sz="2000" dirty="0"/>
              <a:t>-femoral </a:t>
            </a:r>
            <a:r>
              <a:rPr lang="en-US" sz="2000" dirty="0" smtClean="0"/>
              <a:t>ligament.</a:t>
            </a:r>
          </a:p>
          <a:p>
            <a:r>
              <a:rPr lang="en-US" sz="2000" dirty="0" smtClean="0"/>
              <a:t>The </a:t>
            </a:r>
            <a:r>
              <a:rPr lang="en-US" sz="2000" dirty="0"/>
              <a:t>contralateral hip is always examined for comparison.</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772" y="3657600"/>
            <a:ext cx="4235904"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874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i="1" dirty="0"/>
              <a:t>Sonographic appearance of </a:t>
            </a:r>
            <a:r>
              <a:rPr lang="en-US" sz="2800" b="0" i="1" dirty="0" smtClean="0"/>
              <a:t>effusion</a:t>
            </a:r>
            <a:r>
              <a:rPr lang="en-US" sz="2800" b="0" i="1" dirty="0"/>
              <a:t>:</a:t>
            </a:r>
            <a:endParaRPr lang="en-US" sz="2800" dirty="0"/>
          </a:p>
        </p:txBody>
      </p:sp>
      <p:sp>
        <p:nvSpPr>
          <p:cNvPr id="3" name="Content Placeholder 2"/>
          <p:cNvSpPr>
            <a:spLocks noGrp="1"/>
          </p:cNvSpPr>
          <p:nvPr>
            <p:ph idx="1"/>
          </p:nvPr>
        </p:nvSpPr>
        <p:spPr/>
        <p:txBody>
          <a:bodyPr>
            <a:normAutofit/>
          </a:bodyPr>
          <a:lstStyle/>
          <a:p>
            <a:r>
              <a:rPr lang="en-US" sz="2400" dirty="0" smtClean="0">
                <a:solidFill>
                  <a:srgbClr val="FF0000"/>
                </a:solidFill>
              </a:rPr>
              <a:t>Anterior cortex </a:t>
            </a:r>
            <a:r>
              <a:rPr lang="en-US" sz="2400" dirty="0">
                <a:solidFill>
                  <a:srgbClr val="FF0000"/>
                </a:solidFill>
              </a:rPr>
              <a:t>of </a:t>
            </a:r>
            <a:r>
              <a:rPr lang="en-US" sz="2400" dirty="0" smtClean="0">
                <a:solidFill>
                  <a:srgbClr val="FF0000"/>
                </a:solidFill>
              </a:rPr>
              <a:t>the femoral </a:t>
            </a:r>
            <a:r>
              <a:rPr lang="en-US" sz="2400" dirty="0">
                <a:solidFill>
                  <a:srgbClr val="FF0000"/>
                </a:solidFill>
              </a:rPr>
              <a:t>head and neck </a:t>
            </a:r>
            <a:r>
              <a:rPr lang="en-US" sz="2400" dirty="0"/>
              <a:t>are important </a:t>
            </a:r>
            <a:r>
              <a:rPr lang="en-US" sz="2400" dirty="0" smtClean="0"/>
              <a:t>landmarks.</a:t>
            </a:r>
          </a:p>
          <a:p>
            <a:endParaRPr lang="en-US" sz="2400" dirty="0"/>
          </a:p>
          <a:p>
            <a:endParaRPr lang="en-US" sz="2400" dirty="0" smtClean="0"/>
          </a:p>
          <a:p>
            <a:endParaRPr lang="en-US" sz="2400" dirty="0"/>
          </a:p>
          <a:p>
            <a:r>
              <a:rPr lang="en-US" sz="2400" dirty="0"/>
              <a:t>The joint capsule normally has a </a:t>
            </a:r>
            <a:r>
              <a:rPr lang="en-US" sz="2400" dirty="0">
                <a:solidFill>
                  <a:srgbClr val="FF0000"/>
                </a:solidFill>
              </a:rPr>
              <a:t>concave</a:t>
            </a:r>
            <a:r>
              <a:rPr lang="en-US" sz="2400" dirty="0"/>
              <a:t> contour </a:t>
            </a:r>
            <a:r>
              <a:rPr lang="en-US" sz="2400" dirty="0" smtClean="0"/>
              <a:t>that parallels </a:t>
            </a:r>
            <a:r>
              <a:rPr lang="en-US" sz="2400" dirty="0"/>
              <a:t>the femoral neck.</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0"/>
            <a:ext cx="43529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72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Introduction</a:t>
            </a:r>
            <a:br>
              <a:rPr lang="en-US" dirty="0"/>
            </a:br>
            <a:endParaRPr lang="en-US" dirty="0"/>
          </a:p>
        </p:txBody>
      </p:sp>
      <p:sp>
        <p:nvSpPr>
          <p:cNvPr id="4" name="Content Placeholder 3"/>
          <p:cNvSpPr>
            <a:spLocks noGrp="1"/>
          </p:cNvSpPr>
          <p:nvPr>
            <p:ph idx="1"/>
          </p:nvPr>
        </p:nvSpPr>
        <p:spPr/>
        <p:txBody>
          <a:bodyPr/>
          <a:lstStyle/>
          <a:p>
            <a:r>
              <a:rPr lang="en-US" sz="1600" dirty="0" smtClean="0"/>
              <a:t>The </a:t>
            </a:r>
            <a:r>
              <a:rPr lang="en-US" sz="1600" dirty="0"/>
              <a:t>older child, once the </a:t>
            </a:r>
            <a:r>
              <a:rPr lang="en-US" sz="1600" dirty="0" smtClean="0"/>
              <a:t>ossification nucleus in </a:t>
            </a:r>
            <a:r>
              <a:rPr lang="en-US" sz="1600" dirty="0"/>
              <a:t>the head is well-formed, adequate USG imaging of </a:t>
            </a:r>
            <a:r>
              <a:rPr lang="en-US" sz="1600" dirty="0" smtClean="0"/>
              <a:t>the acetabulum becomes difficult.</a:t>
            </a:r>
            <a:endParaRPr lang="en-US" sz="1600" dirty="0"/>
          </a:p>
        </p:txBody>
      </p:sp>
      <p:pic>
        <p:nvPicPr>
          <p:cNvPr id="2050" name="Picture 2" descr="C:\Users\user\Desktop\my seminar\ossif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59" y="2362200"/>
            <a:ext cx="8505826" cy="334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920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i="1" dirty="0"/>
              <a:t>Sonographic appearance of </a:t>
            </a:r>
            <a:r>
              <a:rPr lang="en-US" sz="2800" b="0" i="1" dirty="0" smtClean="0"/>
              <a:t>effusion</a:t>
            </a:r>
            <a:endParaRPr lang="en-US" sz="2800" dirty="0"/>
          </a:p>
        </p:txBody>
      </p:sp>
      <p:sp>
        <p:nvSpPr>
          <p:cNvPr id="3" name="Content Placeholder 2"/>
          <p:cNvSpPr>
            <a:spLocks noGrp="1"/>
          </p:cNvSpPr>
          <p:nvPr>
            <p:ph idx="1"/>
          </p:nvPr>
        </p:nvSpPr>
        <p:spPr/>
        <p:txBody>
          <a:bodyPr>
            <a:normAutofit/>
          </a:bodyPr>
          <a:lstStyle/>
          <a:p>
            <a:r>
              <a:rPr lang="en-US" sz="2000" dirty="0"/>
              <a:t>In the presence of </a:t>
            </a:r>
            <a:r>
              <a:rPr lang="en-US" sz="2000" dirty="0" smtClean="0"/>
              <a:t>effusion</a:t>
            </a:r>
            <a:r>
              <a:rPr lang="en-US" sz="2000" dirty="0"/>
              <a:t>, </a:t>
            </a:r>
            <a:r>
              <a:rPr lang="en-US" sz="2000" dirty="0" smtClean="0"/>
              <a:t>the joint </a:t>
            </a:r>
            <a:r>
              <a:rPr lang="en-US" sz="2000" dirty="0"/>
              <a:t>capsule </a:t>
            </a:r>
            <a:r>
              <a:rPr lang="en-US" sz="2000" dirty="0" smtClean="0"/>
              <a:t>/</a:t>
            </a:r>
            <a:r>
              <a:rPr lang="en-US" sz="2000" dirty="0" err="1" smtClean="0"/>
              <a:t>ilio</a:t>
            </a:r>
            <a:r>
              <a:rPr lang="en-US" sz="2000" dirty="0" smtClean="0"/>
              <a:t>-femoral </a:t>
            </a:r>
            <a:r>
              <a:rPr lang="en-US" sz="2000" dirty="0"/>
              <a:t>ligament is displaced </a:t>
            </a:r>
            <a:r>
              <a:rPr lang="en-US" sz="2000" dirty="0" smtClean="0"/>
              <a:t>anteriorly and </a:t>
            </a:r>
            <a:r>
              <a:rPr lang="en-US" sz="2000" dirty="0"/>
              <a:t>the anterior contour becomes convex </a:t>
            </a:r>
            <a:endParaRPr lang="en-US" sz="2000" dirty="0" smtClean="0"/>
          </a:p>
          <a:p>
            <a:endParaRPr lang="en-US" sz="2000" dirty="0" smtClean="0"/>
          </a:p>
          <a:p>
            <a:r>
              <a:rPr lang="en-US" sz="2000" dirty="0" smtClean="0"/>
              <a:t>The</a:t>
            </a:r>
            <a:r>
              <a:rPr lang="en-US" sz="2000" dirty="0"/>
              <a:t> </a:t>
            </a:r>
            <a:r>
              <a:rPr lang="en-US" sz="2000" dirty="0" smtClean="0"/>
              <a:t>fluid-filled </a:t>
            </a:r>
            <a:r>
              <a:rPr lang="en-US" sz="2000" dirty="0"/>
              <a:t>hypoechoic space seen between the cortex </a:t>
            </a:r>
            <a:r>
              <a:rPr lang="en-US" sz="2000" dirty="0" smtClean="0"/>
              <a:t>of the </a:t>
            </a:r>
            <a:r>
              <a:rPr lang="en-US" sz="2000" dirty="0"/>
              <a:t>femoral neck and the </a:t>
            </a:r>
            <a:r>
              <a:rPr lang="en-US" sz="2000" dirty="0" err="1"/>
              <a:t>ilio</a:t>
            </a:r>
            <a:r>
              <a:rPr lang="en-US" sz="2000" dirty="0"/>
              <a:t>-femoral </a:t>
            </a:r>
            <a:r>
              <a:rPr lang="en-US" sz="2000" dirty="0" smtClean="0"/>
              <a:t>ligament </a:t>
            </a:r>
            <a:r>
              <a:rPr lang="en-US" sz="2000" dirty="0" smtClean="0">
                <a:solidFill>
                  <a:srgbClr val="FF0000"/>
                </a:solidFill>
              </a:rPr>
              <a:t>increases to </a:t>
            </a:r>
            <a:r>
              <a:rPr lang="en-US" sz="2000" b="1" dirty="0">
                <a:solidFill>
                  <a:srgbClr val="FF0000"/>
                </a:solidFill>
              </a:rPr>
              <a:t>more 5 </a:t>
            </a:r>
            <a:r>
              <a:rPr lang="en-US" sz="2000" b="1" dirty="0" smtClean="0">
                <a:solidFill>
                  <a:srgbClr val="FF0000"/>
                </a:solidFill>
              </a:rPr>
              <a:t>mm</a:t>
            </a:r>
            <a:r>
              <a:rPr lang="en-US" sz="2000" dirty="0" smtClean="0"/>
              <a:t>.</a:t>
            </a:r>
          </a:p>
          <a:p>
            <a:endParaRPr lang="en-US" sz="2000" dirty="0" smtClean="0"/>
          </a:p>
          <a:p>
            <a:r>
              <a:rPr lang="en-US" sz="2000" dirty="0" smtClean="0"/>
              <a:t> </a:t>
            </a:r>
            <a:r>
              <a:rPr lang="en-US" sz="2000" dirty="0">
                <a:solidFill>
                  <a:srgbClr val="FF0000"/>
                </a:solidFill>
              </a:rPr>
              <a:t>Asymmetry of </a:t>
            </a:r>
            <a:r>
              <a:rPr lang="en-US" sz="2000" b="1" dirty="0">
                <a:solidFill>
                  <a:srgbClr val="FF0000"/>
                </a:solidFill>
              </a:rPr>
              <a:t>2 mm </a:t>
            </a:r>
            <a:r>
              <a:rPr lang="en-US" sz="2000" dirty="0">
                <a:solidFill>
                  <a:srgbClr val="FF0000"/>
                </a:solidFill>
              </a:rPr>
              <a:t>or more </a:t>
            </a:r>
            <a:r>
              <a:rPr lang="en-US" sz="2000" dirty="0"/>
              <a:t>as </a:t>
            </a:r>
            <a:r>
              <a:rPr lang="en-US" sz="2000" dirty="0" smtClean="0"/>
              <a:t>compared to </a:t>
            </a:r>
            <a:r>
              <a:rPr lang="en-US" sz="2000" dirty="0"/>
              <a:t>the contralateral hip is considered </a:t>
            </a:r>
            <a:r>
              <a:rPr lang="en-US" sz="2000" dirty="0" smtClean="0"/>
              <a:t>significant </a:t>
            </a:r>
            <a:endParaRPr lang="en-US" sz="20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14800"/>
            <a:ext cx="444969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122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09800"/>
            <a:ext cx="7467600" cy="2286000"/>
          </a:xfrm>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7200"/>
            <a:ext cx="7358063" cy="42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89149" y="4800600"/>
            <a:ext cx="7012480" cy="1200329"/>
          </a:xfrm>
          <a:prstGeom prst="rect">
            <a:avLst/>
          </a:prstGeom>
        </p:spPr>
        <p:txBody>
          <a:bodyPr wrap="square">
            <a:spAutoFit/>
          </a:bodyPr>
          <a:lstStyle/>
          <a:p>
            <a:r>
              <a:rPr lang="en-US" dirty="0"/>
              <a:t>Septic arthritis. Coronal USG (A) shows subluxation of the femoral head with synovial thickening. Longitudinal USG (B) shows</a:t>
            </a:r>
          </a:p>
          <a:p>
            <a:r>
              <a:rPr lang="en-US" dirty="0" smtClean="0"/>
              <a:t>fluid </a:t>
            </a:r>
            <a:r>
              <a:rPr lang="en-US" dirty="0"/>
              <a:t>in the anterior </a:t>
            </a:r>
            <a:r>
              <a:rPr lang="en-US" dirty="0" err="1"/>
              <a:t>ilio</a:t>
            </a:r>
            <a:r>
              <a:rPr lang="en-US" dirty="0"/>
              <a:t>-femoral recess. Femoral osteomyelitis with a </a:t>
            </a:r>
            <a:r>
              <a:rPr lang="en-US" dirty="0" err="1"/>
              <a:t>subperiosteal</a:t>
            </a:r>
            <a:r>
              <a:rPr lang="en-US" dirty="0"/>
              <a:t> collection and soft tissue abscess are also seen (C, D)</a:t>
            </a:r>
          </a:p>
        </p:txBody>
      </p:sp>
    </p:spTree>
    <p:extLst>
      <p:ext uri="{BB962C8B-B14F-4D97-AF65-F5344CB8AC3E}">
        <p14:creationId xmlns:p14="http://schemas.microsoft.com/office/powerpoint/2010/main" val="804310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i="1" dirty="0"/>
              <a:t>Sonographic appearance of effusion:</a:t>
            </a:r>
            <a:endParaRPr lang="en-US" sz="2800" dirty="0"/>
          </a:p>
        </p:txBody>
      </p:sp>
      <p:sp>
        <p:nvSpPr>
          <p:cNvPr id="3" name="Content Placeholder 2"/>
          <p:cNvSpPr>
            <a:spLocks noGrp="1"/>
          </p:cNvSpPr>
          <p:nvPr>
            <p:ph idx="1"/>
          </p:nvPr>
        </p:nvSpPr>
        <p:spPr/>
        <p:txBody>
          <a:bodyPr>
            <a:normAutofit/>
          </a:bodyPr>
          <a:lstStyle/>
          <a:p>
            <a:r>
              <a:rPr lang="en-US" sz="2400" dirty="0"/>
              <a:t>Absence of internal echoes </a:t>
            </a:r>
            <a:r>
              <a:rPr lang="en-US" sz="2400" dirty="0" smtClean="0"/>
              <a:t>does not </a:t>
            </a:r>
            <a:r>
              <a:rPr lang="en-US" sz="2400" dirty="0"/>
              <a:t>rule out septic arthritis and aspiration of the </a:t>
            </a:r>
            <a:r>
              <a:rPr lang="en-US" sz="2400" dirty="0" smtClean="0"/>
              <a:t>fluid is mandatory </a:t>
            </a:r>
            <a:r>
              <a:rPr lang="en-US" sz="2400" dirty="0"/>
              <a:t>in clinically suspected infective joint disease</a:t>
            </a:r>
            <a:r>
              <a:rPr lang="en-US" sz="2400" dirty="0" smtClean="0"/>
              <a:t>.</a:t>
            </a:r>
          </a:p>
          <a:p>
            <a:r>
              <a:rPr lang="en-US" sz="2400" dirty="0"/>
              <a:t>Anechoic </a:t>
            </a:r>
            <a:r>
              <a:rPr lang="en-US" sz="2400" dirty="0" smtClean="0"/>
              <a:t>fluid </a:t>
            </a:r>
            <a:r>
              <a:rPr lang="en-US" sz="2400" dirty="0"/>
              <a:t>is </a:t>
            </a:r>
            <a:r>
              <a:rPr lang="en-US" sz="2400" dirty="0" smtClean="0"/>
              <a:t>seen in </a:t>
            </a:r>
            <a:r>
              <a:rPr lang="en-US" sz="2400" dirty="0"/>
              <a:t>transient synovitis and usually resolves </a:t>
            </a:r>
            <a:r>
              <a:rPr lang="en-US" sz="2400" dirty="0" smtClean="0"/>
              <a:t>after </a:t>
            </a:r>
            <a:r>
              <a:rPr lang="en-US" sz="2400" dirty="0"/>
              <a:t>6 weeks.</a:t>
            </a:r>
          </a:p>
        </p:txBody>
      </p:sp>
    </p:spTree>
    <p:extLst>
      <p:ext uri="{BB962C8B-B14F-4D97-AF65-F5344CB8AC3E}">
        <p14:creationId xmlns:p14="http://schemas.microsoft.com/office/powerpoint/2010/main" val="3288305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5257800" cy="1066800"/>
          </a:xfrm>
        </p:spPr>
        <p:txBody>
          <a:bodyPr>
            <a:normAutofit/>
          </a:bodyPr>
          <a:lstStyle/>
          <a:p>
            <a:r>
              <a:rPr lang="en-US" sz="3200" dirty="0"/>
              <a:t>Color Doppler imaging</a:t>
            </a:r>
          </a:p>
        </p:txBody>
      </p:sp>
      <p:sp>
        <p:nvSpPr>
          <p:cNvPr id="3" name="Content Placeholder 2"/>
          <p:cNvSpPr>
            <a:spLocks noGrp="1"/>
          </p:cNvSpPr>
          <p:nvPr>
            <p:ph idx="1"/>
          </p:nvPr>
        </p:nvSpPr>
        <p:spPr/>
        <p:txBody>
          <a:bodyPr>
            <a:normAutofit/>
          </a:bodyPr>
          <a:lstStyle/>
          <a:p>
            <a:r>
              <a:rPr lang="en-US" sz="2000" dirty="0"/>
              <a:t>Epiphyseal </a:t>
            </a:r>
            <a:r>
              <a:rPr lang="en-US" sz="2000" dirty="0" smtClean="0"/>
              <a:t>flow </a:t>
            </a:r>
            <a:r>
              <a:rPr lang="en-US" sz="2000" dirty="0"/>
              <a:t>can be </a:t>
            </a:r>
            <a:r>
              <a:rPr lang="en-US" sz="2000" dirty="0" smtClean="0"/>
              <a:t>identified </a:t>
            </a:r>
            <a:r>
              <a:rPr lang="en-US" sz="2000" dirty="0"/>
              <a:t>in </a:t>
            </a:r>
            <a:r>
              <a:rPr lang="en-US" sz="2000" dirty="0" smtClean="0"/>
              <a:t>the normal </a:t>
            </a:r>
            <a:r>
              <a:rPr lang="en-US" sz="2000" dirty="0"/>
              <a:t>femoral </a:t>
            </a:r>
            <a:r>
              <a:rPr lang="en-US" sz="2000" dirty="0" smtClean="0"/>
              <a:t>epiphysis.</a:t>
            </a:r>
          </a:p>
          <a:p>
            <a:r>
              <a:rPr lang="en-US" sz="2000" dirty="0"/>
              <a:t>Diminished or absent </a:t>
            </a:r>
            <a:r>
              <a:rPr lang="en-US" sz="2000" dirty="0" smtClean="0"/>
              <a:t>flow has been </a:t>
            </a:r>
            <a:r>
              <a:rPr lang="en-US" sz="2000" dirty="0"/>
              <a:t>described as a risk factor for avascular necrosis. </a:t>
            </a:r>
            <a:endParaRPr lang="en-US" sz="2000" dirty="0" smtClean="0"/>
          </a:p>
          <a:p>
            <a:r>
              <a:rPr lang="en-US" sz="2000" dirty="0" smtClean="0"/>
              <a:t>RI </a:t>
            </a:r>
            <a:r>
              <a:rPr lang="en-US" sz="2000" dirty="0"/>
              <a:t>increases </a:t>
            </a:r>
            <a:r>
              <a:rPr lang="en-US" sz="2000" dirty="0" smtClean="0"/>
              <a:t>with the </a:t>
            </a:r>
            <a:r>
              <a:rPr lang="en-US" sz="2000" dirty="0"/>
              <a:t>amount of </a:t>
            </a:r>
            <a:r>
              <a:rPr lang="en-US" sz="2000" dirty="0" smtClean="0"/>
              <a:t>effusion</a:t>
            </a:r>
            <a:r>
              <a:rPr lang="en-US" sz="2000" dirty="0"/>
              <a:t>. </a:t>
            </a:r>
            <a:endParaRPr lang="en-US" sz="2000" dirty="0" smtClean="0"/>
          </a:p>
          <a:p>
            <a:r>
              <a:rPr lang="en-US" sz="2000" dirty="0" smtClean="0"/>
              <a:t>A </a:t>
            </a:r>
            <a:r>
              <a:rPr lang="en-US" sz="2000" dirty="0"/>
              <a:t>power Doppler USG may </a:t>
            </a:r>
            <a:r>
              <a:rPr lang="en-US" sz="2000" dirty="0" smtClean="0"/>
              <a:t>reveal increased flow </a:t>
            </a:r>
            <a:r>
              <a:rPr lang="en-US" sz="2000" dirty="0"/>
              <a:t>in the capsule in </a:t>
            </a:r>
            <a:r>
              <a:rPr lang="en-US" sz="2000" dirty="0" smtClean="0"/>
              <a:t>inflammatory arthritis.</a:t>
            </a:r>
            <a:endParaRPr lang="en-US" sz="2000" dirty="0"/>
          </a:p>
        </p:txBody>
      </p:sp>
    </p:spTree>
    <p:extLst>
      <p:ext uri="{BB962C8B-B14F-4D97-AF65-F5344CB8AC3E}">
        <p14:creationId xmlns:p14="http://schemas.microsoft.com/office/powerpoint/2010/main" val="158384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3D USG:</a:t>
            </a:r>
          </a:p>
        </p:txBody>
      </p:sp>
      <p:sp>
        <p:nvSpPr>
          <p:cNvPr id="3" name="Content Placeholder 2"/>
          <p:cNvSpPr>
            <a:spLocks noGrp="1"/>
          </p:cNvSpPr>
          <p:nvPr>
            <p:ph idx="1"/>
          </p:nvPr>
        </p:nvSpPr>
        <p:spPr/>
        <p:txBody>
          <a:bodyPr>
            <a:normAutofit/>
          </a:bodyPr>
          <a:lstStyle/>
          <a:p>
            <a:r>
              <a:rPr lang="en-US" sz="2400" dirty="0"/>
              <a:t>3D projection </a:t>
            </a:r>
            <a:r>
              <a:rPr lang="en-US" sz="2400" dirty="0" smtClean="0"/>
              <a:t>offers </a:t>
            </a:r>
            <a:r>
              <a:rPr lang="en-US" sz="2400" dirty="0"/>
              <a:t>imaging in the </a:t>
            </a:r>
            <a:r>
              <a:rPr lang="en-US" sz="2400" dirty="0" smtClean="0"/>
              <a:t>sagittal </a:t>
            </a:r>
            <a:r>
              <a:rPr lang="en-US" sz="2400" dirty="0"/>
              <a:t>and </a:t>
            </a:r>
            <a:r>
              <a:rPr lang="en-US" sz="2400" dirty="0" smtClean="0"/>
              <a:t>craniocaudal</a:t>
            </a:r>
            <a:r>
              <a:rPr lang="en-US" sz="2400" dirty="0"/>
              <a:t> </a:t>
            </a:r>
            <a:r>
              <a:rPr lang="en-US" sz="2400" dirty="0" smtClean="0"/>
              <a:t>projections</a:t>
            </a:r>
            <a:r>
              <a:rPr lang="en-US" sz="2400" dirty="0"/>
              <a:t>, hence there is </a:t>
            </a:r>
            <a:r>
              <a:rPr lang="en-US" sz="2400" dirty="0" smtClean="0"/>
              <a:t>better demonstration of </a:t>
            </a:r>
            <a:r>
              <a:rPr lang="en-US" sz="2400" dirty="0"/>
              <a:t>the position of the femoral head with respect to </a:t>
            </a:r>
            <a:r>
              <a:rPr lang="en-US" sz="2400" dirty="0" smtClean="0"/>
              <a:t>the acetabulum.</a:t>
            </a:r>
          </a:p>
          <a:p>
            <a:r>
              <a:rPr lang="en-US" sz="2400" dirty="0" smtClean="0"/>
              <a:t>Slow data </a:t>
            </a:r>
            <a:r>
              <a:rPr lang="en-US" sz="2400" dirty="0"/>
              <a:t>acquisition </a:t>
            </a:r>
            <a:r>
              <a:rPr lang="en-US" sz="2400" dirty="0" smtClean="0"/>
              <a:t>and suboptimal </a:t>
            </a:r>
            <a:r>
              <a:rPr lang="en-US" sz="2400" dirty="0"/>
              <a:t>reconstruction. Therefore, it is not </a:t>
            </a:r>
            <a:r>
              <a:rPr lang="en-US" sz="2400" dirty="0" smtClean="0"/>
              <a:t>considered practical </a:t>
            </a:r>
            <a:r>
              <a:rPr lang="en-US" sz="2400" dirty="0"/>
              <a:t>yet for routine use.</a:t>
            </a:r>
          </a:p>
        </p:txBody>
      </p:sp>
    </p:spTree>
    <p:extLst>
      <p:ext uri="{BB962C8B-B14F-4D97-AF65-F5344CB8AC3E}">
        <p14:creationId xmlns:p14="http://schemas.microsoft.com/office/powerpoint/2010/main" val="385872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5230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4634248" cy="1066800"/>
          </a:xfrm>
        </p:spPr>
        <p:txBody>
          <a:bodyPr/>
          <a:lstStyle/>
          <a:p>
            <a:r>
              <a:rPr lang="en-US" dirty="0"/>
              <a:t>Conclusion</a:t>
            </a:r>
          </a:p>
        </p:txBody>
      </p:sp>
      <p:sp>
        <p:nvSpPr>
          <p:cNvPr id="3" name="Content Placeholder 2"/>
          <p:cNvSpPr>
            <a:spLocks noGrp="1"/>
          </p:cNvSpPr>
          <p:nvPr>
            <p:ph idx="1"/>
          </p:nvPr>
        </p:nvSpPr>
        <p:spPr/>
        <p:txBody>
          <a:bodyPr>
            <a:normAutofit/>
          </a:bodyPr>
          <a:lstStyle/>
          <a:p>
            <a:r>
              <a:rPr lang="en-US" sz="2400" dirty="0"/>
              <a:t>USG is an extremely useful tool for the evaluation of </a:t>
            </a:r>
            <a:r>
              <a:rPr lang="en-US" sz="2400" dirty="0" smtClean="0"/>
              <a:t>some pediatric </a:t>
            </a:r>
            <a:r>
              <a:rPr lang="en-US" sz="2400" dirty="0"/>
              <a:t>hip diseases</a:t>
            </a:r>
            <a:r>
              <a:rPr lang="en-US" sz="2400" dirty="0" smtClean="0"/>
              <a:t>.</a:t>
            </a:r>
          </a:p>
          <a:p>
            <a:r>
              <a:rPr lang="en-US" sz="2400" dirty="0"/>
              <a:t>In the assessment of infants </a:t>
            </a:r>
            <a:r>
              <a:rPr lang="en-US" sz="2400" dirty="0" smtClean="0"/>
              <a:t>with DDH</a:t>
            </a:r>
            <a:r>
              <a:rPr lang="en-US" sz="2400" dirty="0"/>
              <a:t>, it is the imaging modality of </a:t>
            </a:r>
            <a:r>
              <a:rPr lang="en-US" sz="2400" dirty="0" smtClean="0"/>
              <a:t>choice.</a:t>
            </a:r>
          </a:p>
          <a:p>
            <a:r>
              <a:rPr lang="en-US" sz="2400" dirty="0"/>
              <a:t>Its </a:t>
            </a:r>
            <a:r>
              <a:rPr lang="en-US" sz="2400" dirty="0" smtClean="0"/>
              <a:t>role in </a:t>
            </a:r>
            <a:r>
              <a:rPr lang="en-US" sz="2400" dirty="0"/>
              <a:t>a child with a painful hip is limited to documenting </a:t>
            </a:r>
            <a:r>
              <a:rPr lang="en-US" sz="2400" dirty="0" smtClean="0"/>
              <a:t>the presence </a:t>
            </a:r>
            <a:r>
              <a:rPr lang="en-US" sz="2400" dirty="0"/>
              <a:t>of joint </a:t>
            </a:r>
            <a:r>
              <a:rPr lang="en-US" sz="2400" dirty="0" smtClean="0"/>
              <a:t>effusion </a:t>
            </a:r>
            <a:r>
              <a:rPr lang="en-US" sz="2400" dirty="0"/>
              <a:t>and in guiding aspiration</a:t>
            </a:r>
            <a:r>
              <a:rPr lang="en-US" sz="2400" dirty="0" smtClean="0"/>
              <a:t>.</a:t>
            </a:r>
          </a:p>
          <a:p>
            <a:r>
              <a:rPr lang="en-US" sz="2400" dirty="0" smtClean="0"/>
              <a:t>USG cannot </a:t>
            </a:r>
            <a:r>
              <a:rPr lang="en-US" sz="2400" dirty="0"/>
              <a:t>reliably </a:t>
            </a:r>
            <a:r>
              <a:rPr lang="en-US" sz="2400" dirty="0" smtClean="0"/>
              <a:t>differentiate </a:t>
            </a:r>
            <a:r>
              <a:rPr lang="en-US" sz="2400" dirty="0"/>
              <a:t>between sterile and </a:t>
            </a:r>
            <a:r>
              <a:rPr lang="en-US" sz="2400" dirty="0" smtClean="0"/>
              <a:t>infected effusions.</a:t>
            </a:r>
          </a:p>
          <a:p>
            <a:r>
              <a:rPr lang="en-US" sz="2400" dirty="0" smtClean="0"/>
              <a:t>The </a:t>
            </a:r>
            <a:r>
              <a:rPr lang="en-US" sz="2400" dirty="0"/>
              <a:t>role of color Doppler and 3D </a:t>
            </a:r>
            <a:r>
              <a:rPr lang="en-US" sz="2400" dirty="0" smtClean="0"/>
              <a:t>USG is </a:t>
            </a:r>
            <a:r>
              <a:rPr lang="en-US" sz="2400" dirty="0"/>
              <a:t>at present limited.</a:t>
            </a:r>
            <a:endParaRPr lang="en-US" sz="2400" dirty="0" smtClean="0"/>
          </a:p>
          <a:p>
            <a:endParaRPr lang="en-US" dirty="0" smtClean="0"/>
          </a:p>
          <a:p>
            <a:endParaRPr lang="en-US" dirty="0"/>
          </a:p>
        </p:txBody>
      </p:sp>
    </p:spTree>
    <p:extLst>
      <p:ext uri="{BB962C8B-B14F-4D97-AF65-F5344CB8AC3E}">
        <p14:creationId xmlns:p14="http://schemas.microsoft.com/office/powerpoint/2010/main" val="2340823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381000" y="1600200"/>
            <a:ext cx="8305800" cy="4525963"/>
          </a:xfrm>
        </p:spPr>
        <p:txBody>
          <a:bodyPr>
            <a:normAutofit fontScale="62500" lnSpcReduction="20000"/>
          </a:bodyPr>
          <a:lstStyle/>
          <a:p>
            <a:pPr marL="0" indent="0">
              <a:buNone/>
            </a:pPr>
            <a:r>
              <a:rPr lang="en-US" dirty="0" smtClean="0"/>
              <a:t>1.Graf R. The diagnosis of congenital hip-joint dislocation by the</a:t>
            </a:r>
          </a:p>
          <a:p>
            <a:pPr marL="0" indent="0">
              <a:buNone/>
            </a:pPr>
            <a:r>
              <a:rPr lang="en-US" dirty="0" smtClean="0"/>
              <a:t>ultrasonic </a:t>
            </a:r>
            <a:r>
              <a:rPr lang="en-US" dirty="0" err="1"/>
              <a:t>Combound</a:t>
            </a:r>
            <a:r>
              <a:rPr lang="en-US" dirty="0"/>
              <a:t> treatment. Arch </a:t>
            </a:r>
            <a:r>
              <a:rPr lang="en-US" dirty="0" err="1"/>
              <a:t>Orthop</a:t>
            </a:r>
            <a:r>
              <a:rPr lang="en-US" dirty="0"/>
              <a:t> Trauma </a:t>
            </a:r>
            <a:r>
              <a:rPr lang="en-US" dirty="0" err="1"/>
              <a:t>Surg</a:t>
            </a:r>
            <a:endParaRPr lang="en-US" dirty="0"/>
          </a:p>
          <a:p>
            <a:pPr marL="0" indent="0">
              <a:buNone/>
            </a:pPr>
            <a:r>
              <a:rPr lang="en-US" dirty="0"/>
              <a:t>1980;97:117-33.</a:t>
            </a:r>
          </a:p>
          <a:p>
            <a:pPr marL="0" indent="0">
              <a:buNone/>
            </a:pPr>
            <a:r>
              <a:rPr lang="en-US" dirty="0" smtClean="0"/>
              <a:t>2.Novick </a:t>
            </a:r>
            <a:r>
              <a:rPr lang="en-US" dirty="0"/>
              <a:t>G, </a:t>
            </a:r>
            <a:r>
              <a:rPr lang="en-US" dirty="0" err="1"/>
              <a:t>Ghelman</a:t>
            </a:r>
            <a:r>
              <a:rPr lang="en-US" dirty="0"/>
              <a:t> B, Schneider M. Sonography of the neonatal</a:t>
            </a:r>
          </a:p>
          <a:p>
            <a:pPr marL="0" indent="0">
              <a:buNone/>
            </a:pPr>
            <a:r>
              <a:rPr lang="en-US" dirty="0"/>
              <a:t>and infant hip. AJR Am J Roentgenol 1983;141:639-45.</a:t>
            </a:r>
          </a:p>
          <a:p>
            <a:pPr marL="0" indent="0">
              <a:buNone/>
            </a:pPr>
            <a:r>
              <a:rPr lang="en-US" dirty="0" smtClean="0"/>
              <a:t>3.Harcke HT, Clarke NM, Lee MS, </a:t>
            </a:r>
            <a:r>
              <a:rPr lang="en-US" dirty="0" err="1" smtClean="0"/>
              <a:t>Borns</a:t>
            </a:r>
            <a:r>
              <a:rPr lang="en-US" dirty="0" smtClean="0"/>
              <a:t> Please Þ </a:t>
            </a:r>
            <a:r>
              <a:rPr lang="en-US" dirty="0" err="1" smtClean="0"/>
              <a:t>nd</a:t>
            </a:r>
            <a:r>
              <a:rPr lang="en-US" dirty="0" smtClean="0"/>
              <a:t> the </a:t>
            </a:r>
            <a:r>
              <a:rPr lang="en-US" dirty="0" err="1" smtClean="0"/>
              <a:t>att</a:t>
            </a:r>
            <a:r>
              <a:rPr lang="en-US" dirty="0" smtClean="0"/>
              <a:t> </a:t>
            </a:r>
            <a:r>
              <a:rPr lang="en-US" dirty="0" err="1" smtClean="0"/>
              <a:t>achment</a:t>
            </a:r>
            <a:r>
              <a:rPr lang="en-US" dirty="0" smtClean="0"/>
              <a:t>,</a:t>
            </a:r>
          </a:p>
          <a:p>
            <a:pPr marL="0" indent="0">
              <a:buNone/>
            </a:pPr>
            <a:r>
              <a:rPr lang="en-US" dirty="0" smtClean="0"/>
              <a:t>Thanks</a:t>
            </a:r>
            <a:r>
              <a:rPr lang="en-US" dirty="0"/>
              <a:t>, </a:t>
            </a:r>
            <a:r>
              <a:rPr lang="en-US" dirty="0" err="1"/>
              <a:t>MacEwen</a:t>
            </a:r>
            <a:r>
              <a:rPr lang="en-US" dirty="0"/>
              <a:t> GD. Examination of the infant hip with real-time</a:t>
            </a:r>
          </a:p>
          <a:p>
            <a:pPr marL="0" indent="0">
              <a:buNone/>
            </a:pPr>
            <a:r>
              <a:rPr lang="en-US" dirty="0"/>
              <a:t>ultrasound. J Ultrasound Med 1984;3:131-7.</a:t>
            </a:r>
          </a:p>
          <a:p>
            <a:pPr marL="0" indent="0">
              <a:buNone/>
            </a:pPr>
            <a:r>
              <a:rPr lang="en-US" dirty="0" smtClean="0"/>
              <a:t>4.Dezateux </a:t>
            </a:r>
            <a:r>
              <a:rPr lang="en-US" dirty="0"/>
              <a:t>C, Godward S. A national survey of screening for congenital</a:t>
            </a:r>
          </a:p>
          <a:p>
            <a:pPr marL="0" indent="0">
              <a:buNone/>
            </a:pPr>
            <a:r>
              <a:rPr lang="en-US" dirty="0"/>
              <a:t>dislocation of the hip. Arch Dis Child 1996;74:445-8.</a:t>
            </a:r>
          </a:p>
          <a:p>
            <a:pPr marL="0" indent="0">
              <a:buNone/>
            </a:pPr>
            <a:r>
              <a:rPr lang="en-US" dirty="0" smtClean="0"/>
              <a:t>5.American </a:t>
            </a:r>
            <a:r>
              <a:rPr lang="en-US" dirty="0"/>
              <a:t>Academy of Pediatrics. Clinical practice guidelines: </a:t>
            </a:r>
            <a:endParaRPr lang="en-US" dirty="0" smtClean="0"/>
          </a:p>
          <a:p>
            <a:pPr marL="0" indent="0">
              <a:buNone/>
            </a:pPr>
            <a:r>
              <a:rPr lang="en-US" dirty="0" smtClean="0"/>
              <a:t>6.Terjeson </a:t>
            </a:r>
            <a:r>
              <a:rPr lang="en-US" dirty="0"/>
              <a:t>T. Ultrasound as the primary imaging method in the</a:t>
            </a:r>
          </a:p>
          <a:p>
            <a:pPr marL="0" indent="0">
              <a:buNone/>
            </a:pPr>
            <a:r>
              <a:rPr lang="en-US" dirty="0"/>
              <a:t>diagnosis of hip dysplasia in children aged &lt; 2 years. J </a:t>
            </a:r>
            <a:r>
              <a:rPr lang="en-US" dirty="0" err="1"/>
              <a:t>Pediatr</a:t>
            </a:r>
            <a:endParaRPr lang="en-US" dirty="0"/>
          </a:p>
          <a:p>
            <a:pPr marL="0" indent="0">
              <a:buNone/>
            </a:pPr>
            <a:r>
              <a:rPr lang="en-US" dirty="0"/>
              <a:t>Ortho B 1996;5:123-8.</a:t>
            </a:r>
          </a:p>
          <a:p>
            <a:pPr marL="0" indent="0">
              <a:buNone/>
            </a:pPr>
            <a:endParaRPr lang="en-US" dirty="0"/>
          </a:p>
        </p:txBody>
      </p:sp>
    </p:spTree>
    <p:extLst>
      <p:ext uri="{BB962C8B-B14F-4D97-AF65-F5344CB8AC3E}">
        <p14:creationId xmlns:p14="http://schemas.microsoft.com/office/powerpoint/2010/main" val="574057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200"/>
            <a:ext cx="5867400" cy="427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3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Introduction</a:t>
            </a:r>
            <a:br>
              <a:rPr lang="en-US" dirty="0"/>
            </a:br>
            <a:endParaRPr lang="en-US" dirty="0"/>
          </a:p>
        </p:txBody>
      </p:sp>
      <p:sp>
        <p:nvSpPr>
          <p:cNvPr id="4" name="Content Placeholder 3"/>
          <p:cNvSpPr>
            <a:spLocks noGrp="1"/>
          </p:cNvSpPr>
          <p:nvPr>
            <p:ph idx="1"/>
          </p:nvPr>
        </p:nvSpPr>
        <p:spPr/>
        <p:txBody>
          <a:bodyPr/>
          <a:lstStyle/>
          <a:p>
            <a:r>
              <a:rPr lang="en-US" sz="2000" dirty="0"/>
              <a:t>USG of the </a:t>
            </a:r>
            <a:r>
              <a:rPr lang="en-US" sz="2000" dirty="0" smtClean="0"/>
              <a:t>hip is thus practical only up to 1 year of age, unless there is delayed ossification </a:t>
            </a:r>
            <a:r>
              <a:rPr lang="en-US" sz="2000" dirty="0"/>
              <a:t>of the femoral </a:t>
            </a:r>
            <a:r>
              <a:rPr lang="en-US" sz="2000" dirty="0" smtClean="0"/>
              <a:t>head.</a:t>
            </a:r>
          </a:p>
          <a:p>
            <a:r>
              <a:rPr lang="en-US" sz="2000" dirty="0" smtClean="0">
                <a:solidFill>
                  <a:srgbClr val="FF0000"/>
                </a:solidFill>
              </a:rPr>
              <a:t>Draw backs</a:t>
            </a:r>
          </a:p>
          <a:p>
            <a:pPr>
              <a:buFont typeface="+mj-lt"/>
              <a:buAutoNum type="arabicPeriod"/>
            </a:pPr>
            <a:r>
              <a:rPr lang="en-US" sz="1400" dirty="0" smtClean="0">
                <a:solidFill>
                  <a:srgbClr val="FF0000"/>
                </a:solidFill>
              </a:rPr>
              <a:t> </a:t>
            </a:r>
            <a:r>
              <a:rPr lang="en-US" sz="1400" dirty="0"/>
              <a:t>operator-dependent </a:t>
            </a:r>
            <a:r>
              <a:rPr lang="en-US" sz="1400" dirty="0" smtClean="0"/>
              <a:t>modality with </a:t>
            </a:r>
            <a:r>
              <a:rPr lang="en-US" sz="1400" dirty="0"/>
              <a:t>a </a:t>
            </a:r>
            <a:r>
              <a:rPr lang="en-US" sz="1400" dirty="0" smtClean="0"/>
              <a:t>significant </a:t>
            </a:r>
            <a:r>
              <a:rPr lang="en-US" sz="1400" dirty="0"/>
              <a:t>learning curve</a:t>
            </a:r>
            <a:r>
              <a:rPr lang="en-US" sz="1400" dirty="0" smtClean="0"/>
              <a:t>.</a:t>
            </a:r>
          </a:p>
          <a:p>
            <a:pPr>
              <a:buFont typeface="+mj-lt"/>
              <a:buAutoNum type="arabicPeriod"/>
            </a:pPr>
            <a:r>
              <a:rPr lang="en-US" sz="1400" dirty="0" smtClean="0"/>
              <a:t>USG waves do </a:t>
            </a:r>
            <a:r>
              <a:rPr lang="en-US" sz="1400" dirty="0"/>
              <a:t>not penetrate bony structures </a:t>
            </a:r>
            <a:r>
              <a:rPr lang="en-US" sz="1400" dirty="0" smtClean="0"/>
              <a:t>adequately.</a:t>
            </a:r>
          </a:p>
          <a:p>
            <a:r>
              <a:rPr lang="en-US" sz="1600" dirty="0" smtClean="0"/>
              <a:t>Due to </a:t>
            </a:r>
            <a:r>
              <a:rPr lang="en-US" sz="1600" dirty="0"/>
              <a:t>the presence of physiologic laxity, imaging is usually </a:t>
            </a:r>
            <a:r>
              <a:rPr lang="en-US" sz="1600" dirty="0" smtClean="0"/>
              <a:t>not performed </a:t>
            </a:r>
            <a:r>
              <a:rPr lang="en-US" sz="1600" dirty="0"/>
              <a:t>on patients less </a:t>
            </a:r>
            <a:r>
              <a:rPr lang="en-US" sz="1600" dirty="0">
                <a:solidFill>
                  <a:srgbClr val="FF0000"/>
                </a:solidFill>
              </a:rPr>
              <a:t>than 2 weeks old</a:t>
            </a:r>
            <a:r>
              <a:rPr lang="en-US" sz="1600" dirty="0" smtClean="0">
                <a:solidFill>
                  <a:srgbClr val="FF0000"/>
                </a:solidFill>
              </a:rPr>
              <a:t>.</a:t>
            </a:r>
            <a:endParaRPr lang="en-US" sz="1600" dirty="0">
              <a:solidFill>
                <a:srgbClr val="FF0000"/>
              </a:solidFill>
            </a:endParaRPr>
          </a:p>
        </p:txBody>
      </p:sp>
      <p:pic>
        <p:nvPicPr>
          <p:cNvPr id="3074" name="Picture 2" descr="C:\Users\user\Desktop\my seminar\one ya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810000"/>
            <a:ext cx="3789969"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5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Developmental dysplasia of the hip</a:t>
            </a:r>
          </a:p>
        </p:txBody>
      </p:sp>
      <p:sp>
        <p:nvSpPr>
          <p:cNvPr id="4" name="Content Placeholder 3"/>
          <p:cNvSpPr>
            <a:spLocks noGrp="1"/>
          </p:cNvSpPr>
          <p:nvPr>
            <p:ph idx="1"/>
          </p:nvPr>
        </p:nvSpPr>
        <p:spPr/>
        <p:txBody>
          <a:bodyPr>
            <a:normAutofit/>
          </a:bodyPr>
          <a:lstStyle/>
          <a:p>
            <a:r>
              <a:rPr lang="en-US" sz="2400" dirty="0"/>
              <a:t>DDH is a common disorder </a:t>
            </a:r>
            <a:r>
              <a:rPr lang="en-US" sz="2400" dirty="0" smtClean="0"/>
              <a:t>the  affects </a:t>
            </a:r>
            <a:r>
              <a:rPr lang="en-US" sz="2400" dirty="0"/>
              <a:t>0.8% to 3.5% of children</a:t>
            </a:r>
            <a:r>
              <a:rPr lang="en-US" sz="2400" dirty="0" smtClean="0"/>
              <a:t>.</a:t>
            </a:r>
          </a:p>
          <a:p>
            <a:r>
              <a:rPr lang="en-US" sz="2400" dirty="0"/>
              <a:t>It occurs more oft en in </a:t>
            </a:r>
            <a:r>
              <a:rPr lang="en-US" sz="2400" dirty="0" smtClean="0"/>
              <a:t>girls and </a:t>
            </a:r>
            <a:r>
              <a:rPr lang="en-US" sz="2400" dirty="0"/>
              <a:t>usually involves the left hip</a:t>
            </a:r>
            <a:r>
              <a:rPr lang="en-US" sz="2400" dirty="0" smtClean="0"/>
              <a:t>.</a:t>
            </a:r>
          </a:p>
          <a:p>
            <a:r>
              <a:rPr lang="en-US" sz="1800" dirty="0"/>
              <a:t>U</a:t>
            </a:r>
            <a:r>
              <a:rPr lang="en-US" sz="1800" dirty="0" smtClean="0"/>
              <a:t>niversal </a:t>
            </a:r>
            <a:r>
              <a:rPr lang="en-US" sz="1800" dirty="0"/>
              <a:t>screening of all infants or of all female </a:t>
            </a:r>
            <a:r>
              <a:rPr lang="en-US" sz="1800" dirty="0" smtClean="0"/>
              <a:t>infants, have </a:t>
            </a:r>
            <a:r>
              <a:rPr lang="en-US" sz="1800" dirty="0"/>
              <a:t>shown a higher rate of diagnosis of DDH by </a:t>
            </a:r>
            <a:r>
              <a:rPr lang="en-US" sz="1800" dirty="0" smtClean="0"/>
              <a:t>USG.</a:t>
            </a:r>
          </a:p>
          <a:p>
            <a:r>
              <a:rPr lang="en-US" sz="1800" dirty="0" smtClean="0"/>
              <a:t>Carry the burden </a:t>
            </a:r>
            <a:r>
              <a:rPr lang="en-US" sz="1800" dirty="0"/>
              <a:t>of </a:t>
            </a:r>
            <a:r>
              <a:rPr lang="en-US" sz="1800" dirty="0" smtClean="0"/>
              <a:t>significantly </a:t>
            </a:r>
            <a:r>
              <a:rPr lang="en-US" sz="1800" dirty="0"/>
              <a:t>increased follow-up costs</a:t>
            </a:r>
            <a:endParaRPr lang="en-US" sz="1800" dirty="0" smtClean="0"/>
          </a:p>
        </p:txBody>
      </p:sp>
      <p:pic>
        <p:nvPicPr>
          <p:cNvPr id="4098" name="Picture 2" descr="C:\Users\user\Desktop\my seminar\ddd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91000"/>
            <a:ext cx="33020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437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Developmental dysplasia of the hip</a:t>
            </a:r>
          </a:p>
        </p:txBody>
      </p:sp>
      <p:sp>
        <p:nvSpPr>
          <p:cNvPr id="4" name="Content Placeholder 3"/>
          <p:cNvSpPr>
            <a:spLocks noGrp="1"/>
          </p:cNvSpPr>
          <p:nvPr>
            <p:ph idx="1"/>
          </p:nvPr>
        </p:nvSpPr>
        <p:spPr/>
        <p:txBody>
          <a:bodyPr>
            <a:normAutofit/>
          </a:bodyPr>
          <a:lstStyle/>
          <a:p>
            <a:r>
              <a:rPr lang="en-US" sz="1800" b="1" dirty="0"/>
              <a:t>USG as a screening test is currently limited to </a:t>
            </a:r>
            <a:r>
              <a:rPr lang="en-US" sz="1800" b="1" dirty="0" smtClean="0"/>
              <a:t>infants  at </a:t>
            </a:r>
            <a:r>
              <a:rPr lang="en-US" sz="1800" b="1" dirty="0"/>
              <a:t>risk for DDH</a:t>
            </a:r>
            <a:r>
              <a:rPr lang="en-US" b="1" dirty="0"/>
              <a:t>.</a:t>
            </a:r>
          </a:p>
          <a:p>
            <a:r>
              <a:rPr lang="en-US" sz="2000" dirty="0"/>
              <a:t>B</a:t>
            </a:r>
            <a:r>
              <a:rPr lang="en-US" sz="2000" dirty="0" smtClean="0"/>
              <a:t>reech presentation.</a:t>
            </a:r>
            <a:endParaRPr lang="en-US" sz="2000" dirty="0"/>
          </a:p>
          <a:p>
            <a:r>
              <a:rPr lang="en-US" sz="2000" dirty="0" smtClean="0"/>
              <a:t>Family history </a:t>
            </a:r>
            <a:r>
              <a:rPr lang="en-US" sz="2000" dirty="0"/>
              <a:t>of </a:t>
            </a:r>
            <a:r>
              <a:rPr lang="en-US" sz="2000" dirty="0" smtClean="0"/>
              <a:t>DDH. </a:t>
            </a:r>
          </a:p>
          <a:p>
            <a:r>
              <a:rPr lang="en-US" sz="2000" dirty="0" smtClean="0"/>
              <a:t>club foot</a:t>
            </a:r>
            <a:r>
              <a:rPr lang="en-US" sz="2000" dirty="0"/>
              <a:t>.</a:t>
            </a:r>
            <a:endParaRPr lang="en-US" sz="2000" dirty="0" smtClean="0"/>
          </a:p>
          <a:p>
            <a:r>
              <a:rPr lang="en-US" sz="2000" dirty="0" smtClean="0"/>
              <a:t>congenital torticollis and </a:t>
            </a:r>
            <a:r>
              <a:rPr lang="en-US" sz="2000" dirty="0"/>
              <a:t>metatarsus adductus. </a:t>
            </a:r>
            <a:endParaRPr lang="en-US" sz="2000" dirty="0" smtClean="0"/>
          </a:p>
          <a:p>
            <a:r>
              <a:rPr lang="en-US" sz="2000" dirty="0"/>
              <a:t>A</a:t>
            </a:r>
            <a:r>
              <a:rPr lang="en-US" sz="2000" dirty="0" smtClean="0"/>
              <a:t>ll </a:t>
            </a:r>
            <a:r>
              <a:rPr lang="en-US" sz="2000" dirty="0"/>
              <a:t>infants with a </a:t>
            </a:r>
            <a:r>
              <a:rPr lang="en-US" sz="2000" dirty="0" smtClean="0"/>
              <a:t>positive physical </a:t>
            </a:r>
            <a:r>
              <a:rPr lang="en-US" sz="2000" dirty="0"/>
              <a:t>examination should be imaged</a:t>
            </a:r>
            <a:r>
              <a:rPr lang="en-US" dirty="0"/>
              <a:t>.</a:t>
            </a:r>
          </a:p>
        </p:txBody>
      </p:sp>
      <p:pic>
        <p:nvPicPr>
          <p:cNvPr id="5122" name="Picture 2" descr="C:\Users\user\Desktop\my seminar\signs-and-symptoms-of-dd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191000"/>
            <a:ext cx="5181600" cy="227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0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0" dirty="0"/>
              <a:t>P</a:t>
            </a:r>
            <a:r>
              <a:rPr lang="en-US" sz="2800" b="0" dirty="0" smtClean="0"/>
              <a:t>athophysiology </a:t>
            </a:r>
            <a:r>
              <a:rPr lang="en-US" sz="2800" b="0" dirty="0"/>
              <a:t>of DDH</a:t>
            </a:r>
            <a:endParaRPr lang="en-US" sz="2800" dirty="0"/>
          </a:p>
        </p:txBody>
      </p:sp>
      <p:sp>
        <p:nvSpPr>
          <p:cNvPr id="4" name="Content Placeholder 3"/>
          <p:cNvSpPr>
            <a:spLocks noGrp="1"/>
          </p:cNvSpPr>
          <p:nvPr>
            <p:ph idx="1"/>
          </p:nvPr>
        </p:nvSpPr>
        <p:spPr/>
        <p:txBody>
          <a:bodyPr/>
          <a:lstStyle/>
          <a:p>
            <a:r>
              <a:rPr lang="en-US" dirty="0"/>
              <a:t>T</a:t>
            </a:r>
            <a:r>
              <a:rPr lang="en-US" dirty="0" smtClean="0"/>
              <a:t>wo </a:t>
            </a:r>
            <a:r>
              <a:rPr lang="en-US" dirty="0"/>
              <a:t>major </a:t>
            </a:r>
            <a:r>
              <a:rPr lang="en-US" dirty="0" smtClean="0"/>
              <a:t>components</a:t>
            </a:r>
          </a:p>
          <a:p>
            <a:pPr marL="514350" indent="-514350">
              <a:buFont typeface="+mj-lt"/>
              <a:buAutoNum type="arabicPeriod"/>
            </a:pPr>
            <a:r>
              <a:rPr lang="en-US" sz="2400" dirty="0"/>
              <a:t>I</a:t>
            </a:r>
            <a:r>
              <a:rPr lang="en-US" sz="2400" dirty="0" smtClean="0"/>
              <a:t>nstability .</a:t>
            </a:r>
            <a:endParaRPr lang="en-US" sz="2400" dirty="0"/>
          </a:p>
          <a:p>
            <a:pPr marL="514350" indent="-514350">
              <a:buFont typeface="+mj-lt"/>
              <a:buAutoNum type="arabicPeriod"/>
            </a:pPr>
            <a:r>
              <a:rPr lang="en-US" sz="2400" dirty="0" smtClean="0"/>
              <a:t>Abnormal morphology.</a:t>
            </a:r>
            <a:endParaRPr lang="en-US" sz="2400" dirty="0"/>
          </a:p>
        </p:txBody>
      </p:sp>
    </p:spTree>
    <p:extLst>
      <p:ext uri="{BB962C8B-B14F-4D97-AF65-F5344CB8AC3E}">
        <p14:creationId xmlns:p14="http://schemas.microsoft.com/office/powerpoint/2010/main" val="171740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a:t>Pathophysiology of DDH</a:t>
            </a:r>
            <a:endParaRPr lang="en-US" dirty="0"/>
          </a:p>
        </p:txBody>
      </p:sp>
      <p:sp>
        <p:nvSpPr>
          <p:cNvPr id="4" name="Content Placeholder 3"/>
          <p:cNvSpPr>
            <a:spLocks noGrp="1"/>
          </p:cNvSpPr>
          <p:nvPr>
            <p:ph idx="1"/>
          </p:nvPr>
        </p:nvSpPr>
        <p:spPr>
          <a:xfrm>
            <a:off x="609600" y="1295400"/>
            <a:ext cx="8229600" cy="4525963"/>
          </a:xfrm>
        </p:spPr>
        <p:style>
          <a:lnRef idx="2">
            <a:schemeClr val="dk1"/>
          </a:lnRef>
          <a:fillRef idx="1">
            <a:schemeClr val="lt1"/>
          </a:fillRef>
          <a:effectRef idx="0">
            <a:schemeClr val="dk1"/>
          </a:effectRef>
          <a:fontRef idx="minor">
            <a:schemeClr val="dk1"/>
          </a:fontRef>
        </p:style>
        <p:txBody>
          <a:bodyPr>
            <a:normAutofit/>
          </a:bodyPr>
          <a:lstStyle/>
          <a:p>
            <a:r>
              <a:rPr lang="en-US" sz="2400" dirty="0"/>
              <a:t>Ligamentous </a:t>
            </a:r>
            <a:r>
              <a:rPr lang="en-US" sz="2400" dirty="0" smtClean="0"/>
              <a:t>instability</a:t>
            </a:r>
          </a:p>
          <a:p>
            <a:endParaRPr lang="en-US" sz="2400" dirty="0"/>
          </a:p>
          <a:p>
            <a:r>
              <a:rPr lang="en-US" sz="2400" dirty="0"/>
              <a:t>M</a:t>
            </a:r>
            <a:r>
              <a:rPr lang="en-US" sz="2400" dirty="0" smtClean="0"/>
              <a:t>alposition </a:t>
            </a:r>
            <a:r>
              <a:rPr lang="en-US" sz="2400" dirty="0"/>
              <a:t>of the femoral head out of the </a:t>
            </a:r>
            <a:r>
              <a:rPr lang="en-US" sz="2400" dirty="0" smtClean="0"/>
              <a:t>acetabulum</a:t>
            </a:r>
          </a:p>
          <a:p>
            <a:endParaRPr lang="en-US" sz="2400" dirty="0"/>
          </a:p>
          <a:p>
            <a:r>
              <a:rPr lang="en-US" sz="2400" dirty="0" smtClean="0"/>
              <a:t>Femoral head </a:t>
            </a:r>
            <a:r>
              <a:rPr lang="en-US" sz="2400" dirty="0"/>
              <a:t>becomes </a:t>
            </a:r>
            <a:r>
              <a:rPr lang="en-US" sz="2400" dirty="0" smtClean="0"/>
              <a:t>flattened </a:t>
            </a:r>
            <a:r>
              <a:rPr lang="en-US" sz="2400" dirty="0" err="1"/>
              <a:t>postero</a:t>
            </a:r>
            <a:r>
              <a:rPr lang="en-US" sz="2400" dirty="0"/>
              <a:t>-laterally</a:t>
            </a:r>
            <a:r>
              <a:rPr lang="en-US" sz="2400" dirty="0" smtClean="0"/>
              <a:t>.</a:t>
            </a:r>
          </a:p>
          <a:p>
            <a:endParaRPr lang="en-US" sz="2400" dirty="0"/>
          </a:p>
          <a:p>
            <a:r>
              <a:rPr lang="en-US" sz="2400" dirty="0"/>
              <a:t>A</a:t>
            </a:r>
            <a:r>
              <a:rPr lang="en-US" sz="2400" dirty="0" smtClean="0"/>
              <a:t>bsence </a:t>
            </a:r>
            <a:r>
              <a:rPr lang="en-US" sz="2400" dirty="0"/>
              <a:t>of </a:t>
            </a:r>
            <a:r>
              <a:rPr lang="en-US" sz="2400" dirty="0" smtClean="0"/>
              <a:t>the femoral </a:t>
            </a:r>
            <a:r>
              <a:rPr lang="en-US" sz="2400" dirty="0"/>
              <a:t>head leads to a shallow and dysplastic acetabulum</a:t>
            </a:r>
            <a:r>
              <a:rPr lang="en-US" sz="2400" dirty="0" smtClean="0"/>
              <a:t>.</a:t>
            </a:r>
          </a:p>
          <a:p>
            <a:endParaRPr lang="en-US" sz="2400" dirty="0"/>
          </a:p>
          <a:p>
            <a:r>
              <a:rPr lang="en-US" sz="2400" dirty="0"/>
              <a:t>The capsule thickens and the labrum hypertrophies</a:t>
            </a:r>
            <a:endParaRPr lang="en-US" sz="2400" dirty="0" smtClean="0"/>
          </a:p>
        </p:txBody>
      </p:sp>
      <p:sp>
        <p:nvSpPr>
          <p:cNvPr id="2" name="Down Arrow 1"/>
          <p:cNvSpPr/>
          <p:nvPr/>
        </p:nvSpPr>
        <p:spPr>
          <a:xfrm>
            <a:off x="1927479" y="175260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905000" y="25908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914423" y="36576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905000" y="4724400"/>
            <a:ext cx="529590" cy="533400"/>
          </a:xfrm>
          <a:prstGeom prst="downArrow">
            <a:avLst>
              <a:gd name="adj1" fmla="val 446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669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2411</Words>
  <Application>Microsoft Office PowerPoint</Application>
  <PresentationFormat>On-screen Show (4:3)</PresentationFormat>
  <Paragraphs>234</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Outline</vt:lpstr>
      <vt:lpstr>Introduction </vt:lpstr>
      <vt:lpstr>Introduction </vt:lpstr>
      <vt:lpstr>Introduction </vt:lpstr>
      <vt:lpstr>Developmental dysplasia of the hip</vt:lpstr>
      <vt:lpstr>Developmental dysplasia of the hip</vt:lpstr>
      <vt:lpstr>Pathophysiology of DDH</vt:lpstr>
      <vt:lpstr>Pathophysiology of DDH</vt:lpstr>
      <vt:lpstr>Pathophysiology of DDH</vt:lpstr>
      <vt:lpstr>Pathophysiology of DDH</vt:lpstr>
      <vt:lpstr>Examination technique</vt:lpstr>
      <vt:lpstr>Graf’s Technique</vt:lpstr>
      <vt:lpstr>Graf’s Technique</vt:lpstr>
      <vt:lpstr> Anatomical structures of the infant hip (as seen on coronal ultrasonography). 1, ossified external wall of ilium; 2, psoas muscle; 3, labrum; 4, lower limb of the os ilium; 5, triradiate cartilage; 6, Synovial fold; 7, chondro-osseous junction at the femoral neck, 8, greater trochanter.</vt:lpstr>
      <vt:lpstr>Graf’s Technique</vt:lpstr>
      <vt:lpstr>Graf’s Technique</vt:lpstr>
      <vt:lpstr>PowerPoint Presentation</vt:lpstr>
      <vt:lpstr>PowerPoint Presentation</vt:lpstr>
      <vt:lpstr>Femoral Head Coverage (FHC) and d/D Ratio</vt:lpstr>
      <vt:lpstr>Femoral head overage</vt:lpstr>
      <vt:lpstr>Terjesen femoral head coverage.</vt:lpstr>
      <vt:lpstr>Dynamic Technique</vt:lpstr>
      <vt:lpstr>PowerPoint Presentation</vt:lpstr>
      <vt:lpstr>Harcke’s method of dynamic hip evaluation</vt:lpstr>
      <vt:lpstr>PowerPoint Presentation</vt:lpstr>
      <vt:lpstr>                                                       </vt:lpstr>
      <vt:lpstr>Subluxated</vt:lpstr>
      <vt:lpstr>Dislocated</vt:lpstr>
      <vt:lpstr>Dislocated</vt:lpstr>
      <vt:lpstr>Reporting format</vt:lpstr>
      <vt:lpstr>Treatment</vt:lpstr>
      <vt:lpstr>Follow-up</vt:lpstr>
      <vt:lpstr>Follow-up</vt:lpstr>
      <vt:lpstr>Follow-up</vt:lpstr>
      <vt:lpstr>Uses </vt:lpstr>
      <vt:lpstr>Sonographic evaluation of hip effusion</vt:lpstr>
      <vt:lpstr>Examination Technique</vt:lpstr>
      <vt:lpstr>Sonographic appearance of effusion:</vt:lpstr>
      <vt:lpstr>Sonographic appearance of effusion</vt:lpstr>
      <vt:lpstr>PowerPoint Presentation</vt:lpstr>
      <vt:lpstr>Sonographic appearance of effusion:</vt:lpstr>
      <vt:lpstr>Color Doppler imaging</vt:lpstr>
      <vt:lpstr>3D USG:</vt:lpstr>
      <vt:lpstr>PowerPoint Presentation</vt:lpstr>
      <vt:lpstr>Conclusion</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v2</dc:creator>
  <cp:lastModifiedBy>Xray</cp:lastModifiedBy>
  <cp:revision>387</cp:revision>
  <dcterms:created xsi:type="dcterms:W3CDTF">2015-09-20T01:50:00Z</dcterms:created>
  <dcterms:modified xsi:type="dcterms:W3CDTF">2019-06-30T11:29:37Z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