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4v" ContentType="video/mp4"/>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3"/>
  </p:notesMasterIdLst>
  <p:sldIdLst>
    <p:sldId id="256" r:id="rId2"/>
    <p:sldId id="408" r:id="rId3"/>
    <p:sldId id="521" r:id="rId4"/>
    <p:sldId id="523" r:id="rId5"/>
    <p:sldId id="522" r:id="rId6"/>
    <p:sldId id="524" r:id="rId7"/>
    <p:sldId id="258" r:id="rId8"/>
    <p:sldId id="259" r:id="rId9"/>
    <p:sldId id="526" r:id="rId10"/>
    <p:sldId id="529" r:id="rId11"/>
    <p:sldId id="525" r:id="rId12"/>
    <p:sldId id="527" r:id="rId13"/>
    <p:sldId id="260" r:id="rId14"/>
    <p:sldId id="274" r:id="rId15"/>
    <p:sldId id="276" r:id="rId16"/>
    <p:sldId id="497" r:id="rId17"/>
    <p:sldId id="498" r:id="rId18"/>
    <p:sldId id="543" r:id="rId19"/>
    <p:sldId id="544" r:id="rId20"/>
    <p:sldId id="539" r:id="rId21"/>
    <p:sldId id="491" r:id="rId22"/>
    <p:sldId id="471" r:id="rId23"/>
    <p:sldId id="474" r:id="rId24"/>
    <p:sldId id="278" r:id="rId25"/>
    <p:sldId id="483" r:id="rId26"/>
    <p:sldId id="280" r:id="rId27"/>
    <p:sldId id="411" r:id="rId28"/>
    <p:sldId id="492" r:id="rId29"/>
    <p:sldId id="508" r:id="rId30"/>
    <p:sldId id="493" r:id="rId31"/>
    <p:sldId id="494" r:id="rId32"/>
    <p:sldId id="281" r:id="rId33"/>
    <p:sldId id="283" r:id="rId34"/>
    <p:sldId id="412" r:id="rId35"/>
    <p:sldId id="413" r:id="rId36"/>
    <p:sldId id="415" r:id="rId37"/>
    <p:sldId id="418" r:id="rId38"/>
    <p:sldId id="285" r:id="rId39"/>
    <p:sldId id="531" r:id="rId40"/>
    <p:sldId id="532" r:id="rId41"/>
    <p:sldId id="500" r:id="rId42"/>
    <p:sldId id="286" r:id="rId43"/>
    <p:sldId id="480" r:id="rId44"/>
    <p:sldId id="287" r:id="rId45"/>
    <p:sldId id="290" r:id="rId46"/>
    <p:sldId id="288" r:id="rId47"/>
    <p:sldId id="291" r:id="rId48"/>
    <p:sldId id="292" r:id="rId49"/>
    <p:sldId id="294" r:id="rId50"/>
    <p:sldId id="295" r:id="rId51"/>
    <p:sldId id="505" r:id="rId52"/>
    <p:sldId id="507" r:id="rId53"/>
    <p:sldId id="488" r:id="rId54"/>
    <p:sldId id="506" r:id="rId55"/>
    <p:sldId id="504" r:id="rId56"/>
    <p:sldId id="296" r:id="rId57"/>
    <p:sldId id="533" r:id="rId58"/>
    <p:sldId id="501" r:id="rId59"/>
    <p:sldId id="428" r:id="rId60"/>
    <p:sldId id="298" r:id="rId61"/>
    <p:sldId id="299" r:id="rId62"/>
    <p:sldId id="300" r:id="rId63"/>
    <p:sldId id="563" r:id="rId64"/>
    <p:sldId id="301" r:id="rId65"/>
    <p:sldId id="484" r:id="rId66"/>
    <p:sldId id="564" r:id="rId67"/>
    <p:sldId id="433" r:id="rId68"/>
    <p:sldId id="560" r:id="rId69"/>
    <p:sldId id="303" r:id="rId70"/>
    <p:sldId id="304" r:id="rId71"/>
    <p:sldId id="306" r:id="rId72"/>
    <p:sldId id="309" r:id="rId73"/>
    <p:sldId id="518" r:id="rId74"/>
    <p:sldId id="562" r:id="rId75"/>
    <p:sldId id="566" r:id="rId76"/>
    <p:sldId id="443" r:id="rId77"/>
    <p:sldId id="519" r:id="rId78"/>
    <p:sldId id="454" r:id="rId79"/>
    <p:sldId id="310" r:id="rId80"/>
    <p:sldId id="537" r:id="rId81"/>
    <p:sldId id="440" r:id="rId82"/>
    <p:sldId id="311" r:id="rId83"/>
    <p:sldId id="447" r:id="rId84"/>
    <p:sldId id="449" r:id="rId85"/>
    <p:sldId id="511" r:id="rId86"/>
    <p:sldId id="510" r:id="rId87"/>
    <p:sldId id="512" r:id="rId88"/>
    <p:sldId id="515" r:id="rId89"/>
    <p:sldId id="453" r:id="rId90"/>
    <p:sldId id="555" r:id="rId91"/>
    <p:sldId id="490" r:id="rId92"/>
    <p:sldId id="557" r:id="rId93"/>
    <p:sldId id="456" r:id="rId94"/>
    <p:sldId id="565" r:id="rId95"/>
    <p:sldId id="314" r:id="rId96"/>
    <p:sldId id="457" r:id="rId97"/>
    <p:sldId id="312" r:id="rId98"/>
    <p:sldId id="486" r:id="rId99"/>
    <p:sldId id="561" r:id="rId100"/>
    <p:sldId id="461" r:id="rId101"/>
    <p:sldId id="534" r:id="rId102"/>
    <p:sldId id="536" r:id="rId103"/>
    <p:sldId id="469" r:id="rId104"/>
    <p:sldId id="540" r:id="rId105"/>
    <p:sldId id="549" r:id="rId106"/>
    <p:sldId id="541" r:id="rId107"/>
    <p:sldId id="553" r:id="rId108"/>
    <p:sldId id="542" r:id="rId109"/>
    <p:sldId id="554" r:id="rId110"/>
    <p:sldId id="545" r:id="rId111"/>
    <p:sldId id="546" r:id="rId1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EBF"/>
    <a:srgbClr val="AACCAC"/>
    <a:srgbClr val="C5D4E7"/>
    <a:srgbClr val="FEFDE9"/>
    <a:srgbClr val="E0CBE0"/>
    <a:srgbClr val="99CCFF"/>
    <a:srgbClr val="CCCCFF"/>
    <a:srgbClr val="CCFF99"/>
    <a:srgbClr val="8E956B"/>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842" autoAdjust="0"/>
  </p:normalViewPr>
  <p:slideViewPr>
    <p:cSldViewPr snapToGrid="0">
      <p:cViewPr varScale="1">
        <p:scale>
          <a:sx n="62" d="100"/>
          <a:sy n="62" d="100"/>
        </p:scale>
        <p:origin x="1020" y="5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824774-216C-49B8-AE40-EB6D4E53A162}" type="datetimeFigureOut">
              <a:rPr lang="en-IN" smtClean="0"/>
              <a:t>12-11-2020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6830EE-8690-4D51-AFF9-00053B9F5476}" type="slidenum">
              <a:rPr lang="en-IN" smtClean="0"/>
              <a:t>‹#›</a:t>
            </a:fld>
            <a:endParaRPr lang="en-IN"/>
          </a:p>
        </p:txBody>
      </p:sp>
    </p:spTree>
    <p:extLst>
      <p:ext uri="{BB962C8B-B14F-4D97-AF65-F5344CB8AC3E}">
        <p14:creationId xmlns:p14="http://schemas.microsoft.com/office/powerpoint/2010/main" val="3808372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pubs.rsna.org/doi/full/10.1148/rg.312105108#fig01"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pubs.rsna.org/doi/full/10.1148/rg.312105108#r11"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8" Type="http://schemas.openxmlformats.org/officeDocument/2006/relationships/hyperlink" Target="https://radiopaedia.org/articles/missing?article%5btitle%5d=anorectal-anomalies&amp;lang=us" TargetMode="External"/><Relationship Id="rId13" Type="http://schemas.openxmlformats.org/officeDocument/2006/relationships/hyperlink" Target="https://radiopaedia.org/articles/oesophageal-atresia?lang=us" TargetMode="External"/><Relationship Id="rId18" Type="http://schemas.openxmlformats.org/officeDocument/2006/relationships/hyperlink" Target="https://radiopaedia.org/articles/missing?article%5btitle%5d=oligodactyly&amp;lang=us" TargetMode="External"/><Relationship Id="rId3" Type="http://schemas.openxmlformats.org/officeDocument/2006/relationships/hyperlink" Target="https://radiopaedia.org/articles/vertebral-anomalies?lang=us" TargetMode="External"/><Relationship Id="rId7" Type="http://schemas.openxmlformats.org/officeDocument/2006/relationships/hyperlink" Target="https://radiopaedia.org/articles/spina-bifida?lang=us" TargetMode="External"/><Relationship Id="rId12" Type="http://schemas.openxmlformats.org/officeDocument/2006/relationships/hyperlink" Target="https://radiopaedia.org/articles/congenital-tracheo-oesophageal-fistula?lang=us" TargetMode="External"/><Relationship Id="rId17" Type="http://schemas.openxmlformats.org/officeDocument/2006/relationships/hyperlink" Target="https://radiopaedia.org/articles/polydactyly?lang=us" TargetMode="External"/><Relationship Id="rId2" Type="http://schemas.openxmlformats.org/officeDocument/2006/relationships/slide" Target="../slides/slide91.xml"/><Relationship Id="rId16" Type="http://schemas.openxmlformats.org/officeDocument/2006/relationships/hyperlink" Target="https://radiopaedia.org/articles/missing?article%5btitle%5d=limb-anomalies&amp;lang=us" TargetMode="External"/><Relationship Id="rId1" Type="http://schemas.openxmlformats.org/officeDocument/2006/relationships/notesMaster" Target="../notesMasters/notesMaster1.xml"/><Relationship Id="rId6" Type="http://schemas.openxmlformats.org/officeDocument/2006/relationships/hyperlink" Target="https://radiopaedia.org/articles/caudal-regression-syndrome?lang=us" TargetMode="External"/><Relationship Id="rId11" Type="http://schemas.openxmlformats.org/officeDocument/2006/relationships/hyperlink" Target="https://radiopaedia.org/articles/cleft-lip-and-palate?lang=us" TargetMode="External"/><Relationship Id="rId5" Type="http://schemas.openxmlformats.org/officeDocument/2006/relationships/hyperlink" Target="https://radiopaedia.org/articles/missing?article%5btitle%5d=congenital-scoliosis&amp;lang=us" TargetMode="External"/><Relationship Id="rId15" Type="http://schemas.openxmlformats.org/officeDocument/2006/relationships/hyperlink" Target="https://radiopaedia.org/articles/radial-ray-anomaly?lang=us" TargetMode="External"/><Relationship Id="rId10" Type="http://schemas.openxmlformats.org/officeDocument/2006/relationships/hyperlink" Target="https://radiopaedia.org/articles/congenital-cardiovascular-anomalies?lang=us" TargetMode="External"/><Relationship Id="rId4" Type="http://schemas.openxmlformats.org/officeDocument/2006/relationships/hyperlink" Target="https://radiopaedia.org/articles/hemivertebra?lang=us" TargetMode="External"/><Relationship Id="rId9" Type="http://schemas.openxmlformats.org/officeDocument/2006/relationships/hyperlink" Target="https://radiopaedia.org/articles/anal-atresia?lang=us" TargetMode="External"/><Relationship Id="rId14" Type="http://schemas.openxmlformats.org/officeDocument/2006/relationships/hyperlink" Target="https://radiopaedia.org/articles/congenital-renal-anomalies?lang=us"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s://radiopaedia.org/articles/duodenal-atresia?lang=us" TargetMode="External"/><Relationship Id="rId13" Type="http://schemas.openxmlformats.org/officeDocument/2006/relationships/hyperlink" Target="https://radiopaedia.org/articles/brachycephaly?lang=us" TargetMode="External"/><Relationship Id="rId18" Type="http://schemas.openxmlformats.org/officeDocument/2006/relationships/hyperlink" Target="https://radiopaedia.org/articles/missing?article%5btitle%5d=wide-iliac-angle&amp;lang=us" TargetMode="External"/><Relationship Id="rId3" Type="http://schemas.openxmlformats.org/officeDocument/2006/relationships/hyperlink" Target="https://radiopaedia.org/articles/tricuspid-valve-regurgitation-1?lang=us" TargetMode="External"/><Relationship Id="rId21" Type="http://schemas.openxmlformats.org/officeDocument/2006/relationships/hyperlink" Target="https://radiopaedia.org/articles/brachydactyly?lang=us" TargetMode="External"/><Relationship Id="rId7" Type="http://schemas.openxmlformats.org/officeDocument/2006/relationships/hyperlink" Target="https://radiopaedia.org/articles/tetralogy-of-fallot?lang=us" TargetMode="External"/><Relationship Id="rId12" Type="http://schemas.openxmlformats.org/officeDocument/2006/relationships/hyperlink" Target="https://radiopaedia.org/articles/short-maxilla?lang=us" TargetMode="External"/><Relationship Id="rId17" Type="http://schemas.openxmlformats.org/officeDocument/2006/relationships/hyperlink" Target="https://radiopaedia.org/articles/missing?article%5btitle%5d=hypoplastic-5th-digit&amp;lang=us" TargetMode="External"/><Relationship Id="rId2" Type="http://schemas.openxmlformats.org/officeDocument/2006/relationships/slide" Target="../slides/slide104.xml"/><Relationship Id="rId16" Type="http://schemas.openxmlformats.org/officeDocument/2006/relationships/hyperlink" Target="https://radiopaedia.org/articles/hydrops-fetalis?lang=us" TargetMode="External"/><Relationship Id="rId20" Type="http://schemas.openxmlformats.org/officeDocument/2006/relationships/hyperlink" Target="https://radiopaedia.org/articles/missing?article%5btitle%5d=short-fetal-ear-length&amp;lang=us" TargetMode="External"/><Relationship Id="rId1" Type="http://schemas.openxmlformats.org/officeDocument/2006/relationships/notesMaster" Target="../notesMasters/notesMaster1.xml"/><Relationship Id="rId6" Type="http://schemas.openxmlformats.org/officeDocument/2006/relationships/hyperlink" Target="https://radiopaedia.org/articles/atrioventricular-septal-defect?lang=us" TargetMode="External"/><Relationship Id="rId11" Type="http://schemas.openxmlformats.org/officeDocument/2006/relationships/hyperlink" Target="https://radiopaedia.org/articles/fetal-ventriculomegaly?lang=us" TargetMode="External"/><Relationship Id="rId5" Type="http://schemas.openxmlformats.org/officeDocument/2006/relationships/hyperlink" Target="https://radiopaedia.org/articles/ventricular-septal-defect-1?lang=us" TargetMode="External"/><Relationship Id="rId15" Type="http://schemas.openxmlformats.org/officeDocument/2006/relationships/hyperlink" Target="https://radiopaedia.org/articles/cystic-hygroma-1?lang=us" TargetMode="External"/><Relationship Id="rId10" Type="http://schemas.openxmlformats.org/officeDocument/2006/relationships/hyperlink" Target="https://radiopaedia.org/articles/omphalocoele?lang=us" TargetMode="External"/><Relationship Id="rId19" Type="http://schemas.openxmlformats.org/officeDocument/2006/relationships/hyperlink" Target="https://radiopaedia.org/articles/missing?article%5btitle%5d=shortened-frontothalamic-distance&amp;lang=us" TargetMode="External"/><Relationship Id="rId4" Type="http://schemas.openxmlformats.org/officeDocument/2006/relationships/hyperlink" Target="https://radiopaedia.org/articles/atrial-septal-defect-2?lang=us" TargetMode="External"/><Relationship Id="rId9" Type="http://schemas.openxmlformats.org/officeDocument/2006/relationships/hyperlink" Target="https://radiopaedia.org/articles/oesophageal-atresia?lang=us" TargetMode="External"/><Relationship Id="rId14" Type="http://schemas.openxmlformats.org/officeDocument/2006/relationships/hyperlink" Target="https://radiopaedia.org/articles/abnormal-ductus-venosus-waveforms?lang=us"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add from hagga,intechopen,6 paged pdf,2 </a:t>
            </a:r>
            <a:r>
              <a:rPr lang="en-US" dirty="0" err="1" smtClean="0"/>
              <a:t>rsna,Radiology</a:t>
            </a:r>
            <a:r>
              <a:rPr lang="en-US" dirty="0" smtClean="0"/>
              <a:t> assistant</a:t>
            </a:r>
            <a:endParaRPr lang="en-IN" dirty="0" smtClean="0"/>
          </a:p>
        </p:txBody>
      </p:sp>
      <p:sp>
        <p:nvSpPr>
          <p:cNvPr id="4" name="Slide Number Placeholder 3"/>
          <p:cNvSpPr>
            <a:spLocks noGrp="1"/>
          </p:cNvSpPr>
          <p:nvPr>
            <p:ph type="sldNum" sz="quarter" idx="10"/>
          </p:nvPr>
        </p:nvSpPr>
        <p:spPr/>
        <p:txBody>
          <a:bodyPr/>
          <a:lstStyle/>
          <a:p>
            <a:fld id="{42B9F0B1-2BD4-44B8-A7F2-B79E933B3745}" type="slidenum">
              <a:rPr lang="en-IN" smtClean="0"/>
              <a:t>2</a:t>
            </a:fld>
            <a:endParaRPr lang="en-IN"/>
          </a:p>
        </p:txBody>
      </p:sp>
    </p:spTree>
    <p:extLst>
      <p:ext uri="{BB962C8B-B14F-4D97-AF65-F5344CB8AC3E}">
        <p14:creationId xmlns:p14="http://schemas.microsoft.com/office/powerpoint/2010/main" val="420284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Normal fetal profile at 12–13 weeks. (B). Schematic representation of the scanning planes to be used for</a:t>
            </a:r>
          </a:p>
          <a:p>
            <a:r>
              <a:rPr lang="en-US" sz="1200" b="0" i="0" u="none" strike="noStrike" kern="1200" baseline="0" dirty="0" smtClean="0">
                <a:solidFill>
                  <a:schemeClr val="tx1"/>
                </a:solidFill>
                <a:latin typeface="+mn-lt"/>
                <a:ea typeface="+mn-ea"/>
                <a:cs typeface="+mn-cs"/>
              </a:rPr>
              <a:t>obtaining axial and coronal views of the fetal face.</a:t>
            </a:r>
          </a:p>
          <a:p>
            <a:endParaRPr lang="en-IN" sz="1200" b="0" i="0" kern="1200" dirty="0" smtClean="0">
              <a:solidFill>
                <a:schemeClr val="tx1"/>
              </a:solidFill>
              <a:effectLst/>
              <a:latin typeface="+mn-lt"/>
              <a:ea typeface="+mn-ea"/>
              <a:cs typeface="+mn-cs"/>
            </a:endParaRPr>
          </a:p>
          <a:p>
            <a:r>
              <a:rPr lang="en-IN" sz="1200" b="0" i="0" kern="1200" dirty="0" smtClean="0">
                <a:solidFill>
                  <a:schemeClr val="tx1"/>
                </a:solidFill>
                <a:effectLst/>
                <a:latin typeface="+mn-lt"/>
                <a:ea typeface="+mn-ea"/>
                <a:cs typeface="+mn-cs"/>
              </a:rPr>
              <a:t>The median </a:t>
            </a:r>
            <a:r>
              <a:rPr lang="en-IN" sz="1200" b="1" i="0" kern="1200" dirty="0" smtClean="0">
                <a:solidFill>
                  <a:schemeClr val="tx1"/>
                </a:solidFill>
                <a:effectLst/>
                <a:latin typeface="+mn-lt"/>
                <a:ea typeface="+mn-ea"/>
                <a:cs typeface="+mn-cs"/>
              </a:rPr>
              <a:t>FMF angle</a:t>
            </a:r>
            <a:r>
              <a:rPr lang="en-IN" sz="1200" b="0" i="0" kern="1200" dirty="0" smtClean="0">
                <a:solidFill>
                  <a:schemeClr val="tx1"/>
                </a:solidFill>
                <a:effectLst/>
                <a:latin typeface="+mn-lt"/>
                <a:ea typeface="+mn-ea"/>
                <a:cs typeface="+mn-cs"/>
              </a:rPr>
              <a:t> was 77° (range 69°–103°; SD = 5.1°)</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16</a:t>
            </a:fld>
            <a:endParaRPr lang="en-IN"/>
          </a:p>
        </p:txBody>
      </p:sp>
    </p:spTree>
    <p:extLst>
      <p:ext uri="{BB962C8B-B14F-4D97-AF65-F5344CB8AC3E}">
        <p14:creationId xmlns:p14="http://schemas.microsoft.com/office/powerpoint/2010/main" val="110000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interocular</a:t>
            </a:r>
            <a:r>
              <a:rPr lang="en-US" sz="1200" b="0" i="0" u="none" strike="noStrike" kern="1200" baseline="0" dirty="0" smtClean="0">
                <a:solidFill>
                  <a:schemeClr val="tx1"/>
                </a:solidFill>
                <a:latin typeface="+mn-lt"/>
                <a:ea typeface="+mn-ea"/>
                <a:cs typeface="+mn-cs"/>
              </a:rPr>
              <a:t> distance (IOD) and binocular distance (BOD) are demonstrated in this scan. The lens is visible</a:t>
            </a:r>
          </a:p>
          <a:p>
            <a:r>
              <a:rPr lang="en-IN" sz="1200" b="0" i="0" u="none" strike="noStrike" kern="1200" baseline="0" dirty="0" smtClean="0">
                <a:solidFill>
                  <a:schemeClr val="tx1"/>
                </a:solidFill>
                <a:latin typeface="+mn-lt"/>
                <a:ea typeface="+mn-ea"/>
                <a:cs typeface="+mn-cs"/>
              </a:rPr>
              <a:t>inside the orbit.</a:t>
            </a:r>
          </a:p>
          <a:p>
            <a:r>
              <a:rPr lang="en-US" sz="1200" b="0" i="0" u="none" strike="noStrike" kern="1200" baseline="0" dirty="0" smtClean="0">
                <a:solidFill>
                  <a:schemeClr val="tx1"/>
                </a:solidFill>
                <a:latin typeface="+mn-lt"/>
                <a:ea typeface="+mn-ea"/>
                <a:cs typeface="+mn-cs"/>
              </a:rPr>
              <a:t>Coronal anterior plane in a late first trimester (FT) fetus: The lens inside the corpus </a:t>
            </a:r>
            <a:r>
              <a:rPr lang="en-US" sz="1200" b="0" i="0" u="none" strike="noStrike" kern="1200" baseline="0" dirty="0" err="1" smtClean="0">
                <a:solidFill>
                  <a:schemeClr val="tx1"/>
                </a:solidFill>
                <a:latin typeface="+mn-lt"/>
                <a:ea typeface="+mn-ea"/>
                <a:cs typeface="+mn-cs"/>
              </a:rPr>
              <a:t>vitreum</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B. The tip of the nose, the </a:t>
            </a:r>
            <a:r>
              <a:rPr lang="en-US" sz="1200" b="0" i="0" u="none" strike="noStrike" kern="1200" baseline="0" dirty="0" err="1" smtClean="0">
                <a:solidFill>
                  <a:schemeClr val="tx1"/>
                </a:solidFill>
                <a:latin typeface="+mn-lt"/>
                <a:ea typeface="+mn-ea"/>
                <a:cs typeface="+mn-cs"/>
              </a:rPr>
              <a:t>alae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nasi</a:t>
            </a:r>
            <a:r>
              <a:rPr lang="en-US" sz="1200" b="0" i="0" u="none" strike="noStrike" kern="1200" baseline="0" dirty="0" smtClean="0">
                <a:solidFill>
                  <a:schemeClr val="tx1"/>
                </a:solidFill>
                <a:latin typeface="+mn-lt"/>
                <a:ea typeface="+mn-ea"/>
                <a:cs typeface="+mn-cs"/>
              </a:rPr>
              <a:t>, and the </a:t>
            </a:r>
            <a:r>
              <a:rPr lang="en-US" sz="1200" b="0" i="0" u="none" strike="noStrike" kern="1200" baseline="0" dirty="0" err="1" smtClean="0">
                <a:solidFill>
                  <a:schemeClr val="tx1"/>
                </a:solidFill>
                <a:latin typeface="+mn-lt"/>
                <a:ea typeface="+mn-ea"/>
                <a:cs typeface="+mn-cs"/>
              </a:rPr>
              <a:t>columna</a:t>
            </a:r>
            <a:r>
              <a:rPr lang="en-US" sz="1200" b="0" i="0" u="none" strike="noStrike" kern="1200" baseline="0" dirty="0" smtClean="0">
                <a:solidFill>
                  <a:schemeClr val="tx1"/>
                </a:solidFill>
                <a:latin typeface="+mn-lt"/>
                <a:ea typeface="+mn-ea"/>
                <a:cs typeface="+mn-cs"/>
              </a:rPr>
              <a:t> are seen above the upper lip. The nostril typically appears as two little anechoic areas.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17</a:t>
            </a:fld>
            <a:endParaRPr lang="en-IN"/>
          </a:p>
        </p:txBody>
      </p:sp>
    </p:spTree>
    <p:extLst>
      <p:ext uri="{BB962C8B-B14F-4D97-AF65-F5344CB8AC3E}">
        <p14:creationId xmlns:p14="http://schemas.microsoft.com/office/powerpoint/2010/main" val="130031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However, MRI is expensive ,non availability at all facilities ,and maternal breath holding are its main limitations.</a:t>
            </a:r>
          </a:p>
        </p:txBody>
      </p:sp>
      <p:sp>
        <p:nvSpPr>
          <p:cNvPr id="4" name="Slide Number Placeholder 3"/>
          <p:cNvSpPr>
            <a:spLocks noGrp="1"/>
          </p:cNvSpPr>
          <p:nvPr>
            <p:ph type="sldNum" sz="quarter" idx="10"/>
          </p:nvPr>
        </p:nvSpPr>
        <p:spPr/>
        <p:txBody>
          <a:bodyPr/>
          <a:lstStyle/>
          <a:p>
            <a:fld id="{296830EE-8690-4D51-AFF9-00053B9F5476}" type="slidenum">
              <a:rPr lang="en-IN" smtClean="0"/>
              <a:t>19</a:t>
            </a:fld>
            <a:endParaRPr lang="en-IN"/>
          </a:p>
        </p:txBody>
      </p:sp>
    </p:spTree>
    <p:extLst>
      <p:ext uri="{BB962C8B-B14F-4D97-AF65-F5344CB8AC3E}">
        <p14:creationId xmlns:p14="http://schemas.microsoft.com/office/powerpoint/2010/main" val="145617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Fast Imaging Employing Steady-state Acquisition</a:t>
            </a:r>
          </a:p>
          <a:p>
            <a:r>
              <a:rPr lang="en-US" sz="1200" b="0" i="0" kern="1200" dirty="0" smtClean="0">
                <a:solidFill>
                  <a:schemeClr val="tx1"/>
                </a:solidFill>
                <a:effectLst/>
                <a:latin typeface="+mn-lt"/>
                <a:ea typeface="+mn-ea"/>
                <a:cs typeface="+mn-cs"/>
              </a:rPr>
              <a:t>Half </a:t>
            </a:r>
            <a:r>
              <a:rPr lang="en-US" sz="1200" b="0" i="0" kern="1200" dirty="0" err="1" smtClean="0">
                <a:solidFill>
                  <a:schemeClr val="tx1"/>
                </a:solidFill>
                <a:effectLst/>
                <a:latin typeface="+mn-lt"/>
                <a:ea typeface="+mn-ea"/>
                <a:cs typeface="+mn-cs"/>
              </a:rPr>
              <a:t>fourieer</a:t>
            </a:r>
            <a:r>
              <a:rPr lang="en-US" sz="1200" b="0" i="0" kern="1200" dirty="0" smtClean="0">
                <a:solidFill>
                  <a:schemeClr val="tx1"/>
                </a:solidFill>
                <a:effectLst/>
                <a:latin typeface="+mn-lt"/>
                <a:ea typeface="+mn-ea"/>
                <a:cs typeface="+mn-cs"/>
              </a:rPr>
              <a:t> acquisition single</a:t>
            </a:r>
            <a:r>
              <a:rPr lang="en-US" sz="1200" b="0" i="0" kern="1200" baseline="0" dirty="0" smtClean="0">
                <a:solidFill>
                  <a:schemeClr val="tx1"/>
                </a:solidFill>
                <a:effectLst/>
                <a:latin typeface="+mn-lt"/>
                <a:ea typeface="+mn-ea"/>
                <a:cs typeface="+mn-cs"/>
              </a:rPr>
              <a:t> shot turbo spin echo</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21</a:t>
            </a:fld>
            <a:endParaRPr lang="en-IN"/>
          </a:p>
        </p:txBody>
      </p:sp>
    </p:spTree>
    <p:extLst>
      <p:ext uri="{BB962C8B-B14F-4D97-AF65-F5344CB8AC3E}">
        <p14:creationId xmlns:p14="http://schemas.microsoft.com/office/powerpoint/2010/main" val="4100605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Normal anatomy of the </a:t>
            </a:r>
            <a:r>
              <a:rPr lang="en-US" sz="1200" b="0" i="0" u="none" strike="noStrike" kern="1200" baseline="0" dirty="0" err="1" smtClean="0">
                <a:solidFill>
                  <a:schemeClr val="tx1"/>
                </a:solidFill>
                <a:latin typeface="+mn-lt"/>
                <a:ea typeface="+mn-ea"/>
                <a:cs typeface="+mn-cs"/>
              </a:rPr>
              <a:t>nasofrontal</a:t>
            </a:r>
            <a:r>
              <a:rPr lang="en-US" sz="1200" b="0" i="0" u="none" strike="noStrike" kern="1200" baseline="0" dirty="0" smtClean="0">
                <a:solidFill>
                  <a:schemeClr val="tx1"/>
                </a:solidFill>
                <a:latin typeface="+mn-lt"/>
                <a:ea typeface="+mn-ea"/>
                <a:cs typeface="+mn-cs"/>
              </a:rPr>
              <a:t> region Coronal CT scan demonstrates</a:t>
            </a:r>
          </a:p>
          <a:p>
            <a:r>
              <a:rPr lang="en-IN" sz="1200" b="0" i="0" u="none" strike="noStrike" kern="1200" baseline="0" dirty="0" smtClean="0">
                <a:solidFill>
                  <a:schemeClr val="tx1"/>
                </a:solidFill>
                <a:latin typeface="+mn-lt"/>
                <a:ea typeface="+mn-ea"/>
                <a:cs typeface="+mn-cs"/>
              </a:rPr>
              <a:t>the ossified crista </a:t>
            </a:r>
            <a:r>
              <a:rPr lang="en-IN" sz="1200" b="0" i="0" u="none" strike="noStrike" kern="1200" baseline="0" dirty="0" err="1" smtClean="0">
                <a:solidFill>
                  <a:schemeClr val="tx1"/>
                </a:solidFill>
                <a:latin typeface="+mn-lt"/>
                <a:ea typeface="+mn-ea"/>
                <a:cs typeface="+mn-cs"/>
              </a:rPr>
              <a:t>galli</a:t>
            </a:r>
            <a:r>
              <a:rPr lang="en-IN" sz="1200" b="0" i="0" u="none" strike="noStrike" kern="1200" baseline="0" dirty="0" smtClean="0">
                <a:solidFill>
                  <a:schemeClr val="tx1"/>
                </a:solidFill>
                <a:latin typeface="+mn-lt"/>
                <a:ea typeface="+mn-ea"/>
                <a:cs typeface="+mn-cs"/>
              </a:rPr>
              <a:t> (</a:t>
            </a:r>
            <a:r>
              <a:rPr lang="en-IN" sz="1200" b="0" i="1" u="none" strike="noStrike" kern="1200" baseline="0" dirty="0" smtClean="0">
                <a:solidFill>
                  <a:schemeClr val="tx1"/>
                </a:solidFill>
                <a:latin typeface="+mn-lt"/>
                <a:ea typeface="+mn-ea"/>
                <a:cs typeface="+mn-cs"/>
              </a:rPr>
              <a:t>cg</a:t>
            </a:r>
            <a:r>
              <a:rPr lang="en-IN" sz="1200" b="0" i="0" u="none" strike="noStrike" kern="1200" baseline="0" dirty="0" smtClean="0">
                <a:solidFill>
                  <a:schemeClr val="tx1"/>
                </a:solidFill>
                <a:latin typeface="+mn-lt"/>
                <a:ea typeface="+mn-ea"/>
                <a:cs typeface="+mn-cs"/>
              </a:rPr>
              <a:t>), the cribriform plate (</a:t>
            </a:r>
            <a:r>
              <a:rPr lang="en-IN" sz="1200" b="0" i="1" u="none" strike="noStrike" kern="1200" baseline="0" dirty="0" err="1" smtClean="0">
                <a:solidFill>
                  <a:schemeClr val="tx1"/>
                </a:solidFill>
                <a:latin typeface="+mn-lt"/>
                <a:ea typeface="+mn-ea"/>
                <a:cs typeface="+mn-cs"/>
              </a:rPr>
              <a:t>cp</a:t>
            </a:r>
            <a:r>
              <a:rPr lang="en-IN"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and the perpendicular plate of the </a:t>
            </a:r>
            <a:r>
              <a:rPr lang="en-US" sz="1200" b="0" i="0" u="none" strike="noStrike" kern="1200" baseline="0" dirty="0" err="1" smtClean="0">
                <a:solidFill>
                  <a:schemeClr val="tx1"/>
                </a:solidFill>
                <a:latin typeface="+mn-lt"/>
                <a:ea typeface="+mn-ea"/>
                <a:cs typeface="+mn-cs"/>
              </a:rPr>
              <a:t>ethmoid</a:t>
            </a:r>
            <a:r>
              <a:rPr lang="en-US" sz="1200" b="0" i="0" u="none" strike="noStrike" kern="1200" baseline="0" dirty="0" smtClean="0">
                <a:solidFill>
                  <a:schemeClr val="tx1"/>
                </a:solidFill>
                <a:latin typeface="+mn-lt"/>
                <a:ea typeface="+mn-ea"/>
                <a:cs typeface="+mn-cs"/>
              </a:rPr>
              <a:t> bone (</a:t>
            </a:r>
            <a:r>
              <a:rPr lang="en-US" sz="1200" b="0" i="1" u="none" strike="noStrike" kern="1200" baseline="0" dirty="0" err="1" smtClean="0">
                <a:solidFill>
                  <a:schemeClr val="tx1"/>
                </a:solidFill>
                <a:latin typeface="+mn-lt"/>
                <a:ea typeface="+mn-ea"/>
                <a:cs typeface="+mn-cs"/>
              </a:rPr>
              <a:t>pe</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Normal anatomy of the </a:t>
            </a:r>
            <a:r>
              <a:rPr lang="en-US" sz="1200" b="0" i="0" u="none" strike="noStrike" kern="1200" baseline="0" dirty="0" err="1" smtClean="0">
                <a:solidFill>
                  <a:schemeClr val="tx1"/>
                </a:solidFill>
                <a:latin typeface="+mn-lt"/>
                <a:ea typeface="+mn-ea"/>
                <a:cs typeface="+mn-cs"/>
              </a:rPr>
              <a:t>nasofrontal</a:t>
            </a:r>
            <a:r>
              <a:rPr lang="en-US" sz="1200" b="0" i="0" u="none" strike="noStrike" kern="1200" baseline="0" dirty="0" smtClean="0">
                <a:solidFill>
                  <a:schemeClr val="tx1"/>
                </a:solidFill>
                <a:latin typeface="+mn-lt"/>
                <a:ea typeface="+mn-ea"/>
                <a:cs typeface="+mn-cs"/>
              </a:rPr>
              <a:t> region Axial CT scan shows the nasolacrimal</a:t>
            </a:r>
          </a:p>
          <a:p>
            <a:r>
              <a:rPr lang="en-US" sz="1200" b="0" i="0" u="none" strike="noStrike" kern="1200" baseline="0" dirty="0" smtClean="0">
                <a:solidFill>
                  <a:schemeClr val="tx1"/>
                </a:solidFill>
                <a:latin typeface="+mn-lt"/>
                <a:ea typeface="+mn-ea"/>
                <a:cs typeface="+mn-cs"/>
              </a:rPr>
              <a:t>duct (</a:t>
            </a:r>
            <a:r>
              <a:rPr lang="en-US" sz="1200" b="0" i="1" u="none" strike="noStrike" kern="1200" baseline="0" dirty="0" err="1" smtClean="0">
                <a:solidFill>
                  <a:schemeClr val="tx1"/>
                </a:solidFill>
                <a:latin typeface="+mn-lt"/>
                <a:ea typeface="+mn-ea"/>
                <a:cs typeface="+mn-cs"/>
              </a:rPr>
              <a:t>nl</a:t>
            </a:r>
            <a:r>
              <a:rPr lang="en-US" sz="1200" b="0" i="0" u="none" strike="noStrike" kern="1200" baseline="0" dirty="0" smtClean="0">
                <a:solidFill>
                  <a:schemeClr val="tx1"/>
                </a:solidFill>
                <a:latin typeface="+mn-lt"/>
                <a:ea typeface="+mn-ea"/>
                <a:cs typeface="+mn-cs"/>
              </a:rPr>
              <a:t>), pituitary canal (</a:t>
            </a:r>
            <a:r>
              <a:rPr lang="en-US" sz="1200" b="0" i="1" u="none" strike="noStrike" kern="1200" baseline="0" dirty="0" smtClean="0">
                <a:solidFill>
                  <a:schemeClr val="tx1"/>
                </a:solidFill>
                <a:latin typeface="+mn-lt"/>
                <a:ea typeface="+mn-ea"/>
                <a:cs typeface="+mn-cs"/>
              </a:rPr>
              <a:t>pit</a:t>
            </a:r>
            <a:r>
              <a:rPr lang="en-US" sz="1200" b="0" i="0" u="none" strike="noStrike" kern="1200" baseline="0" dirty="0" smtClean="0">
                <a:solidFill>
                  <a:schemeClr val="tx1"/>
                </a:solidFill>
                <a:latin typeface="+mn-lt"/>
                <a:ea typeface="+mn-ea"/>
                <a:cs typeface="+mn-cs"/>
              </a:rPr>
              <a:t>), and a normal cleft between the paired nasal bones (arrow).</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23</a:t>
            </a:fld>
            <a:endParaRPr lang="en-IN"/>
          </a:p>
        </p:txBody>
      </p:sp>
    </p:spTree>
    <p:extLst>
      <p:ext uri="{BB962C8B-B14F-4D97-AF65-F5344CB8AC3E}">
        <p14:creationId xmlns:p14="http://schemas.microsoft.com/office/powerpoint/2010/main" val="1287426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 </a:t>
            </a:r>
          </a:p>
          <a:p>
            <a:r>
              <a:rPr lang="en-IN" sz="1200" b="0" i="0" kern="1200" dirty="0" smtClean="0">
                <a:solidFill>
                  <a:schemeClr val="tx1"/>
                </a:solidFill>
                <a:effectLst/>
                <a:latin typeface="+mn-lt"/>
                <a:ea typeface="+mn-ea"/>
                <a:cs typeface="+mn-cs"/>
              </a:rPr>
              <a:t>fixed </a:t>
            </a:r>
            <a:r>
              <a:rPr lang="en-IN" sz="1200" b="0" i="0" kern="1200" dirty="0" err="1" smtClean="0">
                <a:solidFill>
                  <a:schemeClr val="tx1"/>
                </a:solidFill>
                <a:effectLst/>
                <a:latin typeface="+mn-lt"/>
                <a:ea typeface="+mn-ea"/>
                <a:cs typeface="+mn-cs"/>
              </a:rPr>
              <a:t>fetal</a:t>
            </a:r>
            <a:r>
              <a:rPr lang="en-IN" sz="1200" b="0" i="0" kern="1200" dirty="0" smtClean="0">
                <a:solidFill>
                  <a:schemeClr val="tx1"/>
                </a:solidFill>
                <a:effectLst/>
                <a:latin typeface="+mn-lt"/>
                <a:ea typeface="+mn-ea"/>
                <a:cs typeface="+mn-cs"/>
              </a:rPr>
              <a:t> head </a:t>
            </a:r>
            <a:r>
              <a:rPr lang="en-IN" sz="1200" b="0" i="0" kern="1200" dirty="0" err="1" smtClean="0">
                <a:solidFill>
                  <a:schemeClr val="tx1"/>
                </a:solidFill>
                <a:effectLst/>
                <a:latin typeface="+mn-lt"/>
                <a:ea typeface="+mn-ea"/>
                <a:cs typeface="+mn-cs"/>
              </a:rPr>
              <a:t>retroflexion</a:t>
            </a:r>
            <a:endParaRPr lang="en-IN" sz="1200" b="0" i="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24</a:t>
            </a:fld>
            <a:endParaRPr lang="en-IN"/>
          </a:p>
        </p:txBody>
      </p:sp>
    </p:spTree>
    <p:extLst>
      <p:ext uri="{BB962C8B-B14F-4D97-AF65-F5344CB8AC3E}">
        <p14:creationId xmlns:p14="http://schemas.microsoft.com/office/powerpoint/2010/main" val="757534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Anencephaly at</a:t>
            </a:r>
          </a:p>
          <a:p>
            <a:r>
              <a:rPr lang="en-IN" sz="1200" b="0" i="0" u="none" strike="noStrike" kern="1200" baseline="0" dirty="0" smtClean="0">
                <a:solidFill>
                  <a:schemeClr val="tx1"/>
                </a:solidFill>
                <a:latin typeface="+mn-lt"/>
                <a:ea typeface="+mn-ea"/>
                <a:cs typeface="+mn-cs"/>
              </a:rPr>
              <a:t>20 weeks. Sagittal</a:t>
            </a:r>
          </a:p>
          <a:p>
            <a:r>
              <a:rPr lang="en-IN" sz="1200" b="0" i="0" u="none" strike="noStrike" kern="1200" baseline="0" dirty="0" smtClean="0">
                <a:solidFill>
                  <a:schemeClr val="tx1"/>
                </a:solidFill>
                <a:latin typeface="+mn-lt"/>
                <a:ea typeface="+mn-ea"/>
                <a:cs typeface="+mn-cs"/>
              </a:rPr>
              <a:t>T2-weighted image shows</a:t>
            </a:r>
          </a:p>
          <a:p>
            <a:r>
              <a:rPr lang="en-IN" sz="1200" b="0" i="0" u="none" strike="noStrike" kern="1200" baseline="0" dirty="0" smtClean="0">
                <a:solidFill>
                  <a:schemeClr val="tx1"/>
                </a:solidFill>
                <a:latin typeface="+mn-lt"/>
                <a:ea typeface="+mn-ea"/>
                <a:cs typeface="+mn-cs"/>
              </a:rPr>
              <a:t>absent </a:t>
            </a:r>
            <a:r>
              <a:rPr lang="en-IN" sz="1200" b="0" i="0" u="none" strike="noStrike" kern="1200" baseline="0" dirty="0" err="1" smtClean="0">
                <a:solidFill>
                  <a:schemeClr val="tx1"/>
                </a:solidFill>
                <a:latin typeface="+mn-lt"/>
                <a:ea typeface="+mn-ea"/>
                <a:cs typeface="+mn-cs"/>
              </a:rPr>
              <a:t>calvarium</a:t>
            </a:r>
            <a:r>
              <a:rPr lang="en-IN" sz="1200" b="0" i="0" u="none" strike="noStrike" kern="1200" baseline="0" dirty="0" smtClean="0">
                <a:solidFill>
                  <a:schemeClr val="tx1"/>
                </a:solidFill>
                <a:latin typeface="+mn-lt"/>
                <a:ea typeface="+mn-ea"/>
                <a:cs typeface="+mn-cs"/>
              </a:rPr>
              <a:t> and</a:t>
            </a:r>
          </a:p>
          <a:p>
            <a:r>
              <a:rPr lang="en-IN" sz="1200" b="0" i="0" u="none" strike="noStrike" kern="1200" baseline="0" dirty="0" err="1" smtClean="0">
                <a:solidFill>
                  <a:schemeClr val="tx1"/>
                </a:solidFill>
                <a:latin typeface="+mn-lt"/>
                <a:ea typeface="+mn-ea"/>
                <a:cs typeface="+mn-cs"/>
              </a:rPr>
              <a:t>supratentorial</a:t>
            </a:r>
            <a:r>
              <a:rPr lang="en-IN" sz="1200" b="0" i="0" u="none" strike="noStrike" kern="1200" baseline="0" dirty="0" smtClean="0">
                <a:solidFill>
                  <a:schemeClr val="tx1"/>
                </a:solidFill>
                <a:latin typeface="+mn-lt"/>
                <a:ea typeface="+mn-ea"/>
                <a:cs typeface="+mn-cs"/>
              </a:rPr>
              <a:t> brain</a:t>
            </a:r>
          </a:p>
          <a:p>
            <a:r>
              <a:rPr lang="en-IN" sz="1200" b="0" i="0" u="none" strike="noStrike" kern="1200" baseline="0" dirty="0" smtClean="0">
                <a:solidFill>
                  <a:schemeClr val="tx1"/>
                </a:solidFill>
                <a:latin typeface="+mn-lt"/>
                <a:ea typeface="+mn-ea"/>
                <a:cs typeface="+mn-cs"/>
              </a:rPr>
              <a:t>(arrowheads); a profoundly</a:t>
            </a:r>
          </a:p>
          <a:p>
            <a:r>
              <a:rPr lang="en-IN" sz="1200" b="0" i="0" u="none" strike="noStrike" kern="1200" baseline="0" dirty="0" err="1" smtClean="0">
                <a:solidFill>
                  <a:schemeClr val="tx1"/>
                </a:solidFill>
                <a:latin typeface="+mn-lt"/>
                <a:ea typeface="+mn-ea"/>
                <a:cs typeface="+mn-cs"/>
              </a:rPr>
              <a:t>hypoplastic</a:t>
            </a:r>
            <a:r>
              <a:rPr lang="en-IN" sz="1200" b="0" i="0" u="none" strike="noStrike" kern="1200" baseline="0" dirty="0" smtClean="0">
                <a:solidFill>
                  <a:schemeClr val="tx1"/>
                </a:solidFill>
                <a:latin typeface="+mn-lt"/>
                <a:ea typeface="+mn-ea"/>
                <a:cs typeface="+mn-cs"/>
              </a:rPr>
              <a:t> hindbrain is</a:t>
            </a:r>
          </a:p>
          <a:p>
            <a:r>
              <a:rPr lang="en-IN" sz="1200" b="0" i="0" u="none" strike="noStrike" kern="1200" baseline="0" dirty="0" smtClean="0">
                <a:solidFill>
                  <a:schemeClr val="tx1"/>
                </a:solidFill>
                <a:latin typeface="+mn-lt"/>
                <a:ea typeface="+mn-ea"/>
                <a:cs typeface="+mn-cs"/>
              </a:rPr>
              <a:t>visible (arrow) </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25</a:t>
            </a:fld>
            <a:endParaRPr lang="en-IN"/>
          </a:p>
        </p:txBody>
      </p:sp>
    </p:spTree>
    <p:extLst>
      <p:ext uri="{BB962C8B-B14F-4D97-AF65-F5344CB8AC3E}">
        <p14:creationId xmlns:p14="http://schemas.microsoft.com/office/powerpoint/2010/main" val="136532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err="1" smtClean="0"/>
              <a:t>Dolichocephaly</a:t>
            </a:r>
            <a:r>
              <a:rPr lang="en-US" sz="1200" b="1" dirty="0" smtClean="0"/>
              <a:t> is described as </a:t>
            </a:r>
            <a:r>
              <a:rPr lang="en-IN" sz="1200" dirty="0" smtClean="0"/>
              <a:t>long </a:t>
            </a:r>
            <a:r>
              <a:rPr lang="en-US" sz="1200" dirty="0" smtClean="0"/>
              <a:t>and narrow cranium seen in fetuses in breech position</a:t>
            </a:r>
          </a:p>
          <a:p>
            <a:endParaRPr lang="en-US" sz="1200" dirty="0" smtClean="0"/>
          </a:p>
          <a:p>
            <a:r>
              <a:rPr lang="en-US" sz="1200" b="1" dirty="0" err="1" smtClean="0"/>
              <a:t>Brachycephaly</a:t>
            </a:r>
            <a:r>
              <a:rPr lang="en-US" sz="1200" b="1" dirty="0" smtClean="0"/>
              <a:t> is described as </a:t>
            </a:r>
            <a:r>
              <a:rPr lang="en-US" sz="1200" dirty="0" smtClean="0"/>
              <a:t>round head caused by premature fusion of the coronal sutures. </a:t>
            </a:r>
          </a:p>
          <a:p>
            <a:endParaRPr lang="en-US" sz="1200" dirty="0" smtClean="0"/>
          </a:p>
          <a:p>
            <a:r>
              <a:rPr lang="en-US" sz="1200" b="1" i="1" dirty="0" err="1" smtClean="0"/>
              <a:t>Turricephaly</a:t>
            </a:r>
            <a:r>
              <a:rPr lang="en-US" sz="1200" b="1" i="1" dirty="0" smtClean="0"/>
              <a:t> is described as </a:t>
            </a:r>
            <a:r>
              <a:rPr lang="en-US" sz="1200" dirty="0" smtClean="0"/>
              <a:t>"towering" skull  caused by </a:t>
            </a:r>
            <a:r>
              <a:rPr lang="en-US" sz="1200" dirty="0" err="1" smtClean="0"/>
              <a:t>bicoronal</a:t>
            </a:r>
            <a:r>
              <a:rPr lang="en-US" sz="1200" dirty="0" smtClean="0"/>
              <a:t> or </a:t>
            </a:r>
            <a:r>
              <a:rPr lang="en-US" sz="1200" dirty="0" err="1" smtClean="0"/>
              <a:t>bilambdoid</a:t>
            </a:r>
            <a:r>
              <a:rPr lang="en-US" sz="1200" dirty="0" smtClean="0"/>
              <a:t> </a:t>
            </a:r>
            <a:r>
              <a:rPr lang="en-IN" sz="1200" dirty="0" err="1" smtClean="0"/>
              <a:t>synostosis</a:t>
            </a:r>
            <a:r>
              <a:rPr lang="en-IN" sz="1200" dirty="0" smtClean="0"/>
              <a:t>.</a:t>
            </a:r>
          </a:p>
          <a:p>
            <a:pPr marL="0" indent="0">
              <a:buNone/>
            </a:pPr>
            <a:endParaRPr lang="en-US" sz="1200" dirty="0" smtClean="0"/>
          </a:p>
          <a:p>
            <a:r>
              <a:rPr lang="en-US" sz="1200" dirty="0" smtClean="0"/>
              <a:t>A </a:t>
            </a:r>
            <a:r>
              <a:rPr lang="en-US" sz="1200" b="1" dirty="0" smtClean="0"/>
              <a:t>lemon-shaped skull, </a:t>
            </a:r>
            <a:r>
              <a:rPr lang="en-US" sz="1200" dirty="0" smtClean="0"/>
              <a:t>with indentation of the frontal bones, seen with open neural tube defects and the </a:t>
            </a:r>
            <a:r>
              <a:rPr lang="en-US" sz="1200" dirty="0" err="1" smtClean="0"/>
              <a:t>Chiari</a:t>
            </a:r>
            <a:r>
              <a:rPr lang="en-US" sz="1200" dirty="0" smtClean="0"/>
              <a:t> II malformation</a:t>
            </a:r>
          </a:p>
          <a:p>
            <a:endParaRPr lang="en-US" sz="1200" dirty="0" smtClean="0"/>
          </a:p>
          <a:p>
            <a:r>
              <a:rPr lang="en-US" sz="1200" dirty="0" smtClean="0"/>
              <a:t>A </a:t>
            </a:r>
            <a:r>
              <a:rPr lang="en-US" sz="1200" b="1" dirty="0" smtClean="0"/>
              <a:t>strawberry-shaped skull</a:t>
            </a:r>
            <a:r>
              <a:rPr lang="en-US" sz="1200" dirty="0" smtClean="0"/>
              <a:t> is flattening of the occiput and narrowing of the </a:t>
            </a:r>
            <a:r>
              <a:rPr lang="en-US" sz="1200" dirty="0" err="1" smtClean="0"/>
              <a:t>bifrontal</a:t>
            </a:r>
            <a:r>
              <a:rPr lang="en-US" sz="1200" dirty="0" smtClean="0"/>
              <a:t> portion of the cranium seen with trisomy 18</a:t>
            </a:r>
          </a:p>
          <a:p>
            <a:endParaRPr lang="en-US" sz="1200" dirty="0" smtClean="0"/>
          </a:p>
          <a:p>
            <a:r>
              <a:rPr lang="en-US" sz="1200" dirty="0" smtClean="0"/>
              <a:t> A </a:t>
            </a:r>
            <a:r>
              <a:rPr lang="en-US" sz="1200" b="1" dirty="0" smtClean="0"/>
              <a:t>cloverleaf-shaped skull </a:t>
            </a:r>
            <a:r>
              <a:rPr lang="en-US" sz="1200" dirty="0" smtClean="0"/>
              <a:t>is seen </a:t>
            </a:r>
            <a:r>
              <a:rPr lang="en-US" sz="1200" b="1" dirty="0" err="1" smtClean="0"/>
              <a:t>thanatophoric</a:t>
            </a:r>
            <a:r>
              <a:rPr lang="en-US" sz="1200" b="1" dirty="0" smtClean="0"/>
              <a:t> dysplasia.</a:t>
            </a:r>
            <a:endParaRPr lang="en-IN" dirty="0" smtClean="0"/>
          </a:p>
          <a:p>
            <a:endParaRPr lang="en-IN" dirty="0"/>
          </a:p>
        </p:txBody>
      </p:sp>
      <p:sp>
        <p:nvSpPr>
          <p:cNvPr id="4" name="Slide Number Placeholder 3"/>
          <p:cNvSpPr>
            <a:spLocks noGrp="1"/>
          </p:cNvSpPr>
          <p:nvPr>
            <p:ph type="sldNum" sz="quarter" idx="10"/>
          </p:nvPr>
        </p:nvSpPr>
        <p:spPr/>
        <p:txBody>
          <a:bodyPr/>
          <a:lstStyle/>
          <a:p>
            <a:fld id="{42B9F0B1-2BD4-44B8-A7F2-B79E933B3745}" type="slidenum">
              <a:rPr lang="en-IN" smtClean="0"/>
              <a:t>27</a:t>
            </a:fld>
            <a:endParaRPr lang="en-IN"/>
          </a:p>
        </p:txBody>
      </p:sp>
    </p:spTree>
    <p:extLst>
      <p:ext uri="{BB962C8B-B14F-4D97-AF65-F5344CB8AC3E}">
        <p14:creationId xmlns:p14="http://schemas.microsoft.com/office/powerpoint/2010/main" val="2748340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Sonogram showing a fetal profile with prominent forehead, </a:t>
            </a:r>
            <a:r>
              <a:rPr lang="en-US" sz="1200" b="0" i="0" kern="1200" dirty="0" err="1" smtClean="0">
                <a:solidFill>
                  <a:schemeClr val="tx1"/>
                </a:solidFill>
                <a:effectLst/>
                <a:latin typeface="+mn-lt"/>
                <a:ea typeface="+mn-ea"/>
                <a:cs typeface="+mn-cs"/>
              </a:rPr>
              <a:t>mifdacial</a:t>
            </a:r>
            <a:r>
              <a:rPr lang="en-US" sz="1200" b="0" i="0" kern="1200" dirty="0" smtClean="0">
                <a:solidFill>
                  <a:schemeClr val="tx1"/>
                </a:solidFill>
                <a:effectLst/>
                <a:latin typeface="+mn-lt"/>
                <a:ea typeface="+mn-ea"/>
                <a:cs typeface="+mn-cs"/>
              </a:rPr>
              <a:t> hypoplasia, and depressed nasal bridge at 21 weeks of gestation </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Apert</a:t>
            </a:r>
            <a:r>
              <a:rPr lang="en-US" sz="1200" b="0" i="0" u="none" strike="noStrike" kern="1200" baseline="0" dirty="0" smtClean="0">
                <a:solidFill>
                  <a:schemeClr val="tx1"/>
                </a:solidFill>
                <a:latin typeface="+mn-lt"/>
                <a:ea typeface="+mn-ea"/>
                <a:cs typeface="+mn-cs"/>
              </a:rPr>
              <a:t> syndrome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Axial CT scan demonstrates</a:t>
            </a:r>
          </a:p>
          <a:p>
            <a:r>
              <a:rPr lang="en-US" sz="1200" b="0" i="0" u="none" strike="noStrike" kern="1200" baseline="0" dirty="0" smtClean="0">
                <a:solidFill>
                  <a:schemeClr val="tx1"/>
                </a:solidFill>
                <a:latin typeface="+mn-lt"/>
                <a:ea typeface="+mn-ea"/>
                <a:cs typeface="+mn-cs"/>
              </a:rPr>
              <a:t>shallow </a:t>
            </a:r>
            <a:r>
              <a:rPr lang="en-US" sz="1200" b="0" i="0" u="none" strike="noStrike" kern="1200" baseline="0" dirty="0" err="1" smtClean="0">
                <a:solidFill>
                  <a:schemeClr val="tx1"/>
                </a:solidFill>
                <a:latin typeface="+mn-lt"/>
                <a:ea typeface="+mn-ea"/>
                <a:cs typeface="+mn-cs"/>
              </a:rPr>
              <a:t>proptotic</a:t>
            </a:r>
            <a:r>
              <a:rPr lang="en-US" sz="1200" b="0" i="0" u="none" strike="noStrike" kern="1200" baseline="0" dirty="0" smtClean="0">
                <a:solidFill>
                  <a:schemeClr val="tx1"/>
                </a:solidFill>
                <a:latin typeface="+mn-lt"/>
                <a:ea typeface="+mn-ea"/>
                <a:cs typeface="+mn-cs"/>
              </a:rPr>
              <a:t> orbits (arrowheads) and gradual narrowing of the nasal cavity from front to</a:t>
            </a:r>
          </a:p>
          <a:p>
            <a:r>
              <a:rPr lang="en-US" sz="1200" b="0" i="0" u="none" strike="noStrike" kern="1200" baseline="0" dirty="0" smtClean="0">
                <a:solidFill>
                  <a:schemeClr val="tx1"/>
                </a:solidFill>
                <a:latin typeface="+mn-lt"/>
                <a:ea typeface="+mn-ea"/>
                <a:cs typeface="+mn-cs"/>
              </a:rPr>
              <a:t>back (arrows).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Axial CT scan demonstrates </a:t>
            </a:r>
            <a:r>
              <a:rPr lang="en-US" sz="1200" b="0" i="0" u="none" strike="noStrike" kern="1200" baseline="0" dirty="0" err="1" smtClean="0">
                <a:solidFill>
                  <a:schemeClr val="tx1"/>
                </a:solidFill>
                <a:latin typeface="+mn-lt"/>
                <a:ea typeface="+mn-ea"/>
                <a:cs typeface="+mn-cs"/>
              </a:rPr>
              <a:t>midface</a:t>
            </a:r>
            <a:r>
              <a:rPr lang="en-US" sz="1200" b="0" i="0" u="none" strike="noStrike" kern="1200" baseline="0" dirty="0" smtClean="0">
                <a:solidFill>
                  <a:schemeClr val="tx1"/>
                </a:solidFill>
                <a:latin typeface="+mn-lt"/>
                <a:ea typeface="+mn-ea"/>
                <a:cs typeface="+mn-cs"/>
              </a:rPr>
              <a:t> hypoplasia (arrows), narrowing of the </a:t>
            </a:r>
            <a:r>
              <a:rPr lang="en-US" sz="1200" b="0" i="0" u="none" strike="noStrike" kern="1200" baseline="0" dirty="0" err="1" smtClean="0">
                <a:solidFill>
                  <a:schemeClr val="tx1"/>
                </a:solidFill>
                <a:latin typeface="+mn-lt"/>
                <a:ea typeface="+mn-ea"/>
                <a:cs typeface="+mn-cs"/>
              </a:rPr>
              <a:t>pyriform</a:t>
            </a:r>
            <a:endParaRPr lang="en-US"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aperture (</a:t>
            </a:r>
            <a:r>
              <a:rPr lang="en-IN" sz="1200" b="0" i="1" u="none" strike="noStrike" kern="1200" baseline="0" dirty="0" smtClean="0">
                <a:solidFill>
                  <a:schemeClr val="tx1"/>
                </a:solidFill>
                <a:latin typeface="+mn-lt"/>
                <a:ea typeface="+mn-ea"/>
                <a:cs typeface="+mn-cs"/>
              </a:rPr>
              <a:t>pa</a:t>
            </a:r>
            <a:r>
              <a:rPr lang="en-IN" sz="1200" b="0" i="0" u="none" strike="noStrike" kern="1200" baseline="0" dirty="0" smtClean="0">
                <a:solidFill>
                  <a:schemeClr val="tx1"/>
                </a:solidFill>
                <a:latin typeface="+mn-lt"/>
                <a:ea typeface="+mn-ea"/>
                <a:cs typeface="+mn-cs"/>
              </a:rPr>
              <a:t>), and posterior </a:t>
            </a:r>
            <a:r>
              <a:rPr lang="en-IN" sz="1200" b="0" i="0" u="none" strike="noStrike" kern="1200" baseline="0" dirty="0" err="1" smtClean="0">
                <a:solidFill>
                  <a:schemeClr val="tx1"/>
                </a:solidFill>
                <a:latin typeface="+mn-lt"/>
                <a:ea typeface="+mn-ea"/>
                <a:cs typeface="+mn-cs"/>
              </a:rPr>
              <a:t>choanal</a:t>
            </a:r>
            <a:r>
              <a:rPr lang="en-IN" sz="1200" b="0" i="0" u="none" strike="noStrike" kern="1200" baseline="0" dirty="0" smtClean="0">
                <a:solidFill>
                  <a:schemeClr val="tx1"/>
                </a:solidFill>
                <a:latin typeface="+mn-lt"/>
                <a:ea typeface="+mn-ea"/>
                <a:cs typeface="+mn-cs"/>
              </a:rPr>
              <a:t> stenosis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29</a:t>
            </a:fld>
            <a:endParaRPr lang="en-IN"/>
          </a:p>
        </p:txBody>
      </p:sp>
    </p:spTree>
    <p:extLst>
      <p:ext uri="{BB962C8B-B14F-4D97-AF65-F5344CB8AC3E}">
        <p14:creationId xmlns:p14="http://schemas.microsoft.com/office/powerpoint/2010/main" val="2056107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Crouzon</a:t>
            </a:r>
            <a:r>
              <a:rPr lang="en-US" sz="1200" b="0" i="0" u="none" strike="noStrike" kern="1200" baseline="0" dirty="0" smtClean="0">
                <a:solidFill>
                  <a:schemeClr val="tx1"/>
                </a:solidFill>
                <a:latin typeface="+mn-lt"/>
                <a:ea typeface="+mn-ea"/>
                <a:cs typeface="+mn-cs"/>
              </a:rPr>
              <a:t> syndrome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Sagittal T1-weighted MR image reveals a steep </a:t>
            </a:r>
            <a:r>
              <a:rPr lang="en-US" sz="1200" b="0" i="0" u="none" strike="noStrike" kern="1200" baseline="0" dirty="0" err="1" smtClean="0">
                <a:solidFill>
                  <a:schemeClr val="tx1"/>
                </a:solidFill>
                <a:latin typeface="+mn-lt"/>
                <a:ea typeface="+mn-ea"/>
                <a:cs typeface="+mn-cs"/>
              </a:rPr>
              <a:t>clivus</a:t>
            </a:r>
            <a:r>
              <a:rPr lang="en-US" sz="1200" b="0" i="0" u="none" strike="noStrike" kern="1200" baseline="0" dirty="0" smtClean="0">
                <a:solidFill>
                  <a:schemeClr val="tx1"/>
                </a:solidFill>
                <a:latin typeface="+mn-lt"/>
                <a:ea typeface="+mn-ea"/>
                <a:cs typeface="+mn-cs"/>
              </a:rPr>
              <a:t> (arrowheads), a vertically oriented brainstem (*), and a </a:t>
            </a:r>
            <a:r>
              <a:rPr lang="en-US" sz="1200" b="0" i="0" u="none" strike="noStrike" kern="1200" baseline="0" dirty="0" err="1" smtClean="0">
                <a:solidFill>
                  <a:schemeClr val="tx1"/>
                </a:solidFill>
                <a:latin typeface="+mn-lt"/>
                <a:ea typeface="+mn-ea"/>
                <a:cs typeface="+mn-cs"/>
              </a:rPr>
              <a:t>Chiari</a:t>
            </a:r>
            <a:r>
              <a:rPr lang="en-US" sz="1200" b="0" i="0" u="none" strike="noStrike" kern="1200" baseline="0" dirty="0" smtClean="0">
                <a:solidFill>
                  <a:schemeClr val="tx1"/>
                </a:solidFill>
                <a:latin typeface="+mn-lt"/>
                <a:ea typeface="+mn-ea"/>
                <a:cs typeface="+mn-cs"/>
              </a:rPr>
              <a:t> I malformation</a:t>
            </a:r>
          </a:p>
          <a:p>
            <a:r>
              <a:rPr lang="en-US" sz="1200" b="0" i="0" u="none" strike="noStrike" kern="1200" baseline="0" dirty="0" smtClean="0">
                <a:solidFill>
                  <a:schemeClr val="tx1"/>
                </a:solidFill>
                <a:latin typeface="+mn-lt"/>
                <a:ea typeface="+mn-ea"/>
                <a:cs typeface="+mn-cs"/>
              </a:rPr>
              <a:t>(arrow). The signal voids in the </a:t>
            </a:r>
            <a:r>
              <a:rPr lang="en-US" sz="1200" b="0" i="0" u="none" strike="noStrike" kern="1200" baseline="0" dirty="0" err="1" smtClean="0">
                <a:solidFill>
                  <a:schemeClr val="tx1"/>
                </a:solidFill>
                <a:latin typeface="+mn-lt"/>
                <a:ea typeface="+mn-ea"/>
                <a:cs typeface="+mn-cs"/>
              </a:rPr>
              <a:t>calvaria</a:t>
            </a:r>
            <a:r>
              <a:rPr lang="en-US" sz="1200" b="0" i="0" u="none" strike="noStrike" kern="1200" baseline="0" dirty="0" smtClean="0">
                <a:solidFill>
                  <a:schemeClr val="tx1"/>
                </a:solidFill>
                <a:latin typeface="+mn-lt"/>
                <a:ea typeface="+mn-ea"/>
                <a:cs typeface="+mn-cs"/>
              </a:rPr>
              <a:t> are caused by sutures from previous </a:t>
            </a:r>
            <a:r>
              <a:rPr lang="en-US" sz="1200" b="0" i="0" u="none" strike="noStrike" kern="1200" baseline="0" dirty="0" err="1" smtClean="0">
                <a:solidFill>
                  <a:schemeClr val="tx1"/>
                </a:solidFill>
                <a:latin typeface="+mn-lt"/>
                <a:ea typeface="+mn-ea"/>
                <a:cs typeface="+mn-cs"/>
              </a:rPr>
              <a:t>cranioplasty</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Maximum-intensity-projection image from an MR </a:t>
            </a:r>
            <a:r>
              <a:rPr lang="en-US" sz="1200" b="0" i="0" u="none" strike="noStrike" kern="1200" baseline="0" dirty="0" err="1" smtClean="0">
                <a:solidFill>
                  <a:schemeClr val="tx1"/>
                </a:solidFill>
                <a:latin typeface="+mn-lt"/>
                <a:ea typeface="+mn-ea"/>
                <a:cs typeface="+mn-cs"/>
              </a:rPr>
              <a:t>venogram</a:t>
            </a:r>
            <a:r>
              <a:rPr lang="en-US" sz="1200" b="0" i="0" u="none" strike="noStrike" kern="1200" baseline="0" dirty="0" smtClean="0">
                <a:solidFill>
                  <a:schemeClr val="tx1"/>
                </a:solidFill>
                <a:latin typeface="+mn-lt"/>
                <a:ea typeface="+mn-ea"/>
                <a:cs typeface="+mn-cs"/>
              </a:rPr>
              <a:t> shows markedly abnormal venous drainage including absence of flow in the region of the jugular bulbs (*), multiple collateral veins (arrowheads), and </a:t>
            </a:r>
            <a:r>
              <a:rPr lang="en-US" sz="1200" b="0" i="0" u="none" strike="noStrike" kern="1200" baseline="0" dirty="0" err="1" smtClean="0">
                <a:solidFill>
                  <a:schemeClr val="tx1"/>
                </a:solidFill>
                <a:latin typeface="+mn-lt"/>
                <a:ea typeface="+mn-ea"/>
                <a:cs typeface="+mn-cs"/>
              </a:rPr>
              <a:t>hypoplastic</a:t>
            </a:r>
            <a:r>
              <a:rPr lang="en-US" sz="1200" b="0" i="0" u="none" strike="noStrike" kern="1200" baseline="0" dirty="0" smtClean="0">
                <a:solidFill>
                  <a:schemeClr val="tx1"/>
                </a:solidFill>
                <a:latin typeface="+mn-lt"/>
                <a:ea typeface="+mn-ea"/>
                <a:cs typeface="+mn-cs"/>
              </a:rPr>
              <a:t> transverse sinuses </a:t>
            </a:r>
            <a:r>
              <a:rPr lang="en-IN" sz="1200" b="0" i="0" u="none" strike="noStrike" kern="1200" baseline="0" dirty="0" smtClean="0">
                <a:solidFill>
                  <a:schemeClr val="tx1"/>
                </a:solidFill>
                <a:latin typeface="+mn-lt"/>
                <a:ea typeface="+mn-ea"/>
                <a:cs typeface="+mn-cs"/>
              </a:rPr>
              <a:t>(arrows)</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30</a:t>
            </a:fld>
            <a:endParaRPr lang="en-IN"/>
          </a:p>
        </p:txBody>
      </p:sp>
    </p:spTree>
    <p:extLst>
      <p:ext uri="{BB962C8B-B14F-4D97-AF65-F5344CB8AC3E}">
        <p14:creationId xmlns:p14="http://schemas.microsoft.com/office/powerpoint/2010/main" val="2400993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a:t>
            </a:fld>
            <a:endParaRPr lang="en-IN"/>
          </a:p>
        </p:txBody>
      </p:sp>
    </p:spTree>
    <p:extLst>
      <p:ext uri="{BB962C8B-B14F-4D97-AF65-F5344CB8AC3E}">
        <p14:creationId xmlns:p14="http://schemas.microsoft.com/office/powerpoint/2010/main" val="2484100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31</a:t>
            </a:fld>
            <a:endParaRPr lang="en-IN"/>
          </a:p>
        </p:txBody>
      </p:sp>
    </p:spTree>
    <p:extLst>
      <p:ext uri="{BB962C8B-B14F-4D97-AF65-F5344CB8AC3E}">
        <p14:creationId xmlns:p14="http://schemas.microsoft.com/office/powerpoint/2010/main" val="1570604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Coronal three-dimensional and (B) sagittal</a:t>
            </a:r>
          </a:p>
          <a:p>
            <a:r>
              <a:rPr lang="en-US" dirty="0" smtClean="0"/>
              <a:t>magnetic resonance images show a broad, flat nasal bridge and forehead at 34 weeks’ gestation, the so-called “Greek warrior helmet” </a:t>
            </a:r>
            <a:r>
              <a:rPr lang="en-US" dirty="0" err="1" smtClean="0"/>
              <a:t>facies</a:t>
            </a:r>
            <a:r>
              <a:rPr lang="en-US" dirty="0" smtClean="0"/>
              <a:t>.</a:t>
            </a:r>
          </a:p>
          <a:p>
            <a:r>
              <a:rPr lang="en-US" dirty="0" smtClean="0"/>
              <a:t>Note sloped forehead (arrow in [B]) and absence of the secondary palate (arrowhead in [B] showing </a:t>
            </a:r>
            <a:r>
              <a:rPr lang="en-US" dirty="0" err="1" smtClean="0"/>
              <a:t>nasopharynx</a:t>
            </a:r>
            <a:r>
              <a:rPr lang="en-US" dirty="0" smtClean="0"/>
              <a:t> communicating with</a:t>
            </a:r>
          </a:p>
          <a:p>
            <a:r>
              <a:rPr lang="en-US" dirty="0" smtClean="0"/>
              <a:t>oropharynx).</a:t>
            </a:r>
          </a:p>
          <a:p>
            <a:endParaRPr lang="en-US" dirty="0" smtClean="0"/>
          </a:p>
          <a:p>
            <a:r>
              <a:rPr lang="en-US" dirty="0" err="1" smtClean="0"/>
              <a:t>Nasofrontal</a:t>
            </a:r>
            <a:r>
              <a:rPr lang="en-US" dirty="0" smtClean="0"/>
              <a:t> angle =120</a:t>
            </a:r>
          </a:p>
          <a:p>
            <a:r>
              <a:rPr lang="en-US" dirty="0" err="1" smtClean="0"/>
              <a:t>Naso</a:t>
            </a:r>
            <a:r>
              <a:rPr lang="en-US" dirty="0" smtClean="0"/>
              <a:t> mental angle =130</a:t>
            </a:r>
          </a:p>
          <a:p>
            <a:r>
              <a:rPr lang="en-US" dirty="0" err="1" smtClean="0"/>
              <a:t>Naso</a:t>
            </a:r>
            <a:r>
              <a:rPr lang="en-US" baseline="0" dirty="0" smtClean="0"/>
              <a:t> facial=36</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33</a:t>
            </a:fld>
            <a:endParaRPr lang="en-IN"/>
          </a:p>
        </p:txBody>
      </p:sp>
    </p:spTree>
    <p:extLst>
      <p:ext uri="{BB962C8B-B14F-4D97-AF65-F5344CB8AC3E}">
        <p14:creationId xmlns:p14="http://schemas.microsoft.com/office/powerpoint/2010/main" val="1760130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a:t>
            </a:r>
            <a:r>
              <a:rPr lang="en-US" dirty="0" err="1" smtClean="0"/>
              <a:t>encephalocele</a:t>
            </a:r>
            <a:r>
              <a:rPr lang="en-US" dirty="0" smtClean="0"/>
              <a:t> or </a:t>
            </a:r>
            <a:r>
              <a:rPr lang="en-US" dirty="0" err="1" smtClean="0"/>
              <a:t>cephalocele</a:t>
            </a:r>
            <a:r>
              <a:rPr lang="en-US" dirty="0" smtClean="0"/>
              <a:t> is an abnormal protrusion of the brain and/or meninges through a defect in the skull and is considered a form of spinal </a:t>
            </a:r>
            <a:r>
              <a:rPr lang="en-US" dirty="0" err="1" smtClean="0"/>
              <a:t>dysraphism</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34</a:t>
            </a:fld>
            <a:endParaRPr lang="en-IN"/>
          </a:p>
        </p:txBody>
      </p:sp>
    </p:spTree>
    <p:extLst>
      <p:ext uri="{BB962C8B-B14F-4D97-AF65-F5344CB8AC3E}">
        <p14:creationId xmlns:p14="http://schemas.microsoft.com/office/powerpoint/2010/main" val="1182317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Axial sonogram shows high occipital defect </a:t>
            </a:r>
            <a:r>
              <a:rPr lang="en-US" sz="1200" b="0" i="1" u="none" strike="noStrike" kern="1200" baseline="0" dirty="0" smtClean="0">
                <a:solidFill>
                  <a:schemeClr val="tx1"/>
                </a:solidFill>
                <a:latin typeface="+mn-lt"/>
                <a:ea typeface="+mn-ea"/>
                <a:cs typeface="+mn-cs"/>
              </a:rPr>
              <a:t>(calipers) </a:t>
            </a:r>
            <a:r>
              <a:rPr lang="en-US" sz="1200" b="0" i="0" u="none" strike="noStrike" kern="1200" baseline="0" dirty="0" smtClean="0">
                <a:solidFill>
                  <a:schemeClr val="tx1"/>
                </a:solidFill>
                <a:latin typeface="+mn-lt"/>
                <a:ea typeface="+mn-ea"/>
                <a:cs typeface="+mn-cs"/>
              </a:rPr>
              <a:t>through which a small amount of dysplastic brain protrudes. (D) Sagittal magnetic resonance</a:t>
            </a:r>
          </a:p>
          <a:p>
            <a:r>
              <a:rPr lang="en-US" sz="1200" b="0" i="0" u="none" strike="noStrike" kern="1200" baseline="0" dirty="0" smtClean="0">
                <a:solidFill>
                  <a:schemeClr val="tx1"/>
                </a:solidFill>
                <a:latin typeface="+mn-lt"/>
                <a:ea typeface="+mn-ea"/>
                <a:cs typeface="+mn-cs"/>
              </a:rPr>
              <a:t>image shows microcephaly and the high occipital defect in the skull </a:t>
            </a:r>
            <a:r>
              <a:rPr lang="en-US" sz="1200" b="0" i="1" u="none" strike="noStrike" kern="1200" baseline="0" dirty="0" smtClean="0">
                <a:solidFill>
                  <a:schemeClr val="tx1"/>
                </a:solidFill>
                <a:latin typeface="+mn-lt"/>
                <a:ea typeface="+mn-ea"/>
                <a:cs typeface="+mn-cs"/>
              </a:rPr>
              <a:t>(arrow).</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35</a:t>
            </a:fld>
            <a:endParaRPr lang="en-IN"/>
          </a:p>
        </p:txBody>
      </p:sp>
    </p:spTree>
    <p:extLst>
      <p:ext uri="{BB962C8B-B14F-4D97-AF65-F5344CB8AC3E}">
        <p14:creationId xmlns:p14="http://schemas.microsoft.com/office/powerpoint/2010/main" val="3286817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Sagittal T2-weighted image</a:t>
            </a:r>
          </a:p>
          <a:p>
            <a:r>
              <a:rPr lang="en-IN" sz="1200" b="0" i="0" u="none" strike="noStrike" kern="1200" baseline="0" dirty="0" smtClean="0">
                <a:solidFill>
                  <a:schemeClr val="tx1"/>
                </a:solidFill>
                <a:latin typeface="+mn-lt"/>
                <a:ea typeface="+mn-ea"/>
                <a:cs typeface="+mn-cs"/>
              </a:rPr>
              <a:t>shows dysplastic frontal lobe</a:t>
            </a:r>
          </a:p>
          <a:p>
            <a:r>
              <a:rPr lang="en-IN" sz="1200" b="0" i="0" u="none" strike="noStrike" kern="1200" baseline="0" dirty="0" smtClean="0">
                <a:solidFill>
                  <a:schemeClr val="tx1"/>
                </a:solidFill>
                <a:latin typeface="+mn-lt"/>
                <a:ea typeface="+mn-ea"/>
                <a:cs typeface="+mn-cs"/>
              </a:rPr>
              <a:t>herniation (arrowhead)</a:t>
            </a:r>
          </a:p>
          <a:p>
            <a:r>
              <a:rPr lang="en-IN" sz="1200" b="0" i="0" u="none" strike="noStrike" kern="1200" baseline="0" dirty="0" smtClean="0">
                <a:solidFill>
                  <a:schemeClr val="tx1"/>
                </a:solidFill>
                <a:latin typeface="+mn-lt"/>
                <a:ea typeface="+mn-ea"/>
                <a:cs typeface="+mn-cs"/>
              </a:rPr>
              <a:t>through the </a:t>
            </a:r>
            <a:r>
              <a:rPr lang="en-IN" sz="1200" b="0" i="0" u="none" strike="noStrike" kern="1200" baseline="0" dirty="0" err="1" smtClean="0">
                <a:solidFill>
                  <a:schemeClr val="tx1"/>
                </a:solidFill>
                <a:latin typeface="+mn-lt"/>
                <a:ea typeface="+mn-ea"/>
                <a:cs typeface="+mn-cs"/>
              </a:rPr>
              <a:t>fonticulus</a:t>
            </a:r>
            <a:endParaRPr lang="en-IN" sz="1200" b="0" i="0" u="none" strike="noStrike" kern="1200" baseline="0" dirty="0" smtClean="0">
              <a:solidFill>
                <a:schemeClr val="tx1"/>
              </a:solidFill>
              <a:latin typeface="+mn-lt"/>
              <a:ea typeface="+mn-ea"/>
              <a:cs typeface="+mn-cs"/>
            </a:endParaRPr>
          </a:p>
          <a:p>
            <a:r>
              <a:rPr lang="en-IN" sz="1200" b="0" i="0" u="none" strike="noStrike" kern="1200" baseline="0" dirty="0" err="1" smtClean="0">
                <a:solidFill>
                  <a:schemeClr val="tx1"/>
                </a:solidFill>
                <a:latin typeface="+mn-lt"/>
                <a:ea typeface="+mn-ea"/>
                <a:cs typeface="+mn-cs"/>
              </a:rPr>
              <a:t>frontalis</a:t>
            </a:r>
            <a:r>
              <a:rPr lang="en-IN" sz="1200" b="0" i="0" u="none" strike="noStrike" kern="1200" baseline="0" dirty="0" smtClean="0">
                <a:solidFill>
                  <a:schemeClr val="tx1"/>
                </a:solidFill>
                <a:latin typeface="+mn-lt"/>
                <a:ea typeface="+mn-ea"/>
                <a:cs typeface="+mn-cs"/>
              </a:rPr>
              <a:t> (arrow)</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36</a:t>
            </a:fld>
            <a:endParaRPr lang="en-IN"/>
          </a:p>
        </p:txBody>
      </p:sp>
    </p:spTree>
    <p:extLst>
      <p:ext uri="{BB962C8B-B14F-4D97-AF65-F5344CB8AC3E}">
        <p14:creationId xmlns:p14="http://schemas.microsoft.com/office/powerpoint/2010/main" val="3151850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T2-weighted images show a round and well-limited fluid-filled lesion between the parietal bones.</a:t>
            </a:r>
          </a:p>
          <a:p>
            <a:r>
              <a:rPr lang="en-US" sz="1200" b="0" i="0" u="none" strike="noStrike" kern="1200" baseline="0" dirty="0" smtClean="0">
                <a:solidFill>
                  <a:schemeClr val="tx1"/>
                </a:solidFill>
                <a:latin typeface="+mn-lt"/>
                <a:ea typeface="+mn-ea"/>
                <a:cs typeface="+mn-cs"/>
              </a:rPr>
              <a:t>Note the </a:t>
            </a:r>
            <a:r>
              <a:rPr lang="en-US" sz="1200" b="0" i="0" u="none" strike="noStrike" kern="1200" baseline="0" dirty="0" err="1" smtClean="0">
                <a:solidFill>
                  <a:schemeClr val="tx1"/>
                </a:solidFill>
                <a:latin typeface="+mn-lt"/>
                <a:ea typeface="+mn-ea"/>
                <a:cs typeface="+mn-cs"/>
              </a:rPr>
              <a:t>falcine</a:t>
            </a:r>
            <a:r>
              <a:rPr lang="en-US" sz="1200" b="0" i="0" u="none" strike="noStrike" kern="1200" baseline="0" dirty="0" smtClean="0">
                <a:solidFill>
                  <a:schemeClr val="tx1"/>
                </a:solidFill>
                <a:latin typeface="+mn-lt"/>
                <a:ea typeface="+mn-ea"/>
                <a:cs typeface="+mn-cs"/>
              </a:rPr>
              <a:t> sinus (white arrowhead, b)</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37</a:t>
            </a:fld>
            <a:endParaRPr lang="en-IN"/>
          </a:p>
        </p:txBody>
      </p:sp>
    </p:spTree>
    <p:extLst>
      <p:ext uri="{BB962C8B-B14F-4D97-AF65-F5344CB8AC3E}">
        <p14:creationId xmlns:p14="http://schemas.microsoft.com/office/powerpoint/2010/main" val="1870463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Binocular distance</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38</a:t>
            </a:fld>
            <a:endParaRPr lang="en-IN"/>
          </a:p>
        </p:txBody>
      </p:sp>
    </p:spTree>
    <p:extLst>
      <p:ext uri="{BB962C8B-B14F-4D97-AF65-F5344CB8AC3E}">
        <p14:creationId xmlns:p14="http://schemas.microsoft.com/office/powerpoint/2010/main" val="2874238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,nasal maxillary </a:t>
            </a:r>
            <a:r>
              <a:rPr lang="en-IN" dirty="0" err="1" smtClean="0"/>
              <a:t>dysostosis</a:t>
            </a:r>
            <a:r>
              <a:rPr lang="en-IN" dirty="0" smtClean="0"/>
              <a:t> (Binder syndrome), </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39</a:t>
            </a:fld>
            <a:endParaRPr lang="en-IN"/>
          </a:p>
        </p:txBody>
      </p:sp>
    </p:spTree>
    <p:extLst>
      <p:ext uri="{BB962C8B-B14F-4D97-AF65-F5344CB8AC3E}">
        <p14:creationId xmlns:p14="http://schemas.microsoft.com/office/powerpoint/2010/main" val="4098507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probscis</a:t>
            </a:r>
            <a:r>
              <a:rPr lang="en-US" sz="1200" dirty="0" smtClean="0"/>
              <a:t> is a trunk-like appendage having one or two internal openings not communicating to the </a:t>
            </a:r>
            <a:r>
              <a:rPr lang="en-US" sz="1200" dirty="0" err="1" smtClean="0"/>
              <a:t>chonae</a:t>
            </a:r>
            <a:r>
              <a:rPr lang="en-US" sz="1200" dirty="0" smtClean="0"/>
              <a:t>.</a:t>
            </a:r>
            <a:endParaRPr lang="en-IN" sz="1200"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Axial and sagittal scans of a fetus at 15 weeks of gestation show </a:t>
            </a:r>
            <a:r>
              <a:rPr lang="en-US" sz="1200" b="0" i="0" u="none" strike="noStrike" kern="1200" baseline="0" dirty="0" err="1" smtClean="0">
                <a:solidFill>
                  <a:schemeClr val="tx1"/>
                </a:solidFill>
                <a:latin typeface="+mn-lt"/>
                <a:ea typeface="+mn-ea"/>
                <a:cs typeface="+mn-cs"/>
              </a:rPr>
              <a:t>cyclopia</a:t>
            </a:r>
            <a:r>
              <a:rPr lang="en-US" sz="1200" b="0" i="0" u="none" strike="noStrike" kern="1200" baseline="0" dirty="0" smtClean="0">
                <a:solidFill>
                  <a:schemeClr val="tx1"/>
                </a:solidFill>
                <a:latin typeface="+mn-lt"/>
                <a:ea typeface="+mn-ea"/>
                <a:cs typeface="+mn-cs"/>
              </a:rPr>
              <a:t> and proboscis</a:t>
            </a:r>
          </a:p>
          <a:p>
            <a:r>
              <a:rPr lang="en-US" sz="1200" b="0" i="0" u="none" strike="noStrike" kern="1200" baseline="0" dirty="0" smtClean="0">
                <a:solidFill>
                  <a:schemeClr val="tx1"/>
                </a:solidFill>
                <a:latin typeface="+mn-lt"/>
                <a:ea typeface="+mn-ea"/>
                <a:cs typeface="+mn-cs"/>
              </a:rPr>
              <a:t>Postnatal photograph of a different infant, demonstrating </a:t>
            </a:r>
            <a:r>
              <a:rPr lang="en-US" sz="1200" b="0" i="0" u="none" strike="noStrike" kern="1200" baseline="0" dirty="0" err="1" smtClean="0">
                <a:solidFill>
                  <a:schemeClr val="tx1"/>
                </a:solidFill>
                <a:latin typeface="+mn-lt"/>
                <a:ea typeface="+mn-ea"/>
                <a:cs typeface="+mn-cs"/>
              </a:rPr>
              <a:t>cyclopia</a:t>
            </a:r>
            <a:r>
              <a:rPr lang="en-US" sz="1200" b="0" i="0" u="none" strike="noStrike" kern="1200" baseline="0" dirty="0" smtClean="0">
                <a:solidFill>
                  <a:schemeClr val="tx1"/>
                </a:solidFill>
                <a:latin typeface="+mn-lt"/>
                <a:ea typeface="+mn-ea"/>
                <a:cs typeface="+mn-cs"/>
              </a:rPr>
              <a:t> with fused</a:t>
            </a:r>
          </a:p>
          <a:p>
            <a:r>
              <a:rPr lang="en-IN" sz="1200" b="0" i="0" u="none" strike="noStrike" kern="1200" baseline="0" dirty="0" smtClean="0">
                <a:solidFill>
                  <a:schemeClr val="tx1"/>
                </a:solidFill>
                <a:latin typeface="+mn-lt"/>
                <a:ea typeface="+mn-ea"/>
                <a:cs typeface="+mn-cs"/>
              </a:rPr>
              <a:t>globes, supraorbital proboscis, and absent nose</a:t>
            </a:r>
            <a:endParaRPr lang="en-US" sz="1200" b="0" i="0" u="none" strike="noStrike" kern="1200" baseline="0" dirty="0" smtClean="0">
              <a:solidFill>
                <a:schemeClr val="tx1"/>
              </a:solidFill>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41</a:t>
            </a:fld>
            <a:endParaRPr lang="en-IN"/>
          </a:p>
        </p:txBody>
      </p:sp>
    </p:spTree>
    <p:extLst>
      <p:ext uri="{BB962C8B-B14F-4D97-AF65-F5344CB8AC3E}">
        <p14:creationId xmlns:p14="http://schemas.microsoft.com/office/powerpoint/2010/main" val="2130945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A) Axial sonogram and  coronal magnetic resonance image</a:t>
            </a:r>
          </a:p>
          <a:p>
            <a:r>
              <a:rPr lang="en-US" sz="1200" b="0" i="0" u="none" strike="noStrike" kern="1200" baseline="0" dirty="0" smtClean="0">
                <a:solidFill>
                  <a:schemeClr val="tx1"/>
                </a:solidFill>
                <a:latin typeface="+mn-lt"/>
                <a:ea typeface="+mn-ea"/>
                <a:cs typeface="+mn-cs"/>
              </a:rPr>
              <a:t>show right </a:t>
            </a:r>
            <a:r>
              <a:rPr lang="en-US" sz="1200" b="0" i="0" u="none" strike="noStrike" kern="1200" baseline="0" dirty="0" err="1" smtClean="0">
                <a:solidFill>
                  <a:schemeClr val="tx1"/>
                </a:solidFill>
                <a:latin typeface="+mn-lt"/>
                <a:ea typeface="+mn-ea"/>
                <a:cs typeface="+mn-cs"/>
              </a:rPr>
              <a:t>anophthalmia</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(arrowhead) </a:t>
            </a:r>
            <a:r>
              <a:rPr lang="en-US" sz="1200" b="0" i="0" u="none" strike="noStrike" kern="1200" baseline="0" dirty="0" smtClean="0">
                <a:solidFill>
                  <a:schemeClr val="tx1"/>
                </a:solidFill>
                <a:latin typeface="+mn-lt"/>
                <a:ea typeface="+mn-ea"/>
                <a:cs typeface="+mn-cs"/>
              </a:rPr>
              <a:t>and left </a:t>
            </a:r>
            <a:r>
              <a:rPr lang="en-US" sz="1200" b="0" i="0" u="none" strike="noStrike" kern="1200" baseline="0" dirty="0" err="1" smtClean="0">
                <a:solidFill>
                  <a:schemeClr val="tx1"/>
                </a:solidFill>
                <a:latin typeface="+mn-lt"/>
                <a:ea typeface="+mn-ea"/>
                <a:cs typeface="+mn-cs"/>
              </a:rPr>
              <a:t>microphthalmia</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(arrow).</a:t>
            </a:r>
          </a:p>
          <a:p>
            <a:r>
              <a:rPr lang="en-US" sz="1200" b="0" i="0" u="none" strike="noStrike" kern="1200" baseline="0" dirty="0" smtClean="0">
                <a:solidFill>
                  <a:schemeClr val="tx1"/>
                </a:solidFill>
                <a:latin typeface="+mn-lt"/>
                <a:ea typeface="+mn-ea"/>
                <a:cs typeface="+mn-cs"/>
              </a:rPr>
              <a:t>A case of </a:t>
            </a:r>
            <a:r>
              <a:rPr lang="en-US" sz="1200" b="0" i="0" u="none" strike="noStrike" kern="1200" baseline="0" dirty="0" err="1" smtClean="0">
                <a:solidFill>
                  <a:schemeClr val="tx1"/>
                </a:solidFill>
                <a:latin typeface="+mn-lt"/>
                <a:ea typeface="+mn-ea"/>
                <a:cs typeface="+mn-cs"/>
              </a:rPr>
              <a:t>anophthalmia</a:t>
            </a:r>
            <a:r>
              <a:rPr lang="en-US" sz="1200" b="0" i="0" u="none" strike="noStrike" kern="1200" baseline="0" dirty="0" smtClean="0">
                <a:solidFill>
                  <a:schemeClr val="tx1"/>
                </a:solidFill>
                <a:latin typeface="+mn-lt"/>
                <a:ea typeface="+mn-ea"/>
                <a:cs typeface="+mn-cs"/>
              </a:rPr>
              <a:t> prenatally on 3D US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42</a:t>
            </a:fld>
            <a:endParaRPr lang="en-IN"/>
          </a:p>
        </p:txBody>
      </p:sp>
    </p:spTree>
    <p:extLst>
      <p:ext uri="{BB962C8B-B14F-4D97-AF65-F5344CB8AC3E}">
        <p14:creationId xmlns:p14="http://schemas.microsoft.com/office/powerpoint/2010/main" val="366590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Fetal face development begins at 4 weeks gestation and rapidly progresses, with the completion of major events by </a:t>
            </a:r>
            <a:r>
              <a:rPr lang="en-IN" sz="1200" dirty="0" smtClean="0"/>
              <a:t>8 weeks gestation.</a:t>
            </a:r>
          </a:p>
          <a:p>
            <a:endParaRPr lang="en-US" sz="1200" dirty="0" smtClean="0"/>
          </a:p>
          <a:p>
            <a:r>
              <a:rPr lang="en-US" sz="1200" dirty="0" smtClean="0"/>
              <a:t>The </a:t>
            </a:r>
            <a:r>
              <a:rPr lang="en-US" sz="1200" b="1" dirty="0" err="1" smtClean="0"/>
              <a:t>frontonasal</a:t>
            </a:r>
            <a:r>
              <a:rPr lang="en-US" sz="1200" b="1" dirty="0" smtClean="0"/>
              <a:t> </a:t>
            </a:r>
            <a:r>
              <a:rPr lang="en-US" sz="1200" dirty="0" smtClean="0"/>
              <a:t>prominence forms the forehead and  apex of the nose.</a:t>
            </a:r>
          </a:p>
          <a:p>
            <a:endParaRPr lang="en-US" sz="1200" dirty="0" smtClean="0"/>
          </a:p>
          <a:p>
            <a:r>
              <a:rPr lang="en-US" sz="1200" dirty="0" smtClean="0"/>
              <a:t>The </a:t>
            </a:r>
            <a:r>
              <a:rPr lang="en-US" sz="1200" b="1" dirty="0" smtClean="0"/>
              <a:t>medial nasal </a:t>
            </a:r>
            <a:r>
              <a:rPr lang="en-US" sz="1200" dirty="0" smtClean="0"/>
              <a:t>prominences form the nasal septum. The </a:t>
            </a:r>
            <a:r>
              <a:rPr lang="en-US" sz="1200" b="1" dirty="0" smtClean="0"/>
              <a:t>lateral nasal </a:t>
            </a:r>
            <a:r>
              <a:rPr lang="en-US" sz="1200" dirty="0" smtClean="0"/>
              <a:t>prominences form the nasal </a:t>
            </a:r>
            <a:r>
              <a:rPr lang="en-US" sz="1200" dirty="0" err="1" smtClean="0"/>
              <a:t>ala.</a:t>
            </a:r>
            <a:r>
              <a:rPr lang="en-US" sz="1200" dirty="0" smtClean="0"/>
              <a:t> </a:t>
            </a:r>
          </a:p>
          <a:p>
            <a:endParaRPr lang="en-US" sz="1200" dirty="0" smtClean="0"/>
          </a:p>
          <a:p>
            <a:r>
              <a:rPr lang="en-US" sz="1200" b="1" dirty="0" smtClean="0"/>
              <a:t>Maxillary </a:t>
            </a:r>
            <a:r>
              <a:rPr lang="en-US" sz="1200" dirty="0" smtClean="0"/>
              <a:t>prominences form the upper cheeks and upper lip and </a:t>
            </a:r>
            <a:r>
              <a:rPr lang="en-US" sz="1200" b="1" dirty="0" smtClean="0"/>
              <a:t>mandibular </a:t>
            </a:r>
            <a:r>
              <a:rPr lang="en-US" sz="1200" dirty="0" smtClean="0"/>
              <a:t>prominences form the lower cheeks, lower lip, and chin.</a:t>
            </a:r>
          </a:p>
          <a:p>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a:t>
            </a:fld>
            <a:endParaRPr lang="en-IN"/>
          </a:p>
        </p:txBody>
      </p:sp>
    </p:spTree>
    <p:extLst>
      <p:ext uri="{BB962C8B-B14F-4D97-AF65-F5344CB8AC3E}">
        <p14:creationId xmlns:p14="http://schemas.microsoft.com/office/powerpoint/2010/main" val="2026151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Axial (a) and sagittal (b) T2 weighted images show linear T2 </a:t>
            </a:r>
            <a:r>
              <a:rPr lang="en-US" sz="1200" b="0" i="0" u="none" strike="noStrike" kern="1200" baseline="0" dirty="0" err="1" smtClean="0">
                <a:solidFill>
                  <a:schemeClr val="tx1"/>
                </a:solidFill>
                <a:latin typeface="+mn-lt"/>
                <a:ea typeface="+mn-ea"/>
                <a:cs typeface="+mn-cs"/>
              </a:rPr>
              <a:t>hypointense</a:t>
            </a:r>
            <a:r>
              <a:rPr lang="en-US" sz="1200" b="0" i="0" u="none" strike="noStrike" kern="1200" baseline="0" dirty="0" smtClean="0">
                <a:solidFill>
                  <a:schemeClr val="tx1"/>
                </a:solidFill>
                <a:latin typeface="+mn-lt"/>
                <a:ea typeface="+mn-ea"/>
                <a:cs typeface="+mn-cs"/>
              </a:rPr>
              <a:t> structure</a:t>
            </a:r>
          </a:p>
          <a:p>
            <a:r>
              <a:rPr lang="en-US" sz="1200" b="0" i="0" u="none" strike="noStrike" kern="1200" baseline="0" dirty="0" smtClean="0">
                <a:solidFill>
                  <a:schemeClr val="tx1"/>
                </a:solidFill>
                <a:latin typeface="+mn-lt"/>
                <a:ea typeface="+mn-ea"/>
                <a:cs typeface="+mn-cs"/>
              </a:rPr>
              <a:t>corresponding to a </a:t>
            </a:r>
            <a:r>
              <a:rPr lang="en-US" sz="1200" b="0" i="0" u="none" strike="noStrike" kern="1200" baseline="0" dirty="0" err="1" smtClean="0">
                <a:solidFill>
                  <a:schemeClr val="tx1"/>
                </a:solidFill>
                <a:latin typeface="+mn-lt"/>
                <a:ea typeface="+mn-ea"/>
                <a:cs typeface="+mn-cs"/>
              </a:rPr>
              <a:t>Cloquet’s</a:t>
            </a:r>
            <a:r>
              <a:rPr lang="en-US" sz="1200" b="0" i="0" u="none" strike="noStrike" kern="1200" baseline="0" dirty="0" smtClean="0">
                <a:solidFill>
                  <a:schemeClr val="tx1"/>
                </a:solidFill>
                <a:latin typeface="+mn-lt"/>
                <a:ea typeface="+mn-ea"/>
                <a:cs typeface="+mn-cs"/>
              </a:rPr>
              <a:t> canal (white arrow, a, b) with retinal detachment (white arrowheads, a, b)</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43</a:t>
            </a:fld>
            <a:endParaRPr lang="en-IN"/>
          </a:p>
        </p:txBody>
      </p:sp>
    </p:spTree>
    <p:extLst>
      <p:ext uri="{BB962C8B-B14F-4D97-AF65-F5344CB8AC3E}">
        <p14:creationId xmlns:p14="http://schemas.microsoft.com/office/powerpoint/2010/main" val="2726951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t>
            </a:r>
            <a:r>
              <a:rPr lang="en-US" sz="1200" i="1" dirty="0" err="1" smtClean="0"/>
              <a:t>c</a:t>
            </a:r>
            <a:r>
              <a:rPr lang="en-US" sz="1200" dirty="0" err="1" smtClean="0"/>
              <a:t>oloboma</a:t>
            </a:r>
            <a:r>
              <a:rPr lang="en-US" sz="1200" dirty="0" smtClean="0"/>
              <a:t>, </a:t>
            </a:r>
            <a:r>
              <a:rPr lang="en-US" sz="1200" i="1" dirty="0" smtClean="0"/>
              <a:t>h</a:t>
            </a:r>
            <a:r>
              <a:rPr lang="en-US" sz="1200" dirty="0" smtClean="0"/>
              <a:t>eart defects, </a:t>
            </a:r>
            <a:r>
              <a:rPr lang="en-US" sz="1200" dirty="0" err="1" smtClean="0"/>
              <a:t>choanal</a:t>
            </a:r>
            <a:r>
              <a:rPr lang="en-US" sz="1200" dirty="0" smtClean="0"/>
              <a:t> </a:t>
            </a:r>
            <a:r>
              <a:rPr lang="en-US" sz="1200" i="1" dirty="0" smtClean="0"/>
              <a:t>a</a:t>
            </a:r>
            <a:r>
              <a:rPr lang="en-US" sz="1200" dirty="0" smtClean="0"/>
              <a:t>tresia, </a:t>
            </a:r>
            <a:r>
              <a:rPr lang="en-US" sz="1200" i="1" dirty="0" smtClean="0"/>
              <a:t>r</a:t>
            </a:r>
            <a:r>
              <a:rPr lang="en-US" sz="1200" dirty="0" smtClean="0"/>
              <a:t>estriction of growth and development, </a:t>
            </a:r>
            <a:r>
              <a:rPr lang="en-US" sz="1200" i="1" dirty="0" smtClean="0"/>
              <a:t>g</a:t>
            </a:r>
            <a:r>
              <a:rPr lang="en-US" sz="1200" dirty="0" smtClean="0"/>
              <a:t>enital and </a:t>
            </a:r>
            <a:r>
              <a:rPr lang="en-US" sz="1200" i="1" dirty="0" smtClean="0"/>
              <a:t>e</a:t>
            </a:r>
            <a:r>
              <a:rPr lang="en-US" sz="1200" dirty="0" smtClean="0"/>
              <a:t>ar </a:t>
            </a:r>
            <a:r>
              <a:rPr lang="en-IN" sz="1200" dirty="0" smtClean="0"/>
              <a:t>anomalies)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Axial sonogram of orbits shows an abnormally small right globe</a:t>
            </a:r>
          </a:p>
          <a:p>
            <a:r>
              <a:rPr lang="en-US" sz="1200" b="0" i="1" u="none" strike="noStrike" kern="1200" baseline="0" dirty="0" smtClean="0">
                <a:solidFill>
                  <a:schemeClr val="tx1"/>
                </a:solidFill>
                <a:latin typeface="+mn-lt"/>
                <a:ea typeface="+mn-ea"/>
                <a:cs typeface="+mn-cs"/>
              </a:rPr>
              <a:t>(arrowhead) </a:t>
            </a:r>
            <a:r>
              <a:rPr lang="en-US" sz="1200" b="0" i="0" u="none" strike="noStrike" kern="1200" baseline="0" dirty="0" smtClean="0">
                <a:solidFill>
                  <a:schemeClr val="tx1"/>
                </a:solidFill>
                <a:latin typeface="+mn-lt"/>
                <a:ea typeface="+mn-ea"/>
                <a:cs typeface="+mn-cs"/>
              </a:rPr>
              <a:t>and a fluid-filled </a:t>
            </a:r>
            <a:r>
              <a:rPr lang="en-US" sz="1200" b="0" i="0" u="none" strike="noStrike" kern="1200" baseline="0" dirty="0" err="1" smtClean="0">
                <a:solidFill>
                  <a:schemeClr val="tx1"/>
                </a:solidFill>
                <a:latin typeface="+mn-lt"/>
                <a:ea typeface="+mn-ea"/>
                <a:cs typeface="+mn-cs"/>
              </a:rPr>
              <a:t>outpouching</a:t>
            </a:r>
            <a:r>
              <a:rPr lang="en-US" sz="1200" b="0" i="0" u="none" strike="noStrike" kern="1200" baseline="0" dirty="0" smtClean="0">
                <a:solidFill>
                  <a:schemeClr val="tx1"/>
                </a:solidFill>
                <a:latin typeface="+mn-lt"/>
                <a:ea typeface="+mn-ea"/>
                <a:cs typeface="+mn-cs"/>
              </a:rPr>
              <a:t> from the posterior aspect</a:t>
            </a:r>
          </a:p>
          <a:p>
            <a:r>
              <a:rPr lang="en-US" sz="1200" b="0" i="0" u="none" strike="noStrike" kern="1200" baseline="0" dirty="0" smtClean="0">
                <a:solidFill>
                  <a:schemeClr val="tx1"/>
                </a:solidFill>
                <a:latin typeface="+mn-lt"/>
                <a:ea typeface="+mn-ea"/>
                <a:cs typeface="+mn-cs"/>
              </a:rPr>
              <a:t>of the left globe </a:t>
            </a:r>
            <a:r>
              <a:rPr lang="en-US" sz="1200" b="0" i="1" u="none" strike="noStrike" kern="1200" baseline="0" dirty="0" smtClean="0">
                <a:solidFill>
                  <a:schemeClr val="tx1"/>
                </a:solidFill>
                <a:latin typeface="+mn-lt"/>
                <a:ea typeface="+mn-ea"/>
                <a:cs typeface="+mn-cs"/>
              </a:rPr>
              <a:t>(arrow), </a:t>
            </a:r>
            <a:r>
              <a:rPr lang="en-US" sz="1200" b="0" i="0" u="none" strike="noStrike" kern="1200" baseline="0" dirty="0" smtClean="0">
                <a:solidFill>
                  <a:schemeClr val="tx1"/>
                </a:solidFill>
                <a:latin typeface="+mn-lt"/>
                <a:ea typeface="+mn-ea"/>
                <a:cs typeface="+mn-cs"/>
              </a:rPr>
              <a:t>consistent with a </a:t>
            </a:r>
            <a:r>
              <a:rPr lang="en-US" sz="1200" b="0" i="0" u="none" strike="noStrike" kern="1200" baseline="0" dirty="0" err="1" smtClean="0">
                <a:solidFill>
                  <a:schemeClr val="tx1"/>
                </a:solidFill>
                <a:latin typeface="+mn-lt"/>
                <a:ea typeface="+mn-ea"/>
                <a:cs typeface="+mn-cs"/>
              </a:rPr>
              <a:t>coloboma</a:t>
            </a:r>
            <a:r>
              <a:rPr lang="en-US" sz="1200" b="0" i="0" u="none" strike="noStrike" kern="1200" baseline="0" dirty="0" smtClean="0">
                <a:solidFill>
                  <a:schemeClr val="tx1"/>
                </a:solidFill>
                <a:latin typeface="+mn-lt"/>
                <a:ea typeface="+mn-ea"/>
                <a:cs typeface="+mn-cs"/>
              </a:rPr>
              <a:t>.</a:t>
            </a:r>
          </a:p>
          <a:p>
            <a:r>
              <a:rPr lang="en-IN" sz="1200" b="0" i="0" u="none" strike="noStrike" kern="1200" baseline="0" dirty="0" smtClean="0">
                <a:solidFill>
                  <a:schemeClr val="tx1"/>
                </a:solidFill>
                <a:latin typeface="+mn-lt"/>
                <a:ea typeface="+mn-ea"/>
                <a:cs typeface="+mn-cs"/>
              </a:rPr>
              <a:t>Axial magnetic</a:t>
            </a:r>
          </a:p>
          <a:p>
            <a:r>
              <a:rPr lang="en-US" sz="1200" b="0" i="0" u="none" strike="noStrike" kern="1200" baseline="0" dirty="0" smtClean="0">
                <a:solidFill>
                  <a:schemeClr val="tx1"/>
                </a:solidFill>
                <a:latin typeface="+mn-lt"/>
                <a:ea typeface="+mn-ea"/>
                <a:cs typeface="+mn-cs"/>
              </a:rPr>
              <a:t>resonance image of the globes demonstrates bilateral </a:t>
            </a:r>
            <a:r>
              <a:rPr lang="en-US" sz="1200" b="0" i="0" u="none" strike="noStrike" kern="1200" baseline="0" dirty="0" err="1" smtClean="0">
                <a:solidFill>
                  <a:schemeClr val="tx1"/>
                </a:solidFill>
                <a:latin typeface="+mn-lt"/>
                <a:ea typeface="+mn-ea"/>
                <a:cs typeface="+mn-cs"/>
              </a:rPr>
              <a:t>colobomas</a:t>
            </a:r>
            <a:endParaRPr lang="en-US"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(arrows)</a:t>
            </a:r>
            <a:r>
              <a:rPr lang="en-US" sz="1200" b="0" i="0" u="none" strike="noStrike" kern="1200" baseline="0" dirty="0" smtClean="0">
                <a:solidFill>
                  <a:schemeClr val="tx1"/>
                </a:solidFill>
                <a:latin typeface="+mn-lt"/>
                <a:ea typeface="+mn-ea"/>
                <a:cs typeface="+mn-cs"/>
              </a:rPr>
              <a:t>. Note also the brain abnormality with a </a:t>
            </a:r>
            <a:r>
              <a:rPr lang="en-US" sz="1200" b="0" i="0" u="none" strike="noStrike" kern="1200" baseline="0" dirty="0" err="1" smtClean="0">
                <a:solidFill>
                  <a:schemeClr val="tx1"/>
                </a:solidFill>
                <a:latin typeface="+mn-lt"/>
                <a:ea typeface="+mn-ea"/>
                <a:cs typeface="+mn-cs"/>
              </a:rPr>
              <a:t>monoventricle</a:t>
            </a:r>
            <a:r>
              <a:rPr lang="en-US" sz="1200" b="0" i="0" u="none" strike="noStrike" kern="1200" baseline="0" dirty="0" smtClean="0">
                <a:solidFill>
                  <a:schemeClr val="tx1"/>
                </a:solidFill>
                <a:latin typeface="+mn-lt"/>
                <a:ea typeface="+mn-ea"/>
                <a:cs typeface="+mn-cs"/>
              </a:rPr>
              <a:t>,</a:t>
            </a:r>
          </a:p>
          <a:p>
            <a:r>
              <a:rPr lang="en-IN" sz="1200" b="0" i="0" u="none" strike="noStrike" kern="1200" baseline="0" dirty="0" smtClean="0">
                <a:solidFill>
                  <a:schemeClr val="tx1"/>
                </a:solidFill>
                <a:latin typeface="+mn-lt"/>
                <a:ea typeface="+mn-ea"/>
                <a:cs typeface="+mn-cs"/>
              </a:rPr>
              <a:t>in the </a:t>
            </a:r>
            <a:r>
              <a:rPr lang="en-IN" sz="1200" b="0" i="0" u="none" strike="noStrike" kern="1200" baseline="0" dirty="0" err="1" smtClean="0">
                <a:solidFill>
                  <a:schemeClr val="tx1"/>
                </a:solidFill>
                <a:latin typeface="+mn-lt"/>
                <a:ea typeface="+mn-ea"/>
                <a:cs typeface="+mn-cs"/>
              </a:rPr>
              <a:t>holoprosencephaly</a:t>
            </a:r>
            <a:r>
              <a:rPr lang="en-IN" sz="1200" b="0" i="0" u="none" strike="noStrike" kern="1200" baseline="0" dirty="0" smtClean="0">
                <a:solidFill>
                  <a:schemeClr val="tx1"/>
                </a:solidFill>
                <a:latin typeface="+mn-lt"/>
                <a:ea typeface="+mn-ea"/>
                <a:cs typeface="+mn-cs"/>
              </a:rPr>
              <a:t> spectrum.</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44</a:t>
            </a:fld>
            <a:endParaRPr lang="en-IN"/>
          </a:p>
        </p:txBody>
      </p:sp>
    </p:spTree>
    <p:extLst>
      <p:ext uri="{BB962C8B-B14F-4D97-AF65-F5344CB8AC3E}">
        <p14:creationId xmlns:p14="http://schemas.microsoft.com/office/powerpoint/2010/main" val="1620532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Sonographic</a:t>
            </a:r>
            <a:r>
              <a:rPr lang="en-US" sz="1200" b="0" i="0" u="none" strike="noStrike" kern="1200" baseline="0" dirty="0" smtClean="0">
                <a:solidFill>
                  <a:schemeClr val="tx1"/>
                </a:solidFill>
                <a:latin typeface="+mn-lt"/>
                <a:ea typeface="+mn-ea"/>
                <a:cs typeface="+mn-cs"/>
              </a:rPr>
              <a:t> pictures of fetal cataracts at 24 weeks of gestation. Coronal views of echogenic lens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45</a:t>
            </a:fld>
            <a:endParaRPr lang="en-IN"/>
          </a:p>
        </p:txBody>
      </p:sp>
    </p:spTree>
    <p:extLst>
      <p:ext uri="{BB962C8B-B14F-4D97-AF65-F5344CB8AC3E}">
        <p14:creationId xmlns:p14="http://schemas.microsoft.com/office/powerpoint/2010/main" val="1209190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Axial sonogram at 35 weeks shows fluid collections </a:t>
            </a:r>
            <a:r>
              <a:rPr lang="en-US" sz="1200" b="0" i="0" u="none" strike="noStrike" kern="1200" baseline="0" dirty="0" err="1" smtClean="0">
                <a:solidFill>
                  <a:schemeClr val="tx1"/>
                </a:solidFill>
                <a:latin typeface="+mn-lt"/>
                <a:ea typeface="+mn-ea"/>
                <a:cs typeface="+mn-cs"/>
              </a:rPr>
              <a:t>anteromedial</a:t>
            </a:r>
            <a:r>
              <a:rPr lang="en-US" sz="1200" b="0" i="0" u="none" strike="noStrike" kern="1200" baseline="0" dirty="0" smtClean="0">
                <a:solidFill>
                  <a:schemeClr val="tx1"/>
                </a:solidFill>
                <a:latin typeface="+mn-lt"/>
                <a:ea typeface="+mn-ea"/>
                <a:cs typeface="+mn-cs"/>
              </a:rPr>
              <a:t> to each orbit, consistent with bilateral </a:t>
            </a:r>
            <a:r>
              <a:rPr lang="en-US" sz="1200" b="0" i="0" u="none" strike="noStrike" kern="1200" baseline="0" dirty="0" err="1" smtClean="0">
                <a:solidFill>
                  <a:schemeClr val="tx1"/>
                </a:solidFill>
                <a:latin typeface="+mn-lt"/>
                <a:ea typeface="+mn-ea"/>
                <a:cs typeface="+mn-cs"/>
              </a:rPr>
              <a:t>dacryocystoceles</a:t>
            </a:r>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(arrows). </a:t>
            </a:r>
          </a:p>
          <a:p>
            <a:r>
              <a:rPr lang="en-US" sz="1200" b="0" i="0" u="none" strike="noStrike" kern="1200" baseline="0" dirty="0" smtClean="0">
                <a:solidFill>
                  <a:schemeClr val="tx1"/>
                </a:solidFill>
                <a:latin typeface="+mn-lt"/>
                <a:ea typeface="+mn-ea"/>
                <a:cs typeface="+mn-cs"/>
              </a:rPr>
              <a:t>Axial (a),) T2-weighted images</a:t>
            </a:r>
          </a:p>
          <a:p>
            <a:r>
              <a:rPr lang="en-US" sz="1200" b="0" i="0" u="none" strike="noStrike" kern="1200" baseline="0" dirty="0" smtClean="0">
                <a:solidFill>
                  <a:schemeClr val="tx1"/>
                </a:solidFill>
                <a:latin typeface="+mn-lt"/>
                <a:ea typeface="+mn-ea"/>
                <a:cs typeface="+mn-cs"/>
              </a:rPr>
              <a:t>show a cystic formation of the medial canthus (arrowhead) and the absence of </a:t>
            </a:r>
            <a:r>
              <a:rPr lang="en-US" sz="1200" b="0" i="0" u="none" strike="noStrike" kern="1200" baseline="0" dirty="0" err="1" smtClean="0">
                <a:solidFill>
                  <a:schemeClr val="tx1"/>
                </a:solidFill>
                <a:latin typeface="+mn-lt"/>
                <a:ea typeface="+mn-ea"/>
                <a:cs typeface="+mn-cs"/>
              </a:rPr>
              <a:t>hypertelorism</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46</a:t>
            </a:fld>
            <a:endParaRPr lang="en-IN"/>
          </a:p>
        </p:txBody>
      </p:sp>
    </p:spTree>
    <p:extLst>
      <p:ext uri="{BB962C8B-B14F-4D97-AF65-F5344CB8AC3E}">
        <p14:creationId xmlns:p14="http://schemas.microsoft.com/office/powerpoint/2010/main" val="1878379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Week 28 fetal </a:t>
            </a:r>
            <a:r>
              <a:rPr lang="en-US" sz="1200" b="0" i="0" u="none" strike="noStrike" kern="1200" baseline="0" dirty="0" err="1" smtClean="0">
                <a:solidFill>
                  <a:schemeClr val="tx1"/>
                </a:solidFill>
                <a:latin typeface="+mn-lt"/>
                <a:ea typeface="+mn-ea"/>
                <a:cs typeface="+mn-cs"/>
              </a:rPr>
              <a:t>sonography</a:t>
            </a:r>
            <a:r>
              <a:rPr lang="en-US" sz="1200" b="0" i="0" u="none" strike="noStrike" kern="1200" baseline="0" dirty="0" smtClean="0">
                <a:solidFill>
                  <a:schemeClr val="tx1"/>
                </a:solidFill>
                <a:latin typeface="+mn-lt"/>
                <a:ea typeface="+mn-ea"/>
                <a:cs typeface="+mn-cs"/>
              </a:rPr>
              <a:t> showing low-set ears and skin tag </a:t>
            </a:r>
            <a:r>
              <a:rPr lang="en-US" sz="1200" b="0" i="1" u="none" strike="noStrike" kern="1200" baseline="0" dirty="0" smtClean="0">
                <a:solidFill>
                  <a:schemeClr val="tx1"/>
                </a:solidFill>
                <a:latin typeface="+mn-lt"/>
                <a:ea typeface="+mn-ea"/>
                <a:cs typeface="+mn-cs"/>
              </a:rPr>
              <a:t>(arrows) </a:t>
            </a:r>
            <a:r>
              <a:rPr lang="en-US" sz="1200" b="0" i="0" u="none" strike="noStrike" kern="1200" baseline="0" dirty="0" smtClean="0">
                <a:solidFill>
                  <a:schemeClr val="tx1"/>
                </a:solidFill>
                <a:latin typeface="+mn-lt"/>
                <a:ea typeface="+mn-ea"/>
                <a:cs typeface="+mn-cs"/>
              </a:rPr>
              <a:t>on two-dimensional</a:t>
            </a:r>
          </a:p>
          <a:p>
            <a:r>
              <a:rPr lang="en-US" sz="1200" b="0" i="0" u="none" strike="noStrike" kern="1200" baseline="0" dirty="0" smtClean="0">
                <a:solidFill>
                  <a:schemeClr val="tx1"/>
                </a:solidFill>
                <a:latin typeface="+mn-lt"/>
                <a:ea typeface="+mn-ea"/>
                <a:cs typeface="+mn-cs"/>
              </a:rPr>
              <a:t>different 27-week fetus with </a:t>
            </a:r>
            <a:r>
              <a:rPr lang="en-US" sz="1200" b="0" i="0" u="none" strike="noStrike" kern="1200" baseline="0" dirty="0" err="1" smtClean="0">
                <a:solidFill>
                  <a:schemeClr val="tx1"/>
                </a:solidFill>
                <a:latin typeface="+mn-lt"/>
                <a:ea typeface="+mn-ea"/>
                <a:cs typeface="+mn-cs"/>
              </a:rPr>
              <a:t>agnathia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microstomia</a:t>
            </a:r>
            <a:r>
              <a:rPr lang="en-US" sz="1200" b="0" i="0" u="none" strike="noStrike" kern="1200" baseline="0" dirty="0" smtClean="0">
                <a:solidFill>
                  <a:schemeClr val="tx1"/>
                </a:solidFill>
                <a:latin typeface="+mn-lt"/>
                <a:ea typeface="+mn-ea"/>
                <a:cs typeface="+mn-cs"/>
              </a:rPr>
              <a:t>, and low-set, abnormally turned ears.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47</a:t>
            </a:fld>
            <a:endParaRPr lang="en-IN"/>
          </a:p>
        </p:txBody>
      </p:sp>
    </p:spTree>
    <p:extLst>
      <p:ext uri="{BB962C8B-B14F-4D97-AF65-F5344CB8AC3E}">
        <p14:creationId xmlns:p14="http://schemas.microsoft.com/office/powerpoint/2010/main" val="1779800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sagittal (b) T2-weighted images show</a:t>
            </a:r>
          </a:p>
          <a:p>
            <a:r>
              <a:rPr lang="en-US" sz="1200" b="0" i="0" u="none" strike="noStrike" kern="1200" baseline="0" dirty="0" smtClean="0">
                <a:solidFill>
                  <a:schemeClr val="tx1"/>
                </a:solidFill>
                <a:latin typeface="+mn-lt"/>
                <a:ea typeface="+mn-ea"/>
                <a:cs typeface="+mn-cs"/>
              </a:rPr>
              <a:t>the absence of the nose, a </a:t>
            </a:r>
            <a:r>
              <a:rPr lang="en-US" sz="1200" b="0" i="0" u="none" strike="noStrike" kern="1200" baseline="0" dirty="0" err="1" smtClean="0">
                <a:solidFill>
                  <a:schemeClr val="tx1"/>
                </a:solidFill>
                <a:latin typeface="+mn-lt"/>
                <a:ea typeface="+mn-ea"/>
                <a:cs typeface="+mn-cs"/>
              </a:rPr>
              <a:t>midface</a:t>
            </a:r>
            <a:r>
              <a:rPr lang="en-US" sz="1200" b="0" i="0" u="none" strike="noStrike" kern="1200" baseline="0" dirty="0" smtClean="0">
                <a:solidFill>
                  <a:schemeClr val="tx1"/>
                </a:solidFill>
                <a:latin typeface="+mn-lt"/>
                <a:ea typeface="+mn-ea"/>
                <a:cs typeface="+mn-cs"/>
              </a:rPr>
              <a:t> retraction, and lips protrusion.</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49</a:t>
            </a:fld>
            <a:endParaRPr lang="en-IN"/>
          </a:p>
        </p:txBody>
      </p:sp>
    </p:spTree>
    <p:extLst>
      <p:ext uri="{BB962C8B-B14F-4D97-AF65-F5344CB8AC3E}">
        <p14:creationId xmlns:p14="http://schemas.microsoft.com/office/powerpoint/2010/main" val="2751259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50</a:t>
            </a:fld>
            <a:endParaRPr lang="en-IN"/>
          </a:p>
        </p:txBody>
      </p:sp>
    </p:spTree>
    <p:extLst>
      <p:ext uri="{BB962C8B-B14F-4D97-AF65-F5344CB8AC3E}">
        <p14:creationId xmlns:p14="http://schemas.microsoft.com/office/powerpoint/2010/main" val="1355281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51</a:t>
            </a:fld>
            <a:endParaRPr lang="en-IN"/>
          </a:p>
        </p:txBody>
      </p:sp>
    </p:spTree>
    <p:extLst>
      <p:ext uri="{BB962C8B-B14F-4D97-AF65-F5344CB8AC3E}">
        <p14:creationId xmlns:p14="http://schemas.microsoft.com/office/powerpoint/2010/main" val="3873423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Intranasal </a:t>
            </a:r>
            <a:r>
              <a:rPr lang="en-US" dirty="0" err="1" smtClean="0"/>
              <a:t>gliomas</a:t>
            </a:r>
            <a:r>
              <a:rPr lang="en-US" dirty="0" smtClean="0"/>
              <a:t> are commonly confused with inflammatory</a:t>
            </a:r>
          </a:p>
          <a:p>
            <a:r>
              <a:rPr lang="en-US" dirty="0" smtClean="0"/>
              <a:t>polyps, which usually lie medial to the middle turbinate, whereas</a:t>
            </a:r>
          </a:p>
          <a:p>
            <a:r>
              <a:rPr lang="en-US" dirty="0" smtClean="0"/>
              <a:t>inflammatory polyps typically lie </a:t>
            </a:r>
            <a:r>
              <a:rPr lang="en-US" dirty="0" err="1" smtClean="0"/>
              <a:t>inferolateral</a:t>
            </a:r>
            <a:r>
              <a:rPr lang="en-US" dirty="0" smtClean="0"/>
              <a:t> to the middle turbinate.</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52</a:t>
            </a:fld>
            <a:endParaRPr lang="en-IN"/>
          </a:p>
        </p:txBody>
      </p:sp>
    </p:spTree>
    <p:extLst>
      <p:ext uri="{BB962C8B-B14F-4D97-AF65-F5344CB8AC3E}">
        <p14:creationId xmlns:p14="http://schemas.microsoft.com/office/powerpoint/2010/main" val="3408729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Nasal </a:t>
            </a:r>
            <a:r>
              <a:rPr lang="en-US" sz="1200" b="0" i="0" u="none" strike="noStrike" kern="1200" baseline="0" dirty="0" err="1" smtClean="0">
                <a:solidFill>
                  <a:schemeClr val="tx1"/>
                </a:solidFill>
                <a:latin typeface="+mn-lt"/>
                <a:ea typeface="+mn-ea"/>
                <a:cs typeface="+mn-cs"/>
              </a:rPr>
              <a:t>glioma</a:t>
            </a:r>
            <a:r>
              <a:rPr lang="en-US" sz="1200" b="0" i="0" u="none" strike="noStrike" kern="1200" baseline="0" dirty="0" smtClean="0">
                <a:solidFill>
                  <a:schemeClr val="tx1"/>
                </a:solidFill>
                <a:latin typeface="+mn-lt"/>
                <a:ea typeface="+mn-ea"/>
                <a:cs typeface="+mn-cs"/>
              </a:rPr>
              <a:t>, ultrasound scan and MRI images at 35 weeks. Sagittal T2 (a) and T1 (b)</a:t>
            </a:r>
          </a:p>
          <a:p>
            <a:r>
              <a:rPr lang="en-US" sz="1200" b="0" i="0" u="none" strike="noStrike" kern="1200" baseline="0" dirty="0" smtClean="0">
                <a:solidFill>
                  <a:schemeClr val="tx1"/>
                </a:solidFill>
                <a:latin typeface="+mn-lt"/>
                <a:ea typeface="+mn-ea"/>
                <a:cs typeface="+mn-cs"/>
              </a:rPr>
              <a:t>weighted images, :The nasal </a:t>
            </a:r>
            <a:r>
              <a:rPr lang="en-US" sz="1200" b="0" i="0" u="none" strike="noStrike" kern="1200" baseline="0" dirty="0" err="1" smtClean="0">
                <a:solidFill>
                  <a:schemeClr val="tx1"/>
                </a:solidFill>
                <a:latin typeface="+mn-lt"/>
                <a:ea typeface="+mn-ea"/>
                <a:cs typeface="+mn-cs"/>
              </a:rPr>
              <a:t>glioma</a:t>
            </a:r>
            <a:r>
              <a:rPr lang="en-US" sz="1200" b="0" i="0" u="none" strike="noStrike" kern="1200" baseline="0" dirty="0" smtClean="0">
                <a:solidFill>
                  <a:schemeClr val="tx1"/>
                </a:solidFill>
                <a:latin typeface="+mn-lt"/>
                <a:ea typeface="+mn-ea"/>
                <a:cs typeface="+mn-cs"/>
              </a:rPr>
              <a:t> appears as</a:t>
            </a:r>
          </a:p>
          <a:p>
            <a:r>
              <a:rPr lang="en-US" sz="1200" b="0" i="0" u="none" strike="noStrike" kern="1200" baseline="0" dirty="0" smtClean="0">
                <a:solidFill>
                  <a:schemeClr val="tx1"/>
                </a:solidFill>
                <a:latin typeface="+mn-lt"/>
                <a:ea typeface="+mn-ea"/>
                <a:cs typeface="+mn-cs"/>
              </a:rPr>
              <a:t>round and well-limited mass of the nasal region that displays a signal similar to</a:t>
            </a:r>
          </a:p>
          <a:p>
            <a:r>
              <a:rPr lang="en-US" sz="1200" b="0" i="0" u="none" strike="noStrike" kern="1200" baseline="0" dirty="0" smtClean="0">
                <a:solidFill>
                  <a:schemeClr val="tx1"/>
                </a:solidFill>
                <a:latin typeface="+mn-lt"/>
                <a:ea typeface="+mn-ea"/>
                <a:cs typeface="+mn-cs"/>
              </a:rPr>
              <a:t>gray matter signal. Coronal (f) , 3D images from ultrasound scan show a mass of the nasal region</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53</a:t>
            </a:fld>
            <a:endParaRPr lang="en-IN"/>
          </a:p>
        </p:txBody>
      </p:sp>
    </p:spTree>
    <p:extLst>
      <p:ext uri="{BB962C8B-B14F-4D97-AF65-F5344CB8AC3E}">
        <p14:creationId xmlns:p14="http://schemas.microsoft.com/office/powerpoint/2010/main" val="3355192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Ventral portion</a:t>
            </a:r>
            <a:r>
              <a:rPr lang="en-IN" baseline="0" dirty="0" smtClean="0"/>
              <a:t> of pharyngeal arches seem from </a:t>
            </a:r>
            <a:r>
              <a:rPr lang="en-IN" baseline="0" dirty="0" err="1" smtClean="0"/>
              <a:t>above.Not</a:t>
            </a:r>
            <a:r>
              <a:rPr lang="en-IN" baseline="0" dirty="0" smtClean="0"/>
              <a:t> the foramen </a:t>
            </a:r>
            <a:r>
              <a:rPr lang="en-IN" baseline="0" dirty="0" err="1" smtClean="0"/>
              <a:t>caecum,tuberuclum</a:t>
            </a:r>
            <a:r>
              <a:rPr lang="en-IN" baseline="0" dirty="0" smtClean="0"/>
              <a:t> </a:t>
            </a:r>
            <a:r>
              <a:rPr lang="en-IN" baseline="0" dirty="0" err="1" smtClean="0"/>
              <a:t>impar</a:t>
            </a:r>
            <a:r>
              <a:rPr lang="en-IN" baseline="0" dirty="0" smtClean="0"/>
              <a:t> and lateral lingual swellings.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a:t>
            </a:fld>
            <a:endParaRPr lang="en-IN"/>
          </a:p>
        </p:txBody>
      </p:sp>
    </p:spTree>
    <p:extLst>
      <p:ext uri="{BB962C8B-B14F-4D97-AF65-F5344CB8AC3E}">
        <p14:creationId xmlns:p14="http://schemas.microsoft.com/office/powerpoint/2010/main" val="2959556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err="1" smtClean="0">
                <a:solidFill>
                  <a:schemeClr val="tx1"/>
                </a:solidFill>
                <a:latin typeface="+mn-lt"/>
                <a:ea typeface="+mn-ea"/>
                <a:cs typeface="+mn-cs"/>
              </a:rPr>
              <a:t>Frontonasal</a:t>
            </a:r>
            <a:r>
              <a:rPr lang="en-IN" sz="1200" b="0" i="0" u="none" strike="noStrike" kern="1200" baseline="0" dirty="0" smtClean="0">
                <a:solidFill>
                  <a:schemeClr val="tx1"/>
                </a:solidFill>
                <a:latin typeface="+mn-lt"/>
                <a:ea typeface="+mn-ea"/>
                <a:cs typeface="+mn-cs"/>
              </a:rPr>
              <a:t> </a:t>
            </a:r>
            <a:r>
              <a:rPr lang="en-IN" sz="1200" b="0" i="0" u="none" strike="noStrike" kern="1200" baseline="0" dirty="0" err="1" smtClean="0">
                <a:solidFill>
                  <a:schemeClr val="tx1"/>
                </a:solidFill>
                <a:latin typeface="+mn-lt"/>
                <a:ea typeface="+mn-ea"/>
                <a:cs typeface="+mn-cs"/>
              </a:rPr>
              <a:t>encephalocele</a:t>
            </a:r>
            <a:r>
              <a:rPr lang="en-IN"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with a midline mass. Sagittal T1 weighted MR image shows brain parenchyma within a </a:t>
            </a:r>
            <a:r>
              <a:rPr lang="en-US" sz="1200" b="0" i="0" u="none" strike="noStrike" kern="1200" baseline="0" dirty="0" err="1" smtClean="0">
                <a:solidFill>
                  <a:schemeClr val="tx1"/>
                </a:solidFill>
                <a:latin typeface="+mn-lt"/>
                <a:ea typeface="+mn-ea"/>
                <a:cs typeface="+mn-cs"/>
              </a:rPr>
              <a:t>glabellar</a:t>
            </a:r>
            <a:r>
              <a:rPr lang="en-US" sz="1200" b="0" i="0" u="none" strike="noStrike" kern="1200" baseline="0" dirty="0" smtClean="0">
                <a:solidFill>
                  <a:schemeClr val="tx1"/>
                </a:solidFill>
                <a:latin typeface="+mn-lt"/>
                <a:ea typeface="+mn-ea"/>
                <a:cs typeface="+mn-cs"/>
              </a:rPr>
              <a:t> mass (*). Outward bowing of the inferior frontal bone (arrow) and associated absence of the corpus callosum (arrowheads) are </a:t>
            </a:r>
            <a:r>
              <a:rPr lang="en-IN" sz="1200" b="0" i="0" u="none" strike="noStrike" kern="1200" baseline="0" dirty="0" smtClean="0">
                <a:solidFill>
                  <a:schemeClr val="tx1"/>
                </a:solidFill>
                <a:latin typeface="+mn-lt"/>
                <a:ea typeface="+mn-ea"/>
                <a:cs typeface="+mn-cs"/>
              </a:rPr>
              <a:t>also noted.</a:t>
            </a:r>
          </a:p>
          <a:p>
            <a:r>
              <a:rPr lang="en-IN" sz="1200" b="0" i="0" u="none" strike="noStrike" kern="1200" baseline="0" dirty="0" err="1" smtClean="0">
                <a:solidFill>
                  <a:schemeClr val="tx1"/>
                </a:solidFill>
                <a:latin typeface="+mn-lt"/>
                <a:ea typeface="+mn-ea"/>
                <a:cs typeface="+mn-cs"/>
              </a:rPr>
              <a:t>Nasoethmoidal</a:t>
            </a:r>
            <a:r>
              <a:rPr lang="en-IN" sz="1200" b="0" i="0" u="none" strike="noStrike" kern="1200" baseline="0" dirty="0" smtClean="0">
                <a:solidFill>
                  <a:schemeClr val="tx1"/>
                </a:solidFill>
                <a:latin typeface="+mn-lt"/>
                <a:ea typeface="+mn-ea"/>
                <a:cs typeface="+mn-cs"/>
              </a:rPr>
              <a:t> </a:t>
            </a:r>
            <a:r>
              <a:rPr lang="en-IN" sz="1200" b="0" i="0" u="none" strike="noStrike" kern="1200" baseline="0" dirty="0" err="1" smtClean="0">
                <a:solidFill>
                  <a:schemeClr val="tx1"/>
                </a:solidFill>
                <a:latin typeface="+mn-lt"/>
                <a:ea typeface="+mn-ea"/>
                <a:cs typeface="+mn-cs"/>
              </a:rPr>
              <a:t>encephalocele</a:t>
            </a:r>
            <a:r>
              <a:rPr lang="en-IN"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Coronal T1-weighted MR image demonstrates a nasal mass containing cerebrospinal fluid (open arrows) and</a:t>
            </a:r>
          </a:p>
          <a:p>
            <a:r>
              <a:rPr lang="en-IN" sz="1200" b="0" i="0" u="none" strike="noStrike" kern="1200" baseline="0" dirty="0" smtClean="0">
                <a:solidFill>
                  <a:schemeClr val="tx1"/>
                </a:solidFill>
                <a:latin typeface="+mn-lt"/>
                <a:ea typeface="+mn-ea"/>
                <a:cs typeface="+mn-cs"/>
              </a:rPr>
              <a:t>brain parenchyma (solid arrow).</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55</a:t>
            </a:fld>
            <a:endParaRPr lang="en-IN"/>
          </a:p>
        </p:txBody>
      </p:sp>
    </p:spTree>
    <p:extLst>
      <p:ext uri="{BB962C8B-B14F-4D97-AF65-F5344CB8AC3E}">
        <p14:creationId xmlns:p14="http://schemas.microsoft.com/office/powerpoint/2010/main" val="3743532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56</a:t>
            </a:fld>
            <a:endParaRPr lang="en-IN"/>
          </a:p>
        </p:txBody>
      </p:sp>
    </p:spTree>
    <p:extLst>
      <p:ext uri="{BB962C8B-B14F-4D97-AF65-F5344CB8AC3E}">
        <p14:creationId xmlns:p14="http://schemas.microsoft.com/office/powerpoint/2010/main" val="599552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Unilateral</a:t>
            </a:r>
            <a:r>
              <a:rPr lang="en-IN" baseline="0" dirty="0" smtClean="0"/>
              <a:t> cleft lip with or without cleft palate due to non </a:t>
            </a:r>
            <a:r>
              <a:rPr lang="en-IN" baseline="0" dirty="0" err="1" smtClean="0"/>
              <a:t>fusin</a:t>
            </a:r>
            <a:r>
              <a:rPr lang="en-IN" baseline="0" dirty="0" smtClean="0"/>
              <a:t> of medial nasal process with maxillary process</a:t>
            </a:r>
          </a:p>
          <a:p>
            <a:r>
              <a:rPr lang="en-IN" baseline="0" dirty="0" smtClean="0"/>
              <a:t>Midline </a:t>
            </a:r>
            <a:r>
              <a:rPr lang="en-IN" baseline="0" dirty="0" err="1" smtClean="0"/>
              <a:t>clft</a:t>
            </a:r>
            <a:r>
              <a:rPr lang="en-IN" baseline="0" dirty="0" smtClean="0"/>
              <a:t> lip or palate is due to non fusion of two median nasal prominences</a:t>
            </a:r>
          </a:p>
          <a:p>
            <a:r>
              <a:rPr lang="en-IN" baseline="0" dirty="0" smtClean="0"/>
              <a:t>Lateral cleft lip/oblique cleft is due to non fusion of lateral nasal prominence wit maxillary prominence</a:t>
            </a:r>
          </a:p>
          <a:p>
            <a:r>
              <a:rPr lang="en-IN" baseline="0" dirty="0" smtClean="0"/>
              <a:t>Cleft palate is due to non fusion of primary palate/shelves of secondary palate</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57</a:t>
            </a:fld>
            <a:endParaRPr lang="en-IN"/>
          </a:p>
        </p:txBody>
      </p:sp>
    </p:spTree>
    <p:extLst>
      <p:ext uri="{BB962C8B-B14F-4D97-AF65-F5344CB8AC3E}">
        <p14:creationId xmlns:p14="http://schemas.microsoft.com/office/powerpoint/2010/main" val="4072855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NORMAL</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58</a:t>
            </a:fld>
            <a:endParaRPr lang="en-IN"/>
          </a:p>
        </p:txBody>
      </p:sp>
    </p:spTree>
    <p:extLst>
      <p:ext uri="{BB962C8B-B14F-4D97-AF65-F5344CB8AC3E}">
        <p14:creationId xmlns:p14="http://schemas.microsoft.com/office/powerpoint/2010/main" val="1595533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Direct </a:t>
            </a:r>
            <a:r>
              <a:rPr lang="en-US" sz="1200" b="0" i="0" u="none" strike="noStrike" kern="1200" baseline="0" dirty="0" smtClean="0">
                <a:solidFill>
                  <a:schemeClr val="tx1"/>
                </a:solidFill>
                <a:latin typeface="+mn-lt"/>
                <a:ea typeface="+mn-ea"/>
                <a:cs typeface="+mn-cs"/>
              </a:rPr>
              <a:t>coronal (b) CT views show unilateral </a:t>
            </a:r>
            <a:r>
              <a:rPr lang="en-US" sz="1200" b="0" i="0" u="none" strike="noStrike" kern="1200" baseline="0" dirty="0" err="1" smtClean="0">
                <a:solidFill>
                  <a:schemeClr val="tx1"/>
                </a:solidFill>
                <a:latin typeface="+mn-lt"/>
                <a:ea typeface="+mn-ea"/>
                <a:cs typeface="+mn-cs"/>
              </a:rPr>
              <a:t>clefting</a:t>
            </a:r>
            <a:r>
              <a:rPr lang="en-US" sz="1200" b="0" i="0" u="none" strike="noStrike" kern="1200" baseline="0" dirty="0" smtClean="0">
                <a:solidFill>
                  <a:schemeClr val="tx1"/>
                </a:solidFill>
                <a:latin typeface="+mn-lt"/>
                <a:ea typeface="+mn-ea"/>
                <a:cs typeface="+mn-cs"/>
              </a:rPr>
              <a:t> of the lip, alveolar</a:t>
            </a:r>
          </a:p>
          <a:p>
            <a:r>
              <a:rPr lang="en-US" sz="1200" b="0" i="0" u="none" strike="noStrike" kern="1200" baseline="0" dirty="0" smtClean="0">
                <a:solidFill>
                  <a:schemeClr val="tx1"/>
                </a:solidFill>
                <a:latin typeface="+mn-lt"/>
                <a:ea typeface="+mn-ea"/>
                <a:cs typeface="+mn-cs"/>
              </a:rPr>
              <a:t>ridge, and palate in a child with unilateral involvement.</a:t>
            </a:r>
          </a:p>
          <a:p>
            <a:r>
              <a:rPr lang="en-US" sz="1200" b="0" i="0" u="none" strike="noStrike" kern="1200" baseline="0" dirty="0" smtClean="0">
                <a:solidFill>
                  <a:schemeClr val="tx1"/>
                </a:solidFill>
                <a:latin typeface="+mn-lt"/>
                <a:ea typeface="+mn-ea"/>
                <a:cs typeface="+mn-cs"/>
              </a:rPr>
              <a:t>The cleft extends between the incisors and canine tooth in</a:t>
            </a:r>
          </a:p>
          <a:p>
            <a:r>
              <a:rPr lang="en-US" sz="1200" b="0" i="0" u="none" strike="noStrike" kern="1200" baseline="0" dirty="0" smtClean="0">
                <a:solidFill>
                  <a:schemeClr val="tx1"/>
                </a:solidFill>
                <a:latin typeface="+mn-lt"/>
                <a:ea typeface="+mn-ea"/>
                <a:cs typeface="+mn-cs"/>
              </a:rPr>
              <a:t>the region of expected fusion of the primary and secondary</a:t>
            </a:r>
          </a:p>
          <a:p>
            <a:r>
              <a:rPr lang="en-IN" sz="1200" b="0" i="0" u="none" strike="noStrike" kern="1200" baseline="0" dirty="0" smtClean="0">
                <a:solidFill>
                  <a:schemeClr val="tx1"/>
                </a:solidFill>
                <a:latin typeface="+mn-lt"/>
                <a:ea typeface="+mn-ea"/>
                <a:cs typeface="+mn-cs"/>
              </a:rPr>
              <a:t>Palate</a:t>
            </a:r>
          </a:p>
          <a:p>
            <a:endParaRPr lang="en-IN"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Cleft lip (white arrow, a) with interruption of the palate (white arrowhead, b) is</a:t>
            </a:r>
          </a:p>
          <a:p>
            <a:r>
              <a:rPr lang="en-US" sz="1200" b="0" i="0" u="none" strike="noStrike" kern="1200" baseline="0" dirty="0" smtClean="0">
                <a:solidFill>
                  <a:schemeClr val="tx1"/>
                </a:solidFill>
                <a:latin typeface="+mn-lt"/>
                <a:ea typeface="+mn-ea"/>
                <a:cs typeface="+mn-cs"/>
              </a:rPr>
              <a:t>associated with corpus callosum dysplasia (black arrowhead, a) and bilateral frontal </a:t>
            </a:r>
            <a:r>
              <a:rPr lang="en-US" sz="1200" b="0" i="0" u="none" strike="noStrike" kern="1200" baseline="0" dirty="0" err="1" smtClean="0">
                <a:solidFill>
                  <a:schemeClr val="tx1"/>
                </a:solidFill>
                <a:latin typeface="+mn-lt"/>
                <a:ea typeface="+mn-ea"/>
                <a:cs typeface="+mn-cs"/>
              </a:rPr>
              <a:t>polymicrogyria</a:t>
            </a:r>
            <a:endParaRPr lang="en-US"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(c)</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59</a:t>
            </a:fld>
            <a:endParaRPr lang="en-IN"/>
          </a:p>
        </p:txBody>
      </p:sp>
    </p:spTree>
    <p:extLst>
      <p:ext uri="{BB962C8B-B14F-4D97-AF65-F5344CB8AC3E}">
        <p14:creationId xmlns:p14="http://schemas.microsoft.com/office/powerpoint/2010/main" val="1206883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Coronal three-dimensional sonogram of the fetal lip and nose shows a normal right</a:t>
            </a:r>
          </a:p>
          <a:p>
            <a:r>
              <a:rPr lang="en-US" sz="1200" b="0" i="0" u="none" strike="noStrike" kern="1200" baseline="0" dirty="0" smtClean="0">
                <a:solidFill>
                  <a:schemeClr val="tx1"/>
                </a:solidFill>
                <a:latin typeface="+mn-lt"/>
                <a:ea typeface="+mn-ea"/>
                <a:cs typeface="+mn-cs"/>
              </a:rPr>
              <a:t>nostril and lip, cleft left lip </a:t>
            </a:r>
            <a:r>
              <a:rPr lang="en-US" sz="1200" b="0" i="1" u="none" strike="noStrike" kern="1200" baseline="0" dirty="0" smtClean="0">
                <a:solidFill>
                  <a:schemeClr val="tx1"/>
                </a:solidFill>
                <a:latin typeface="+mn-lt"/>
                <a:ea typeface="+mn-ea"/>
                <a:cs typeface="+mn-cs"/>
              </a:rPr>
              <a:t>(arrow), </a:t>
            </a:r>
            <a:r>
              <a:rPr lang="en-US" sz="1200" b="0" i="0" u="none" strike="noStrike" kern="1200" baseline="0" dirty="0" smtClean="0">
                <a:solidFill>
                  <a:schemeClr val="tx1"/>
                </a:solidFill>
                <a:latin typeface="+mn-lt"/>
                <a:ea typeface="+mn-ea"/>
                <a:cs typeface="+mn-cs"/>
              </a:rPr>
              <a:t>and a downward-sloping left nostril at 29 weeks’ gestation.</a:t>
            </a:r>
          </a:p>
          <a:p>
            <a:r>
              <a:rPr lang="en-US" sz="1200" b="0" i="0" u="none" strike="noStrike" kern="1200" baseline="0" dirty="0" smtClean="0">
                <a:solidFill>
                  <a:schemeClr val="tx1"/>
                </a:solidFill>
                <a:latin typeface="+mn-lt"/>
                <a:ea typeface="+mn-ea"/>
                <a:cs typeface="+mn-cs"/>
              </a:rPr>
              <a:t>Axial (a,  T2-weighted images. Shows interruption of the upper lip (black arrow, a) is associated to a discontinuity of the primary</a:t>
            </a:r>
          </a:p>
          <a:p>
            <a:r>
              <a:rPr lang="en-US" sz="1200" b="0" i="0" u="none" strike="noStrike" kern="1200" baseline="0" dirty="0" smtClean="0">
                <a:solidFill>
                  <a:schemeClr val="tx1"/>
                </a:solidFill>
                <a:latin typeface="+mn-lt"/>
                <a:ea typeface="+mn-ea"/>
                <a:cs typeface="+mn-cs"/>
              </a:rPr>
              <a:t>palate (white arrow, a), while the secondary palate is not involved (arrowhead, a).</a:t>
            </a:r>
          </a:p>
          <a:p>
            <a:r>
              <a:rPr lang="en-US" sz="1200" b="0" i="0" u="none" strike="noStrike" kern="1200" baseline="0" dirty="0" smtClean="0">
                <a:solidFill>
                  <a:schemeClr val="tx1"/>
                </a:solidFill>
                <a:latin typeface="+mn-lt"/>
                <a:ea typeface="+mn-ea"/>
                <a:cs typeface="+mn-cs"/>
              </a:rPr>
              <a:t>Sagittal MRI shows an abnormally high position of the tongue, in keeping with a complete left cleft lip and palate.</a:t>
            </a:r>
          </a:p>
          <a:p>
            <a:r>
              <a:rPr lang="en-US" sz="1200" b="0" i="0" u="none" strike="noStrike" kern="1200" baseline="0" dirty="0" smtClean="0">
                <a:solidFill>
                  <a:schemeClr val="tx1"/>
                </a:solidFill>
                <a:latin typeface="+mn-lt"/>
                <a:ea typeface="+mn-ea"/>
                <a:cs typeface="+mn-cs"/>
              </a:rPr>
              <a:t>Coronal SSFSE T2-weighted MR image reveals the wide complete CP (arrow) with amniotic fluid extending</a:t>
            </a:r>
          </a:p>
          <a:p>
            <a:r>
              <a:rPr lang="en-US" sz="1200" b="0" i="0" u="none" strike="noStrike" kern="1200" baseline="0" dirty="0" smtClean="0">
                <a:solidFill>
                  <a:schemeClr val="tx1"/>
                </a:solidFill>
                <a:latin typeface="+mn-lt"/>
                <a:ea typeface="+mn-ea"/>
                <a:cs typeface="+mn-cs"/>
              </a:rPr>
              <a:t>from the oral cavity into the right nasal cavity. Compare with the left side, where the </a:t>
            </a:r>
            <a:r>
              <a:rPr lang="en-US" sz="1200" b="0" i="0" u="none" strike="noStrike" kern="1200" baseline="0" dirty="0" err="1" smtClean="0">
                <a:solidFill>
                  <a:schemeClr val="tx1"/>
                </a:solidFill>
                <a:latin typeface="+mn-lt"/>
                <a:ea typeface="+mn-ea"/>
                <a:cs typeface="+mn-cs"/>
              </a:rPr>
              <a:t>hypointense</a:t>
            </a:r>
            <a:r>
              <a:rPr lang="en-US" sz="1200" b="0" i="0" u="none" strike="noStrike" kern="1200" baseline="0" dirty="0" smtClean="0">
                <a:solidFill>
                  <a:schemeClr val="tx1"/>
                </a:solidFill>
                <a:latin typeface="+mn-lt"/>
                <a:ea typeface="+mn-ea"/>
                <a:cs typeface="+mn-cs"/>
              </a:rPr>
              <a:t> nasal septum extends inferiorly</a:t>
            </a:r>
          </a:p>
          <a:p>
            <a:r>
              <a:rPr lang="en-US" sz="1200" b="0" i="0" u="none" strike="noStrike" kern="1200" baseline="0" dirty="0" smtClean="0">
                <a:solidFill>
                  <a:schemeClr val="tx1"/>
                </a:solidFill>
                <a:latin typeface="+mn-lt"/>
                <a:ea typeface="+mn-ea"/>
                <a:cs typeface="+mn-cs"/>
              </a:rPr>
              <a:t>to meet the </a:t>
            </a:r>
            <a:r>
              <a:rPr lang="en-US" sz="1200" b="0" i="0" u="none" strike="noStrike" kern="1200" baseline="0" dirty="0" err="1" smtClean="0">
                <a:solidFill>
                  <a:schemeClr val="tx1"/>
                </a:solidFill>
                <a:latin typeface="+mn-lt"/>
                <a:ea typeface="+mn-ea"/>
                <a:cs typeface="+mn-cs"/>
              </a:rPr>
              <a:t>hypointense</a:t>
            </a:r>
            <a:r>
              <a:rPr lang="en-US" sz="1200" b="0" i="0" u="none" strike="noStrike" kern="1200" baseline="0" dirty="0" smtClean="0">
                <a:solidFill>
                  <a:schemeClr val="tx1"/>
                </a:solidFill>
                <a:latin typeface="+mn-lt"/>
                <a:ea typeface="+mn-ea"/>
                <a:cs typeface="+mn-cs"/>
              </a:rPr>
              <a:t> left side of the hard palate.</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60</a:t>
            </a:fld>
            <a:endParaRPr lang="en-IN"/>
          </a:p>
        </p:txBody>
      </p:sp>
    </p:spTree>
    <p:extLst>
      <p:ext uri="{BB962C8B-B14F-4D97-AF65-F5344CB8AC3E}">
        <p14:creationId xmlns:p14="http://schemas.microsoft.com/office/powerpoint/2010/main" val="750918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Axial sonogram of 18-week fetus with bilateral complete cleft lip and palate shows</a:t>
            </a:r>
          </a:p>
          <a:p>
            <a:r>
              <a:rPr lang="en-US" sz="1200" b="0" i="0" u="none" strike="noStrike" kern="1200" baseline="0" dirty="0" smtClean="0">
                <a:solidFill>
                  <a:schemeClr val="tx1"/>
                </a:solidFill>
                <a:latin typeface="+mn-lt"/>
                <a:ea typeface="+mn-ea"/>
                <a:cs typeface="+mn-cs"/>
              </a:rPr>
              <a:t>bilateral clefts in the tooth-bearing alveolus of the maxilla, with two tooth buds </a:t>
            </a:r>
            <a:r>
              <a:rPr lang="en-US" sz="1200" b="0" i="1" u="none" strike="noStrike" kern="1200" baseline="0" dirty="0" smtClean="0">
                <a:solidFill>
                  <a:schemeClr val="tx1"/>
                </a:solidFill>
                <a:latin typeface="+mn-lt"/>
                <a:ea typeface="+mn-ea"/>
                <a:cs typeface="+mn-cs"/>
              </a:rPr>
              <a:t>(T) </a:t>
            </a:r>
            <a:r>
              <a:rPr lang="en-US" sz="1200" b="0" i="0" u="none" strike="noStrike" kern="1200" baseline="0" dirty="0" smtClean="0">
                <a:solidFill>
                  <a:schemeClr val="tx1"/>
                </a:solidFill>
                <a:latin typeface="+mn-lt"/>
                <a:ea typeface="+mn-ea"/>
                <a:cs typeface="+mn-cs"/>
              </a:rPr>
              <a:t>displaced anteriorly in the </a:t>
            </a:r>
            <a:r>
              <a:rPr lang="en-US" sz="1200" b="0" i="0" u="none" strike="noStrike" kern="1200" baseline="0" dirty="0" err="1" smtClean="0">
                <a:solidFill>
                  <a:schemeClr val="tx1"/>
                </a:solidFill>
                <a:latin typeface="+mn-lt"/>
                <a:ea typeface="+mn-ea"/>
                <a:cs typeface="+mn-cs"/>
              </a:rPr>
              <a:t>intermaxillary</a:t>
            </a:r>
            <a:r>
              <a:rPr lang="en-US" sz="1200" b="0" i="0" u="none" strike="noStrike" kern="1200" baseline="0" dirty="0" smtClean="0">
                <a:solidFill>
                  <a:schemeClr val="tx1"/>
                </a:solidFill>
                <a:latin typeface="+mn-lt"/>
                <a:ea typeface="+mn-ea"/>
                <a:cs typeface="+mn-cs"/>
              </a:rPr>
              <a:t> segment</a:t>
            </a:r>
          </a:p>
          <a:p>
            <a:r>
              <a:rPr lang="en-US" sz="1200" b="0" i="0" u="none" strike="noStrike" kern="1200" baseline="0" dirty="0" smtClean="0">
                <a:solidFill>
                  <a:schemeClr val="tx1"/>
                </a:solidFill>
                <a:latin typeface="+mn-lt"/>
                <a:ea typeface="+mn-ea"/>
                <a:cs typeface="+mn-cs"/>
              </a:rPr>
              <a:t>Oblique axial and sagittal MR images show bilateral</a:t>
            </a:r>
          </a:p>
          <a:p>
            <a:r>
              <a:rPr lang="en-US" sz="1200" b="0" i="0" u="none" strike="noStrike" kern="1200" baseline="0" dirty="0" smtClean="0">
                <a:solidFill>
                  <a:schemeClr val="tx1"/>
                </a:solidFill>
                <a:latin typeface="+mn-lt"/>
                <a:ea typeface="+mn-ea"/>
                <a:cs typeface="+mn-cs"/>
              </a:rPr>
              <a:t>cleft lip and the anteriorly displaced </a:t>
            </a:r>
            <a:r>
              <a:rPr lang="en-US" sz="1200" b="0" i="0" u="none" strike="noStrike" kern="1200" baseline="0" dirty="0" err="1" smtClean="0">
                <a:solidFill>
                  <a:schemeClr val="tx1"/>
                </a:solidFill>
                <a:latin typeface="+mn-lt"/>
                <a:ea typeface="+mn-ea"/>
                <a:cs typeface="+mn-cs"/>
              </a:rPr>
              <a:t>intermaxillary</a:t>
            </a:r>
            <a:r>
              <a:rPr lang="en-US" sz="1200" b="0" i="0" u="none" strike="noStrike" kern="1200" baseline="0" dirty="0" smtClean="0">
                <a:solidFill>
                  <a:schemeClr val="tx1"/>
                </a:solidFill>
                <a:latin typeface="+mn-lt"/>
                <a:ea typeface="+mn-ea"/>
                <a:cs typeface="+mn-cs"/>
              </a:rPr>
              <a:t> segment of the maxilla </a:t>
            </a:r>
            <a:r>
              <a:rPr lang="en-US" sz="1200" b="0" i="1" u="none" strike="noStrike" kern="1200" baseline="0" dirty="0" smtClean="0">
                <a:solidFill>
                  <a:schemeClr val="tx1"/>
                </a:solidFill>
                <a:latin typeface="+mn-lt"/>
                <a:ea typeface="+mn-ea"/>
                <a:cs typeface="+mn-cs"/>
              </a:rPr>
              <a:t>(arrow).</a:t>
            </a:r>
          </a:p>
          <a:p>
            <a:r>
              <a:rPr lang="en-US" sz="1200" b="0" i="0" u="none" strike="noStrike" kern="1200" baseline="0" dirty="0" smtClean="0">
                <a:solidFill>
                  <a:schemeClr val="tx1"/>
                </a:solidFill>
                <a:latin typeface="+mn-lt"/>
                <a:ea typeface="+mn-ea"/>
                <a:cs typeface="+mn-cs"/>
              </a:rPr>
              <a:t>Postnatal three-dimensional computed tomography reconstruction shows coronal </a:t>
            </a:r>
            <a:r>
              <a:rPr lang="en-US" sz="1200" b="0" i="0" u="none" strike="noStrike" kern="1200" baseline="0" dirty="0" err="1" smtClean="0">
                <a:solidFill>
                  <a:schemeClr val="tx1"/>
                </a:solidFill>
                <a:latin typeface="+mn-lt"/>
                <a:ea typeface="+mn-ea"/>
                <a:cs typeface="+mn-cs"/>
              </a:rPr>
              <a:t>craniosynostosis</a:t>
            </a:r>
            <a:r>
              <a:rPr lang="en-US" sz="1200" b="0" i="0" u="none" strike="noStrike" kern="1200" baseline="0" dirty="0" smtClean="0">
                <a:solidFill>
                  <a:schemeClr val="tx1"/>
                </a:solidFill>
                <a:latin typeface="+mn-lt"/>
                <a:ea typeface="+mn-ea"/>
                <a:cs typeface="+mn-cs"/>
              </a:rPr>
              <a:t> and the marked anterior position of the </a:t>
            </a:r>
            <a:r>
              <a:rPr lang="en-US" sz="1200" b="0" i="0" u="none" strike="noStrike" kern="1200" baseline="0" dirty="0" err="1" smtClean="0">
                <a:solidFill>
                  <a:schemeClr val="tx1"/>
                </a:solidFill>
                <a:latin typeface="+mn-lt"/>
                <a:ea typeface="+mn-ea"/>
                <a:cs typeface="+mn-cs"/>
              </a:rPr>
              <a:t>intermaxillary</a:t>
            </a:r>
            <a:endParaRPr lang="en-US"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segment </a:t>
            </a:r>
            <a:r>
              <a:rPr lang="en-IN" sz="1200" b="0" i="1" u="none" strike="noStrike" kern="1200" baseline="0" dirty="0" smtClean="0">
                <a:solidFill>
                  <a:schemeClr val="tx1"/>
                </a:solidFill>
                <a:latin typeface="+mn-lt"/>
                <a:ea typeface="+mn-ea"/>
                <a:cs typeface="+mn-cs"/>
              </a:rPr>
              <a:t>(arrow).</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61</a:t>
            </a:fld>
            <a:endParaRPr lang="en-IN"/>
          </a:p>
        </p:txBody>
      </p:sp>
    </p:spTree>
    <p:extLst>
      <p:ext uri="{BB962C8B-B14F-4D97-AF65-F5344CB8AC3E}">
        <p14:creationId xmlns:p14="http://schemas.microsoft.com/office/powerpoint/2010/main" val="191869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Axial and 3D US scan of the median cleft lip.</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Midline facial deficiency in </a:t>
            </a:r>
            <a:r>
              <a:rPr lang="en-US" sz="1200" b="0" i="0" u="none" strike="noStrike" kern="1200" baseline="0" dirty="0" err="1" smtClean="0">
                <a:solidFill>
                  <a:schemeClr val="tx1"/>
                </a:solidFill>
                <a:latin typeface="+mn-lt"/>
                <a:ea typeface="+mn-ea"/>
                <a:cs typeface="+mn-cs"/>
              </a:rPr>
              <a:t>holoprosencephaly</a:t>
            </a:r>
            <a:r>
              <a:rPr lang="en-US" sz="1200" b="0" i="0" u="none" strike="noStrike" kern="1200" baseline="0" dirty="0" smtClean="0">
                <a:solidFill>
                  <a:schemeClr val="tx1"/>
                </a:solidFill>
                <a:latin typeface="+mn-lt"/>
                <a:ea typeface="+mn-ea"/>
                <a:cs typeface="+mn-cs"/>
              </a:rPr>
              <a:t>. a Tilted AP 3D reconstruction in a patient with lobar </a:t>
            </a:r>
            <a:r>
              <a:rPr lang="en-US" sz="1200" b="0" i="0" u="none" strike="noStrike" kern="1200" baseline="0" dirty="0" err="1" smtClean="0">
                <a:solidFill>
                  <a:schemeClr val="tx1"/>
                </a:solidFill>
                <a:latin typeface="+mn-lt"/>
                <a:ea typeface="+mn-ea"/>
                <a:cs typeface="+mn-cs"/>
              </a:rPr>
              <a:t>holoprosencephaly</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shows absence rather than </a:t>
            </a:r>
            <a:r>
              <a:rPr lang="en-US" sz="1200" b="0" i="0" u="none" strike="noStrike" kern="1200" baseline="0" dirty="0" err="1" smtClean="0">
                <a:solidFill>
                  <a:schemeClr val="tx1"/>
                </a:solidFill>
                <a:latin typeface="+mn-lt"/>
                <a:ea typeface="+mn-ea"/>
                <a:cs typeface="+mn-cs"/>
              </a:rPr>
              <a:t>nonfusion</a:t>
            </a:r>
            <a:r>
              <a:rPr lang="en-US" sz="1200" b="0" i="0" u="none" strike="noStrike" kern="1200" baseline="0" dirty="0" smtClean="0">
                <a:solidFill>
                  <a:schemeClr val="tx1"/>
                </a:solidFill>
                <a:latin typeface="+mn-lt"/>
                <a:ea typeface="+mn-ea"/>
                <a:cs typeface="+mn-cs"/>
              </a:rPr>
              <a:t> of the </a:t>
            </a:r>
            <a:r>
              <a:rPr lang="en-US" sz="1200" b="0" i="0" u="none" strike="noStrike" kern="1200" baseline="0" dirty="0" err="1" smtClean="0">
                <a:solidFill>
                  <a:schemeClr val="tx1"/>
                </a:solidFill>
                <a:latin typeface="+mn-lt"/>
                <a:ea typeface="+mn-ea"/>
                <a:cs typeface="+mn-cs"/>
              </a:rPr>
              <a:t>intermaxillary</a:t>
            </a:r>
            <a:r>
              <a:rPr lang="en-US" sz="1200" b="0" i="0" u="none" strike="noStrike" kern="1200" baseline="0" dirty="0" smtClean="0">
                <a:solidFill>
                  <a:schemeClr val="tx1"/>
                </a:solidFill>
                <a:latin typeface="+mn-lt"/>
                <a:ea typeface="+mn-ea"/>
                <a:cs typeface="+mn-cs"/>
              </a:rPr>
              <a:t> segment</a:t>
            </a:r>
          </a:p>
          <a:p>
            <a:r>
              <a:rPr lang="en-IN" sz="1200" b="0" i="0" u="none" strike="noStrike" kern="1200" baseline="0" dirty="0" smtClean="0">
                <a:solidFill>
                  <a:schemeClr val="tx1"/>
                </a:solidFill>
                <a:latin typeface="+mn-lt"/>
                <a:ea typeface="+mn-ea"/>
                <a:cs typeface="+mn-cs"/>
              </a:rPr>
              <a:t>T2-weighted axial MRI </a:t>
            </a:r>
            <a:r>
              <a:rPr lang="en-US" sz="1200" b="0" i="0" u="none" strike="noStrike" kern="1200" baseline="0" dirty="0" smtClean="0">
                <a:solidFill>
                  <a:schemeClr val="tx1"/>
                </a:solidFill>
                <a:latin typeface="+mn-lt"/>
                <a:ea typeface="+mn-ea"/>
                <a:cs typeface="+mn-cs"/>
              </a:rPr>
              <a:t>view demonstrates fusion of gray matter across the midline in the region of the expected genu of corpus callosum. The septum</a:t>
            </a:r>
          </a:p>
          <a:p>
            <a:r>
              <a:rPr lang="en-US" sz="1200" b="0" i="0" u="none" strike="noStrike" kern="1200" baseline="0" dirty="0" err="1" smtClean="0">
                <a:solidFill>
                  <a:schemeClr val="tx1"/>
                </a:solidFill>
                <a:latin typeface="+mn-lt"/>
                <a:ea typeface="+mn-ea"/>
                <a:cs typeface="+mn-cs"/>
              </a:rPr>
              <a:t>pellucidum</a:t>
            </a:r>
            <a:r>
              <a:rPr lang="en-US" sz="1200" b="0" i="0" u="none" strike="noStrike" kern="1200" baseline="0" dirty="0" smtClean="0">
                <a:solidFill>
                  <a:schemeClr val="tx1"/>
                </a:solidFill>
                <a:latin typeface="+mn-lt"/>
                <a:ea typeface="+mn-ea"/>
                <a:cs typeface="+mn-cs"/>
              </a:rPr>
              <a:t> is absent and the thalami are not fused</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62</a:t>
            </a:fld>
            <a:endParaRPr lang="en-IN"/>
          </a:p>
        </p:txBody>
      </p:sp>
    </p:spTree>
    <p:extLst>
      <p:ext uri="{BB962C8B-B14F-4D97-AF65-F5344CB8AC3E}">
        <p14:creationId xmlns:p14="http://schemas.microsoft.com/office/powerpoint/2010/main" val="1964676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Classification of </a:t>
            </a:r>
            <a:r>
              <a:rPr lang="en-US" sz="1200" b="1" i="0" u="none" strike="noStrike" kern="1200" baseline="0" dirty="0" err="1" smtClean="0">
                <a:solidFill>
                  <a:schemeClr val="tx1"/>
                </a:solidFill>
                <a:latin typeface="+mn-lt"/>
                <a:ea typeface="+mn-ea"/>
                <a:cs typeface="+mn-cs"/>
              </a:rPr>
              <a:t>Tessier</a:t>
            </a:r>
            <a:r>
              <a:rPr lang="en-US" sz="1200" b="1" i="0" u="none" strike="noStrike" kern="1200" baseline="0" dirty="0" smtClean="0">
                <a:solidFill>
                  <a:schemeClr val="tx1"/>
                </a:solidFill>
                <a:latin typeface="+mn-lt"/>
                <a:ea typeface="+mn-ea"/>
                <a:cs typeface="+mn-cs"/>
              </a:rPr>
              <a:t> Clefts. </a:t>
            </a:r>
            <a:r>
              <a:rPr lang="en-US" sz="1200" b="0" i="0" u="none" strike="noStrike" kern="1200" baseline="0" dirty="0" smtClean="0">
                <a:solidFill>
                  <a:schemeClr val="tx1"/>
                </a:solidFill>
                <a:latin typeface="+mn-lt"/>
                <a:ea typeface="+mn-ea"/>
                <a:cs typeface="+mn-cs"/>
              </a:rPr>
              <a:t>These clefts are classified</a:t>
            </a:r>
          </a:p>
          <a:p>
            <a:r>
              <a:rPr lang="en-US" sz="1200" b="0" i="0" u="none" strike="noStrike" kern="1200" baseline="0" dirty="0" smtClean="0">
                <a:solidFill>
                  <a:schemeClr val="tx1"/>
                </a:solidFill>
                <a:latin typeface="+mn-lt"/>
                <a:ea typeface="+mn-ea"/>
                <a:cs typeface="+mn-cs"/>
              </a:rPr>
              <a:t>by the relationship of the cleft to the mouth, nose, and eye sockets and</a:t>
            </a:r>
          </a:p>
          <a:p>
            <a:r>
              <a:rPr lang="en-US" sz="1200" b="0" i="0" u="none" strike="noStrike" kern="1200" baseline="0" dirty="0" smtClean="0">
                <a:solidFill>
                  <a:schemeClr val="tx1"/>
                </a:solidFill>
                <a:latin typeface="+mn-lt"/>
                <a:ea typeface="+mn-ea"/>
                <a:cs typeface="+mn-cs"/>
              </a:rPr>
              <a:t>are numbered from 1 to 14 with the midline designated as 0. Knowledge</a:t>
            </a:r>
          </a:p>
          <a:p>
            <a:r>
              <a:rPr lang="en-US" sz="1200" b="0" i="0" u="none" strike="noStrike" kern="1200" baseline="0" dirty="0" smtClean="0">
                <a:solidFill>
                  <a:schemeClr val="tx1"/>
                </a:solidFill>
                <a:latin typeface="+mn-lt"/>
                <a:ea typeface="+mn-ea"/>
                <a:cs typeface="+mn-cs"/>
              </a:rPr>
              <a:t>of these types of clefts is important for prenatal imaging, so that when</a:t>
            </a:r>
          </a:p>
          <a:p>
            <a:r>
              <a:rPr lang="en-US" sz="1200" b="0" i="0" u="none" strike="noStrike" kern="1200" baseline="0" dirty="0" smtClean="0">
                <a:solidFill>
                  <a:schemeClr val="tx1"/>
                </a:solidFill>
                <a:latin typeface="+mn-lt"/>
                <a:ea typeface="+mn-ea"/>
                <a:cs typeface="+mn-cs"/>
              </a:rPr>
              <a:t>unusual clefts are seen, they can be recognized as part of this spectrum.</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64</a:t>
            </a:fld>
            <a:endParaRPr lang="en-IN"/>
          </a:p>
        </p:txBody>
      </p:sp>
    </p:spTree>
    <p:extLst>
      <p:ext uri="{BB962C8B-B14F-4D97-AF65-F5344CB8AC3E}">
        <p14:creationId xmlns:p14="http://schemas.microsoft.com/office/powerpoint/2010/main" val="1511102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Amniotic </a:t>
            </a:r>
            <a:r>
              <a:rPr lang="en-IN" sz="1200" b="0" i="0" u="none" strike="noStrike" kern="1200" baseline="0" dirty="0" err="1" smtClean="0">
                <a:solidFill>
                  <a:schemeClr val="tx1"/>
                </a:solidFill>
                <a:latin typeface="+mn-lt"/>
                <a:ea typeface="+mn-ea"/>
                <a:cs typeface="+mn-cs"/>
              </a:rPr>
              <a:t>bandsyndrome</a:t>
            </a:r>
            <a:r>
              <a:rPr lang="en-IN" sz="1200" b="0" i="0" u="none" strike="noStrike" kern="1200" baseline="0" dirty="0" smtClean="0">
                <a:solidFill>
                  <a:schemeClr val="tx1"/>
                </a:solidFill>
                <a:latin typeface="+mn-lt"/>
                <a:ea typeface="+mn-ea"/>
                <a:cs typeface="+mn-cs"/>
              </a:rPr>
              <a:t> at 23 weeks.</a:t>
            </a:r>
          </a:p>
          <a:p>
            <a:r>
              <a:rPr lang="en-IN" sz="1200" b="0" i="0" u="none" strike="noStrike" kern="1200" baseline="0" dirty="0" smtClean="0">
                <a:solidFill>
                  <a:schemeClr val="tx1"/>
                </a:solidFill>
                <a:latin typeface="+mn-lt"/>
                <a:ea typeface="+mn-ea"/>
                <a:cs typeface="+mn-cs"/>
              </a:rPr>
              <a:t>Sagittal T2-weighted image shows compartmentalization </a:t>
            </a:r>
            <a:r>
              <a:rPr lang="en-US" sz="1200" b="0" i="0" u="none" strike="noStrike" kern="1200" baseline="0" dirty="0" smtClean="0">
                <a:solidFill>
                  <a:schemeClr val="tx1"/>
                </a:solidFill>
                <a:latin typeface="+mn-lt"/>
                <a:ea typeface="+mn-ea"/>
                <a:cs typeface="+mn-cs"/>
              </a:rPr>
              <a:t>of the amniotic sac into two parts, with entrapment of the </a:t>
            </a:r>
            <a:r>
              <a:rPr lang="en-IN" sz="1200" b="0" i="0" u="none" strike="noStrike" kern="1200" baseline="0" dirty="0" smtClean="0">
                <a:solidFill>
                  <a:schemeClr val="tx1"/>
                </a:solidFill>
                <a:latin typeface="+mn-lt"/>
                <a:ea typeface="+mn-ea"/>
                <a:cs typeface="+mn-cs"/>
              </a:rPr>
              <a:t>occipital lobe (arrow) resulting into an </a:t>
            </a:r>
            <a:r>
              <a:rPr lang="en-IN" sz="1200" b="0" i="0" u="none" strike="noStrike" kern="1200" baseline="0" dirty="0" err="1" smtClean="0">
                <a:solidFill>
                  <a:schemeClr val="tx1"/>
                </a:solidFill>
                <a:latin typeface="+mn-lt"/>
                <a:ea typeface="+mn-ea"/>
                <a:cs typeface="+mn-cs"/>
              </a:rPr>
              <a:t>encephalocele</a:t>
            </a:r>
            <a:r>
              <a:rPr lang="en-IN" sz="1200" b="0" i="0" u="none" strike="noStrike" kern="1200" baseline="0" dirty="0" smtClean="0">
                <a:solidFill>
                  <a:schemeClr val="tx1"/>
                </a:solidFill>
                <a:latin typeface="+mn-lt"/>
                <a:ea typeface="+mn-ea"/>
                <a:cs typeface="+mn-cs"/>
              </a:rPr>
              <a:t> that protrudes </a:t>
            </a:r>
            <a:r>
              <a:rPr lang="en-IN" sz="1200" b="0" i="0" u="none" strike="noStrike" kern="1200" baseline="0" dirty="0" err="1" smtClean="0">
                <a:solidFill>
                  <a:schemeClr val="tx1"/>
                </a:solidFill>
                <a:latin typeface="+mn-lt"/>
                <a:ea typeface="+mn-ea"/>
                <a:cs typeface="+mn-cs"/>
              </a:rPr>
              <a:t>i</a:t>
            </a:r>
            <a:r>
              <a:rPr lang="en-US" sz="1200" b="0" i="0" u="none" strike="noStrike" kern="1200" baseline="0" dirty="0" err="1" smtClean="0">
                <a:solidFill>
                  <a:schemeClr val="tx1"/>
                </a:solidFill>
                <a:latin typeface="+mn-lt"/>
                <a:ea typeface="+mn-ea"/>
                <a:cs typeface="+mn-cs"/>
              </a:rPr>
              <a:t>nto</a:t>
            </a:r>
            <a:r>
              <a:rPr lang="en-US" sz="1200" b="0" i="0" u="none" strike="noStrike" kern="1200" baseline="0" dirty="0" smtClean="0">
                <a:solidFill>
                  <a:schemeClr val="tx1"/>
                </a:solidFill>
                <a:latin typeface="+mn-lt"/>
                <a:ea typeface="+mn-ea"/>
                <a:cs typeface="+mn-cs"/>
              </a:rPr>
              <a:t> the amniotic sac. Notice </a:t>
            </a:r>
            <a:r>
              <a:rPr lang="en-IN" sz="1200" b="0" i="0" u="none" strike="noStrike" kern="1200" baseline="0" dirty="0" err="1" smtClean="0">
                <a:solidFill>
                  <a:schemeClr val="tx1"/>
                </a:solidFill>
                <a:latin typeface="+mn-lt"/>
                <a:ea typeface="+mn-ea"/>
                <a:cs typeface="+mn-cs"/>
              </a:rPr>
              <a:t>anhydramnios</a:t>
            </a:r>
            <a:r>
              <a:rPr lang="en-IN" sz="1200" b="0" i="0" u="none" strike="noStrike" kern="1200" baseline="0" dirty="0" smtClean="0">
                <a:solidFill>
                  <a:schemeClr val="tx1"/>
                </a:solidFill>
                <a:latin typeface="+mn-lt"/>
                <a:ea typeface="+mn-ea"/>
                <a:cs typeface="+mn-cs"/>
              </a:rPr>
              <a:t> surrounding the </a:t>
            </a:r>
            <a:r>
              <a:rPr lang="en-IN" sz="1200" b="0" i="0" u="none" strike="noStrike" kern="1200" baseline="0" dirty="0" err="1" smtClean="0">
                <a:solidFill>
                  <a:schemeClr val="tx1"/>
                </a:solidFill>
                <a:latin typeface="+mn-lt"/>
                <a:ea typeface="+mn-ea"/>
                <a:cs typeface="+mn-cs"/>
              </a:rPr>
              <a:t>fetal</a:t>
            </a:r>
            <a:r>
              <a:rPr lang="en-IN" sz="1200" b="0" i="0" u="none" strike="noStrike" kern="1200" baseline="0" dirty="0" smtClean="0">
                <a:solidFill>
                  <a:schemeClr val="tx1"/>
                </a:solidFill>
                <a:latin typeface="+mn-lt"/>
                <a:ea typeface="+mn-ea"/>
                <a:cs typeface="+mn-cs"/>
              </a:rPr>
              <a:t> head</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65</a:t>
            </a:fld>
            <a:endParaRPr lang="en-IN"/>
          </a:p>
        </p:txBody>
      </p:sp>
    </p:spTree>
    <p:extLst>
      <p:ext uri="{BB962C8B-B14F-4D97-AF65-F5344CB8AC3E}">
        <p14:creationId xmlns:p14="http://schemas.microsoft.com/office/powerpoint/2010/main" val="1608347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smtClean="0"/>
              <a:t>During the sixth </a:t>
            </a:r>
            <a:r>
              <a:rPr lang="en-IN" sz="1200" dirty="0" err="1" smtClean="0"/>
              <a:t>week,nasal</a:t>
            </a:r>
            <a:r>
              <a:rPr lang="en-IN" sz="1200" dirty="0" smtClean="0"/>
              <a:t> pits deepens and initially </a:t>
            </a:r>
            <a:r>
              <a:rPr lang="en-IN" sz="1200" dirty="0" err="1" smtClean="0"/>
              <a:t>seperated</a:t>
            </a:r>
            <a:r>
              <a:rPr lang="en-IN" sz="1200" dirty="0" smtClean="0"/>
              <a:t> by the primitive oral cavity by </a:t>
            </a:r>
            <a:r>
              <a:rPr lang="en-IN" sz="1200" dirty="0" err="1" smtClean="0"/>
              <a:t>oronasal</a:t>
            </a:r>
            <a:r>
              <a:rPr lang="en-IN" sz="1200" dirty="0" smtClean="0"/>
              <a:t> membrane and later by the newly formed </a:t>
            </a:r>
            <a:r>
              <a:rPr lang="en-IN" sz="1200" dirty="0" err="1" smtClean="0"/>
              <a:t>choanae</a:t>
            </a:r>
            <a:r>
              <a:rPr lang="en-IN" sz="1200" dirty="0" smtClean="0"/>
              <a:t>.</a:t>
            </a:r>
          </a:p>
          <a:p>
            <a:endParaRPr lang="en-IN" sz="1200" dirty="0" smtClean="0"/>
          </a:p>
          <a:p>
            <a:r>
              <a:rPr lang="en-IN" sz="1200" dirty="0" smtClean="0"/>
              <a:t>This </a:t>
            </a:r>
            <a:r>
              <a:rPr lang="en-IN" sz="1200" dirty="0" err="1" smtClean="0"/>
              <a:t>choanae</a:t>
            </a:r>
            <a:r>
              <a:rPr lang="en-IN" sz="1200" dirty="0" smtClean="0"/>
              <a:t> lies each side of the midline and immediately behind the primary palate.</a:t>
            </a:r>
          </a:p>
          <a:p>
            <a:endParaRPr lang="en-IN" sz="1200" dirty="0" smtClean="0"/>
          </a:p>
          <a:p>
            <a:r>
              <a:rPr lang="en-IN" sz="1200" dirty="0" smtClean="0"/>
              <a:t> Later with the formation of secondary </a:t>
            </a:r>
            <a:r>
              <a:rPr lang="en-IN" sz="1200" dirty="0" err="1" smtClean="0"/>
              <a:t>palate,definitive</a:t>
            </a:r>
            <a:r>
              <a:rPr lang="en-IN" sz="1200" dirty="0" smtClean="0"/>
              <a:t> </a:t>
            </a:r>
            <a:r>
              <a:rPr lang="en-IN" sz="1200" dirty="0" err="1" smtClean="0"/>
              <a:t>choanae</a:t>
            </a:r>
            <a:r>
              <a:rPr lang="en-IN" sz="1200" dirty="0" smtClean="0"/>
              <a:t> is formed which lies at the junction of oral cavity and pharynx.</a:t>
            </a:r>
          </a:p>
          <a:p>
            <a:endParaRPr lang="en-IN" sz="1200" dirty="0" smtClean="0"/>
          </a:p>
          <a:p>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a:t>
            </a:fld>
            <a:endParaRPr lang="en-IN"/>
          </a:p>
        </p:txBody>
      </p:sp>
    </p:spTree>
    <p:extLst>
      <p:ext uri="{BB962C8B-B14F-4D97-AF65-F5344CB8AC3E}">
        <p14:creationId xmlns:p14="http://schemas.microsoft.com/office/powerpoint/2010/main" val="1147763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baseline="0"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66</a:t>
            </a:fld>
            <a:endParaRPr lang="en-IN"/>
          </a:p>
        </p:txBody>
      </p:sp>
    </p:spTree>
    <p:extLst>
      <p:ext uri="{BB962C8B-B14F-4D97-AF65-F5344CB8AC3E}">
        <p14:creationId xmlns:p14="http://schemas.microsoft.com/office/powerpoint/2010/main" val="937578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Medial deviation of</a:t>
            </a:r>
            <a:r>
              <a:rPr lang="en-US" baseline="0" dirty="0" smtClean="0"/>
              <a:t> </a:t>
            </a:r>
            <a:r>
              <a:rPr lang="en-US" dirty="0" smtClean="0"/>
              <a:t>the right medial maxillary sinus wall is seen and leads to a funnel-like configuration of the nasal</a:t>
            </a:r>
          </a:p>
          <a:p>
            <a:r>
              <a:rPr lang="en-US" dirty="0" smtClean="0"/>
              <a:t>cavity. There</a:t>
            </a:r>
            <a:r>
              <a:rPr lang="en-US" baseline="0" dirty="0" smtClean="0"/>
              <a:t> is </a:t>
            </a:r>
            <a:r>
              <a:rPr lang="en-US" dirty="0" smtClean="0"/>
              <a:t>hypoplasia</a:t>
            </a:r>
            <a:r>
              <a:rPr lang="en-US" baseline="0" dirty="0" smtClean="0"/>
              <a:t> </a:t>
            </a:r>
            <a:r>
              <a:rPr lang="en-US" dirty="0" smtClean="0"/>
              <a:t>of the inferior turbinate, and narrowing of the posterior nasal</a:t>
            </a:r>
            <a:r>
              <a:rPr lang="en-US" baseline="0" dirty="0" smtClean="0"/>
              <a:t> </a:t>
            </a:r>
            <a:r>
              <a:rPr lang="en-US" dirty="0" smtClean="0"/>
              <a:t>cavity </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67</a:t>
            </a:fld>
            <a:endParaRPr lang="en-IN"/>
          </a:p>
        </p:txBody>
      </p:sp>
    </p:spTree>
    <p:extLst>
      <p:ext uri="{BB962C8B-B14F-4D97-AF65-F5344CB8AC3E}">
        <p14:creationId xmlns:p14="http://schemas.microsoft.com/office/powerpoint/2010/main" val="2075963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term</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micrognathia</a:t>
            </a:r>
            <a:r>
              <a:rPr lang="en-US" sz="1200" b="0" i="0" kern="1200" dirty="0" smtClean="0">
                <a:solidFill>
                  <a:schemeClr val="tx1"/>
                </a:solidFill>
                <a:effectLst/>
                <a:latin typeface="+mn-lt"/>
                <a:ea typeface="+mn-ea"/>
                <a:cs typeface="+mn-cs"/>
              </a:rPr>
              <a:t> describes a small mandible.</a:t>
            </a:r>
          </a:p>
          <a:p>
            <a:r>
              <a:rPr lang="en-IN" sz="1200" b="0" i="0" u="none" strike="noStrike" kern="1200" baseline="0" dirty="0" smtClean="0">
                <a:solidFill>
                  <a:schemeClr val="tx1"/>
                </a:solidFill>
                <a:latin typeface="+mn-lt"/>
                <a:ea typeface="+mn-ea"/>
                <a:cs typeface="+mn-cs"/>
              </a:rPr>
              <a:t>Pierre-Robin Sequence. Sagittal</a:t>
            </a:r>
          </a:p>
          <a:p>
            <a:r>
              <a:rPr lang="en-IN" sz="1200" b="0" i="0" u="none" strike="noStrike" kern="1200" baseline="0" dirty="0" smtClean="0">
                <a:solidFill>
                  <a:schemeClr val="tx1"/>
                </a:solidFill>
                <a:latin typeface="+mn-lt"/>
                <a:ea typeface="+mn-ea"/>
                <a:cs typeface="+mn-cs"/>
              </a:rPr>
              <a:t>T2-weighted image at</a:t>
            </a:r>
          </a:p>
          <a:p>
            <a:r>
              <a:rPr lang="en-US" sz="1200" b="0" i="0" u="none" strike="noStrike" kern="1200" baseline="0" dirty="0" smtClean="0">
                <a:solidFill>
                  <a:schemeClr val="tx1"/>
                </a:solidFill>
                <a:latin typeface="+mn-lt"/>
                <a:ea typeface="+mn-ea"/>
                <a:cs typeface="+mn-cs"/>
              </a:rPr>
              <a:t>35 weeks shows a severe</a:t>
            </a:r>
          </a:p>
          <a:p>
            <a:r>
              <a:rPr lang="en-IN" sz="1200" b="0" i="0" u="none" strike="noStrike" kern="1200" baseline="0" dirty="0" err="1" smtClean="0">
                <a:solidFill>
                  <a:schemeClr val="tx1"/>
                </a:solidFill>
                <a:latin typeface="+mn-lt"/>
                <a:ea typeface="+mn-ea"/>
                <a:cs typeface="+mn-cs"/>
              </a:rPr>
              <a:t>micrognathia</a:t>
            </a:r>
            <a:r>
              <a:rPr lang="en-IN" sz="1200" b="0" i="0" u="none" strike="noStrike" kern="1200" baseline="0" dirty="0" smtClean="0">
                <a:solidFill>
                  <a:schemeClr val="tx1"/>
                </a:solidFill>
                <a:latin typeface="+mn-lt"/>
                <a:ea typeface="+mn-ea"/>
                <a:cs typeface="+mn-cs"/>
              </a:rPr>
              <a:t> (white arrow)</a:t>
            </a:r>
          </a:p>
          <a:p>
            <a:r>
              <a:rPr lang="en-IN" sz="1200" b="0" i="0" u="none" strike="noStrike" kern="1200" baseline="0" dirty="0" smtClean="0">
                <a:solidFill>
                  <a:schemeClr val="tx1"/>
                </a:solidFill>
                <a:latin typeface="+mn-lt"/>
                <a:ea typeface="+mn-ea"/>
                <a:cs typeface="+mn-cs"/>
              </a:rPr>
              <a:t>and </a:t>
            </a:r>
            <a:r>
              <a:rPr lang="en-IN" sz="1200" b="0" i="0" u="none" strike="noStrike" kern="1200" baseline="0" dirty="0" err="1" smtClean="0">
                <a:solidFill>
                  <a:schemeClr val="tx1"/>
                </a:solidFill>
                <a:latin typeface="+mn-lt"/>
                <a:ea typeface="+mn-ea"/>
                <a:cs typeface="+mn-cs"/>
              </a:rPr>
              <a:t>polyhydramnios</a:t>
            </a:r>
            <a:r>
              <a:rPr lang="en-IN" sz="1200" b="0" i="0" u="none" strike="noStrike" kern="1200" baseline="0" dirty="0" smtClean="0">
                <a:solidFill>
                  <a:schemeClr val="tx1"/>
                </a:solidFill>
                <a:latin typeface="+mn-lt"/>
                <a:ea typeface="+mn-ea"/>
                <a:cs typeface="+mn-cs"/>
              </a:rPr>
              <a:t>. The</a:t>
            </a:r>
          </a:p>
          <a:p>
            <a:r>
              <a:rPr lang="en-IN" sz="1200" b="0" i="0" u="none" strike="noStrike" kern="1200" baseline="0" dirty="0" smtClean="0">
                <a:solidFill>
                  <a:schemeClr val="tx1"/>
                </a:solidFill>
                <a:latin typeface="+mn-lt"/>
                <a:ea typeface="+mn-ea"/>
                <a:cs typeface="+mn-cs"/>
              </a:rPr>
              <a:t>tongue is displaced posteriorly</a:t>
            </a:r>
          </a:p>
          <a:p>
            <a:r>
              <a:rPr lang="en-IN" sz="1200" b="0" i="0" u="none" strike="noStrike" kern="1200" baseline="0" dirty="0" smtClean="0">
                <a:solidFill>
                  <a:schemeClr val="tx1"/>
                </a:solidFill>
                <a:latin typeface="+mn-lt"/>
                <a:ea typeface="+mn-ea"/>
                <a:cs typeface="+mn-cs"/>
              </a:rPr>
              <a:t>(white arrowhead), hiding the</a:t>
            </a:r>
          </a:p>
          <a:p>
            <a:r>
              <a:rPr lang="en-US" sz="1200" b="0" i="0" u="none" strike="noStrike" kern="1200" baseline="0" dirty="0" smtClean="0">
                <a:solidFill>
                  <a:schemeClr val="tx1"/>
                </a:solidFill>
                <a:latin typeface="+mn-lt"/>
                <a:ea typeface="+mn-ea"/>
                <a:cs typeface="+mn-cs"/>
              </a:rPr>
              <a:t>posterior cleft palate that was</a:t>
            </a:r>
          </a:p>
          <a:p>
            <a:r>
              <a:rPr lang="en-IN" sz="1200" b="0" i="0" u="none" strike="noStrike" kern="1200" baseline="0" dirty="0" smtClean="0">
                <a:solidFill>
                  <a:schemeClr val="tx1"/>
                </a:solidFill>
                <a:latin typeface="+mn-lt"/>
                <a:ea typeface="+mn-ea"/>
                <a:cs typeface="+mn-cs"/>
              </a:rPr>
              <a:t>discovered at birth</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70</a:t>
            </a:fld>
            <a:endParaRPr lang="en-IN"/>
          </a:p>
        </p:txBody>
      </p:sp>
    </p:spTree>
    <p:extLst>
      <p:ext uri="{BB962C8B-B14F-4D97-AF65-F5344CB8AC3E}">
        <p14:creationId xmlns:p14="http://schemas.microsoft.com/office/powerpoint/2010/main" val="691266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71</a:t>
            </a:fld>
            <a:endParaRPr lang="en-IN"/>
          </a:p>
        </p:txBody>
      </p:sp>
    </p:spTree>
    <p:extLst>
      <p:ext uri="{BB962C8B-B14F-4D97-AF65-F5344CB8AC3E}">
        <p14:creationId xmlns:p14="http://schemas.microsoft.com/office/powerpoint/2010/main" val="39185413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72</a:t>
            </a:fld>
            <a:endParaRPr lang="en-IN"/>
          </a:p>
        </p:txBody>
      </p:sp>
    </p:spTree>
    <p:extLst>
      <p:ext uri="{BB962C8B-B14F-4D97-AF65-F5344CB8AC3E}">
        <p14:creationId xmlns:p14="http://schemas.microsoft.com/office/powerpoint/2010/main" val="2150214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baseline="0" dirty="0" smtClean="0"/>
          </a:p>
        </p:txBody>
      </p:sp>
      <p:sp>
        <p:nvSpPr>
          <p:cNvPr id="4" name="Slide Number Placeholder 3"/>
          <p:cNvSpPr>
            <a:spLocks noGrp="1"/>
          </p:cNvSpPr>
          <p:nvPr>
            <p:ph type="sldNum" sz="quarter" idx="10"/>
          </p:nvPr>
        </p:nvSpPr>
        <p:spPr/>
        <p:txBody>
          <a:bodyPr/>
          <a:lstStyle/>
          <a:p>
            <a:fld id="{296830EE-8690-4D51-AFF9-00053B9F5476}" type="slidenum">
              <a:rPr lang="en-IN" smtClean="0"/>
              <a:t>73</a:t>
            </a:fld>
            <a:endParaRPr lang="en-IN"/>
          </a:p>
        </p:txBody>
      </p:sp>
    </p:spTree>
    <p:extLst>
      <p:ext uri="{BB962C8B-B14F-4D97-AF65-F5344CB8AC3E}">
        <p14:creationId xmlns:p14="http://schemas.microsoft.com/office/powerpoint/2010/main" val="3182968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Here an image of a sixteen-year-old boy with a firm swelling under the tongue on the left side.</a:t>
            </a:r>
          </a:p>
          <a:p>
            <a:r>
              <a:rPr lang="en-US" sz="1200" b="0" i="0" kern="1200" dirty="0" smtClean="0">
                <a:solidFill>
                  <a:schemeClr val="tx1"/>
                </a:solidFill>
                <a:effectLst/>
                <a:latin typeface="+mn-lt"/>
                <a:ea typeface="+mn-ea"/>
                <a:cs typeface="+mn-cs"/>
              </a:rPr>
              <a:t>Ultrasound showed an anechoic mass continuous with the sublingual salivary gland</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74</a:t>
            </a:fld>
            <a:endParaRPr lang="en-IN"/>
          </a:p>
        </p:txBody>
      </p:sp>
    </p:spTree>
    <p:extLst>
      <p:ext uri="{BB962C8B-B14F-4D97-AF65-F5344CB8AC3E}">
        <p14:creationId xmlns:p14="http://schemas.microsoft.com/office/powerpoint/2010/main" val="91257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T1: intermediate</a:t>
            </a:r>
            <a:r>
              <a:rPr lang="en-IN" baseline="0" dirty="0" smtClean="0"/>
              <a:t> to high due to protein content</a:t>
            </a:r>
          </a:p>
          <a:p>
            <a:r>
              <a:rPr lang="en-IN" baseline="0" dirty="0" smtClean="0"/>
              <a:t>T2: High signal</a:t>
            </a:r>
          </a:p>
          <a:p>
            <a:r>
              <a:rPr lang="en-IN" baseline="0" dirty="0" smtClean="0"/>
              <a:t>Located in the </a:t>
            </a:r>
            <a:r>
              <a:rPr lang="en-IN" baseline="0" dirty="0" err="1" smtClean="0"/>
              <a:t>pharyngea</a:t>
            </a:r>
            <a:r>
              <a:rPr lang="en-IN" baseline="0" dirty="0" smtClean="0"/>
              <a:t> mucosal space in the midline on the posterior wall.</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75</a:t>
            </a:fld>
            <a:endParaRPr lang="en-IN"/>
          </a:p>
        </p:txBody>
      </p:sp>
    </p:spTree>
    <p:extLst>
      <p:ext uri="{BB962C8B-B14F-4D97-AF65-F5344CB8AC3E}">
        <p14:creationId xmlns:p14="http://schemas.microsoft.com/office/powerpoint/2010/main" val="26408800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76</a:t>
            </a:fld>
            <a:endParaRPr lang="en-IN"/>
          </a:p>
        </p:txBody>
      </p:sp>
    </p:spTree>
    <p:extLst>
      <p:ext uri="{BB962C8B-B14F-4D97-AF65-F5344CB8AC3E}">
        <p14:creationId xmlns:p14="http://schemas.microsoft.com/office/powerpoint/2010/main" val="39681433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Move with hyoid</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77</a:t>
            </a:fld>
            <a:endParaRPr lang="en-IN"/>
          </a:p>
        </p:txBody>
      </p:sp>
    </p:spTree>
    <p:extLst>
      <p:ext uri="{BB962C8B-B14F-4D97-AF65-F5344CB8AC3E}">
        <p14:creationId xmlns:p14="http://schemas.microsoft.com/office/powerpoint/2010/main" val="360639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A. </a:t>
            </a:r>
            <a:r>
              <a:rPr lang="en-US" sz="1200" b="0" i="0" u="none" strike="noStrike" kern="1200" baseline="0" dirty="0" err="1" smtClean="0">
                <a:solidFill>
                  <a:schemeClr val="tx1"/>
                </a:solidFill>
                <a:latin typeface="+mn-lt"/>
                <a:ea typeface="+mn-ea"/>
                <a:cs typeface="+mn-cs"/>
              </a:rPr>
              <a:t>Intermaxillary</a:t>
            </a:r>
            <a:r>
              <a:rPr lang="en-US" sz="1200" b="0" i="0" u="none" strike="noStrike" kern="1200" baseline="0" dirty="0" smtClean="0">
                <a:solidFill>
                  <a:schemeClr val="tx1"/>
                </a:solidFill>
                <a:latin typeface="+mn-lt"/>
                <a:ea typeface="+mn-ea"/>
                <a:cs typeface="+mn-cs"/>
              </a:rPr>
              <a:t> segment and maxillary processes.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intermaxillary</a:t>
            </a:r>
            <a:r>
              <a:rPr lang="en-US" sz="1200" b="0" i="0" u="none" strike="noStrike" kern="1200" baseline="0" dirty="0" smtClean="0">
                <a:solidFill>
                  <a:schemeClr val="tx1"/>
                </a:solidFill>
                <a:latin typeface="+mn-lt"/>
                <a:ea typeface="+mn-ea"/>
                <a:cs typeface="+mn-cs"/>
              </a:rPr>
              <a:t> segment giving rise to the</a:t>
            </a:r>
          </a:p>
          <a:p>
            <a:r>
              <a:rPr lang="en-US" sz="1200" b="0" i="0" u="none" strike="noStrike" kern="1200" baseline="0" dirty="0" err="1" smtClean="0">
                <a:solidFill>
                  <a:schemeClr val="tx1"/>
                </a:solidFill>
                <a:latin typeface="+mn-lt"/>
                <a:ea typeface="+mn-ea"/>
                <a:cs typeface="+mn-cs"/>
              </a:rPr>
              <a:t>philtrum</a:t>
            </a:r>
            <a:r>
              <a:rPr lang="en-US" sz="1200" b="0" i="0" u="none" strike="noStrike" kern="1200" baseline="0" dirty="0" smtClean="0">
                <a:solidFill>
                  <a:schemeClr val="tx1"/>
                </a:solidFill>
                <a:latin typeface="+mn-lt"/>
                <a:ea typeface="+mn-ea"/>
                <a:cs typeface="+mn-cs"/>
              </a:rPr>
              <a:t> of the upper lip, the median part of the maxillary bone with its four incisor teeth, and the triangular primary</a:t>
            </a:r>
          </a:p>
          <a:p>
            <a:r>
              <a:rPr lang="en-IN" sz="1200" b="0" i="0" u="none" strike="noStrike" kern="1200" baseline="0" dirty="0" smtClean="0">
                <a:solidFill>
                  <a:schemeClr val="tx1"/>
                </a:solidFill>
                <a:latin typeface="+mn-lt"/>
                <a:ea typeface="+mn-ea"/>
                <a:cs typeface="+mn-cs"/>
              </a:rPr>
              <a:t>palate.</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11</a:t>
            </a:fld>
            <a:endParaRPr lang="en-IN"/>
          </a:p>
        </p:txBody>
      </p:sp>
    </p:spTree>
    <p:extLst>
      <p:ext uri="{BB962C8B-B14F-4D97-AF65-F5344CB8AC3E}">
        <p14:creationId xmlns:p14="http://schemas.microsoft.com/office/powerpoint/2010/main" val="15722323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Typical hyper-echoic </a:t>
            </a:r>
            <a:r>
              <a:rPr lang="en-US" sz="1200" b="0" i="0" kern="1200" dirty="0" err="1" smtClean="0">
                <a:solidFill>
                  <a:schemeClr val="tx1"/>
                </a:solidFill>
                <a:effectLst/>
                <a:latin typeface="+mn-lt"/>
                <a:ea typeface="+mn-ea"/>
                <a:cs typeface="+mn-cs"/>
              </a:rPr>
              <a:t>dermoid</a:t>
            </a:r>
            <a:r>
              <a:rPr lang="en-US" sz="1200" b="0" i="0" kern="1200" dirty="0" smtClean="0">
                <a:solidFill>
                  <a:schemeClr val="tx1"/>
                </a:solidFill>
                <a:effectLst/>
                <a:latin typeface="+mn-lt"/>
                <a:ea typeface="+mn-ea"/>
                <a:cs typeface="+mn-cs"/>
              </a:rPr>
              <a:t> cyst in the suprasternal notch.</a:t>
            </a:r>
            <a:r>
              <a:rPr lang="en-US" dirty="0" smtClean="0"/>
              <a:t> </a:t>
            </a:r>
          </a:p>
          <a:p>
            <a:r>
              <a:rPr lang="en-US" dirty="0" err="1" smtClean="0"/>
              <a:t>Thyroglossal</a:t>
            </a:r>
            <a:r>
              <a:rPr lang="en-US" dirty="0" smtClean="0"/>
              <a:t> duct cysts move with protrusion of the</a:t>
            </a:r>
          </a:p>
          <a:p>
            <a:r>
              <a:rPr lang="en-US" dirty="0" smtClean="0"/>
              <a:t>E[ </a:t>
            </a:r>
            <a:r>
              <a:rPr lang="en-US" dirty="0" err="1" smtClean="0"/>
              <a:t>tongue,while</a:t>
            </a:r>
            <a:r>
              <a:rPr lang="en-US" dirty="0" smtClean="0"/>
              <a:t> </a:t>
            </a:r>
            <a:r>
              <a:rPr lang="en-US" dirty="0" err="1" smtClean="0"/>
              <a:t>dermoid</a:t>
            </a:r>
            <a:r>
              <a:rPr lang="en-US" dirty="0" smtClean="0"/>
              <a:t>/</a:t>
            </a:r>
            <a:r>
              <a:rPr lang="en-US" dirty="0" err="1" smtClean="0"/>
              <a:t>epidermoid</a:t>
            </a:r>
            <a:r>
              <a:rPr lang="en-US" dirty="0" smtClean="0"/>
              <a:t> cysts are </a:t>
            </a:r>
            <a:r>
              <a:rPr lang="en-US" dirty="0" err="1" smtClean="0"/>
              <a:t>nonmobile</a:t>
            </a:r>
            <a:r>
              <a:rPr lang="en-US" dirty="0" smtClean="0"/>
              <a:t> </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78</a:t>
            </a:fld>
            <a:endParaRPr lang="en-IN"/>
          </a:p>
        </p:txBody>
      </p:sp>
    </p:spTree>
    <p:extLst>
      <p:ext uri="{BB962C8B-B14F-4D97-AF65-F5344CB8AC3E}">
        <p14:creationId xmlns:p14="http://schemas.microsoft.com/office/powerpoint/2010/main" val="2251163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Role of Imaging during an EXIT Procedure</a:t>
            </a:r>
          </a:p>
          <a:p>
            <a:r>
              <a:rPr lang="en-US" sz="1200" b="0" i="0" kern="1200" dirty="0" smtClean="0">
                <a:solidFill>
                  <a:schemeClr val="tx1"/>
                </a:solidFill>
                <a:effectLst/>
                <a:latin typeface="+mn-lt"/>
                <a:ea typeface="+mn-ea"/>
                <a:cs typeface="+mn-cs"/>
              </a:rPr>
              <a:t>Sterile intraoperative US is helpful in </a:t>
            </a:r>
            <a:r>
              <a:rPr lang="en-US" sz="1200" b="0" i="1"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mapping the placental edges to determine the </a:t>
            </a:r>
            <a:r>
              <a:rPr lang="en-US" sz="1200" b="0" i="0" kern="1200" dirty="0" err="1" smtClean="0">
                <a:solidFill>
                  <a:schemeClr val="tx1"/>
                </a:solidFill>
                <a:effectLst/>
                <a:latin typeface="+mn-lt"/>
                <a:ea typeface="+mn-ea"/>
                <a:cs typeface="+mn-cs"/>
              </a:rPr>
              <a:t>opti</a:t>
            </a:r>
            <a:r>
              <a:rPr lang="en-US" sz="1200" b="0" i="0" kern="1200" dirty="0" smtClean="0">
                <a:solidFill>
                  <a:schemeClr val="tx1"/>
                </a:solidFill>
                <a:effectLst/>
                <a:latin typeface="+mn-lt"/>
                <a:ea typeface="+mn-ea"/>
                <a:cs typeface="+mn-cs"/>
              </a:rPr>
              <a:t>-mal site for the </a:t>
            </a:r>
            <a:r>
              <a:rPr lang="en-US" sz="1200" b="0" i="0" kern="1200" dirty="0" err="1" smtClean="0">
                <a:solidFill>
                  <a:schemeClr val="tx1"/>
                </a:solidFill>
                <a:effectLst/>
                <a:latin typeface="+mn-lt"/>
                <a:ea typeface="+mn-ea"/>
                <a:cs typeface="+mn-cs"/>
              </a:rPr>
              <a:t>hysterotomy</a:t>
            </a:r>
            <a:r>
              <a:rPr lang="en-US" sz="1200" b="0" i="0" kern="1200" dirty="0" smtClean="0">
                <a:solidFill>
                  <a:schemeClr val="tx1"/>
                </a:solidFill>
                <a:effectLst/>
                <a:latin typeface="+mn-lt"/>
                <a:ea typeface="+mn-ea"/>
                <a:cs typeface="+mn-cs"/>
              </a:rPr>
              <a:t> incision, and </a:t>
            </a:r>
            <a:r>
              <a:rPr lang="en-US" sz="1200" b="0" i="1"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eval-uating</a:t>
            </a:r>
            <a:r>
              <a:rPr lang="en-US" sz="1200" b="0" i="0" kern="1200" dirty="0" smtClean="0">
                <a:solidFill>
                  <a:schemeClr val="tx1"/>
                </a:solidFill>
                <a:effectLst/>
                <a:latin typeface="+mn-lt"/>
                <a:ea typeface="+mn-ea"/>
                <a:cs typeface="+mn-cs"/>
              </a:rPr>
              <a:t> the orientation of the fetal head and neck to assist in delivering the head and neck in the optimal orientation for intubation (</a:t>
            </a:r>
            <a:r>
              <a:rPr lang="en-US" sz="1200" b="0" i="0" u="none" strike="noStrike" kern="1200" dirty="0" smtClean="0">
                <a:solidFill>
                  <a:schemeClr val="tx1"/>
                </a:solidFill>
                <a:effectLst/>
                <a:latin typeface="+mn-lt"/>
                <a:ea typeface="+mn-ea"/>
                <a:cs typeface="+mn-cs"/>
                <a:hlinkClick r:id="rId3"/>
              </a:rPr>
              <a:t>Fig 1</a:t>
            </a:r>
            <a:r>
              <a:rPr lang="en-US" sz="1200" b="0" i="0" kern="1200" dirty="0" smtClean="0">
                <a:solidFill>
                  <a:schemeClr val="tx1"/>
                </a:solidFill>
                <a:effectLst/>
                <a:latin typeface="+mn-lt"/>
                <a:ea typeface="+mn-ea"/>
                <a:cs typeface="+mn-cs"/>
              </a:rPr>
              <a:t>). Intraoperative US is routinely performed at our institution. </a:t>
            </a:r>
            <a:r>
              <a:rPr lang="en-US" sz="1200" b="0" i="0" kern="1200" dirty="0" err="1" smtClean="0">
                <a:solidFill>
                  <a:schemeClr val="tx1"/>
                </a:solidFill>
                <a:effectLst/>
                <a:latin typeface="+mn-lt"/>
                <a:ea typeface="+mn-ea"/>
                <a:cs typeface="+mn-cs"/>
              </a:rPr>
              <a:t>Polyhydramnios</a:t>
            </a:r>
            <a:r>
              <a:rPr lang="en-US" sz="1200" b="0" i="0" kern="1200" dirty="0" smtClean="0">
                <a:solidFill>
                  <a:schemeClr val="tx1"/>
                </a:solidFill>
                <a:effectLst/>
                <a:latin typeface="+mn-lt"/>
                <a:ea typeface="+mn-ea"/>
                <a:cs typeface="+mn-cs"/>
              </a:rPr>
              <a:t>, if present, should be decreased before the </a:t>
            </a:r>
            <a:r>
              <a:rPr lang="en-US" sz="1200" b="0" i="0" kern="1200" dirty="0" err="1" smtClean="0">
                <a:solidFill>
                  <a:schemeClr val="tx1"/>
                </a:solidFill>
                <a:effectLst/>
                <a:latin typeface="+mn-lt"/>
                <a:ea typeface="+mn-ea"/>
                <a:cs typeface="+mn-cs"/>
              </a:rPr>
              <a:t>hysterotomy</a:t>
            </a:r>
            <a:r>
              <a:rPr lang="en-US" sz="1200" b="0" i="0" kern="1200" dirty="0" smtClean="0">
                <a:solidFill>
                  <a:schemeClr val="tx1"/>
                </a:solidFill>
                <a:effectLst/>
                <a:latin typeface="+mn-lt"/>
                <a:ea typeface="+mn-ea"/>
                <a:cs typeface="+mn-cs"/>
              </a:rPr>
              <a:t> incision is made, and if there is a question about placental location, US can be used to provide guidance. If the EXIT procedure is being performed for a large cystic neck mass or the fetus has significant ascites, </a:t>
            </a:r>
            <a:r>
              <a:rPr lang="en-US" sz="1200" b="0" i="0" kern="1200" dirty="0" err="1" smtClean="0">
                <a:solidFill>
                  <a:schemeClr val="tx1"/>
                </a:solidFill>
                <a:effectLst/>
                <a:latin typeface="+mn-lt"/>
                <a:ea typeface="+mn-ea"/>
                <a:cs typeface="+mn-cs"/>
              </a:rPr>
              <a:t>predelivery</a:t>
            </a:r>
            <a:r>
              <a:rPr lang="en-US" sz="1200" b="0" i="0" kern="1200" dirty="0" smtClean="0">
                <a:solidFill>
                  <a:schemeClr val="tx1"/>
                </a:solidFill>
                <a:effectLst/>
                <a:latin typeface="+mn-lt"/>
                <a:ea typeface="+mn-ea"/>
                <a:cs typeface="+mn-cs"/>
              </a:rPr>
              <a:t> US-guided aspiration of the fluid pockets will not only decrease the size of the mass and improve the chances for airway access, but will also minimize the uterine incision and thereby decrease maternal morbidity (</a:t>
            </a:r>
            <a:r>
              <a:rPr lang="en-US" sz="1200" b="1" i="0" u="none" strike="noStrike" kern="1200" dirty="0" smtClean="0">
                <a:solidFill>
                  <a:schemeClr val="tx1"/>
                </a:solidFill>
                <a:effectLst/>
                <a:latin typeface="+mn-lt"/>
                <a:ea typeface="+mn-ea"/>
                <a:cs typeface="+mn-cs"/>
                <a:hlinkClick r:id="rId4"/>
              </a:rPr>
              <a:t>11</a:t>
            </a:r>
            <a:r>
              <a:rPr lang="en-US" sz="1200" b="0" i="0" kern="1200" dirty="0" smtClean="0">
                <a:solidFill>
                  <a:schemeClr val="tx1"/>
                </a:solidFill>
                <a:effectLst/>
                <a:latin typeface="+mn-lt"/>
                <a:ea typeface="+mn-ea"/>
                <a:cs typeface="+mn-cs"/>
              </a:rPr>
              <a:t>). US can also be helpful for endotracheal intubation</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79</a:t>
            </a:fld>
            <a:endParaRPr lang="en-IN"/>
          </a:p>
        </p:txBody>
      </p:sp>
    </p:spTree>
    <p:extLst>
      <p:ext uri="{BB962C8B-B14F-4D97-AF65-F5344CB8AC3E}">
        <p14:creationId xmlns:p14="http://schemas.microsoft.com/office/powerpoint/2010/main" val="24058833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Two-dimensional sonogram of left neck mass at 35 weeks showing complex cystic and solid</a:t>
            </a:r>
          </a:p>
          <a:p>
            <a:r>
              <a:rPr lang="en-US" sz="1200" b="0" i="0" u="none" strike="noStrike" kern="1200" baseline="0" dirty="0" smtClean="0">
                <a:solidFill>
                  <a:schemeClr val="tx1"/>
                </a:solidFill>
                <a:latin typeface="+mn-lt"/>
                <a:ea typeface="+mn-ea"/>
                <a:cs typeface="+mn-cs"/>
              </a:rPr>
              <a:t>appearance. </a:t>
            </a:r>
          </a:p>
          <a:p>
            <a:r>
              <a:rPr lang="en-US" sz="1200" b="0" i="0" u="none" strike="noStrike" kern="1200" baseline="0" dirty="0" smtClean="0">
                <a:solidFill>
                  <a:schemeClr val="tx1"/>
                </a:solidFill>
                <a:latin typeface="+mn-lt"/>
                <a:ea typeface="+mn-ea"/>
                <a:cs typeface="+mn-cs"/>
              </a:rPr>
              <a:t> Three-dimensional sonogram showing left-sided mass</a:t>
            </a:r>
          </a:p>
          <a:p>
            <a:r>
              <a:rPr lang="en-US" sz="1200" b="0" i="0" u="none" strike="noStrike" kern="1200" baseline="0" dirty="0" smtClean="0">
                <a:solidFill>
                  <a:schemeClr val="tx1"/>
                </a:solidFill>
                <a:latin typeface="+mn-lt"/>
                <a:ea typeface="+mn-ea"/>
                <a:cs typeface="+mn-cs"/>
              </a:rPr>
              <a:t> Coronal and sagittal  fetal magnetic resonance images show the complex mass, potentially blocking the airway</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82</a:t>
            </a:fld>
            <a:endParaRPr lang="en-IN"/>
          </a:p>
        </p:txBody>
      </p:sp>
    </p:spTree>
    <p:extLst>
      <p:ext uri="{BB962C8B-B14F-4D97-AF65-F5344CB8AC3E}">
        <p14:creationId xmlns:p14="http://schemas.microsoft.com/office/powerpoint/2010/main" val="3253905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Therefore,first</a:t>
            </a:r>
            <a:r>
              <a:rPr lang="en-US" dirty="0" smtClean="0"/>
              <a:t> </a:t>
            </a:r>
            <a:r>
              <a:rPr lang="en-US" dirty="0" err="1" smtClean="0"/>
              <a:t>branchial</a:t>
            </a:r>
            <a:r>
              <a:rPr lang="en-US" dirty="0" smtClean="0"/>
              <a:t> apparatus anomalies can arise in the middle ear cavity, external auditory canal, superficial or deep lobes of the parotid gland, superficial to the parotid gland, at the angle of the mandible, anterior or posterior to the pinna, or along the </a:t>
            </a:r>
            <a:r>
              <a:rPr lang="en-US" dirty="0" err="1" smtClean="0"/>
              <a:t>nasopharynx</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83</a:t>
            </a:fld>
            <a:endParaRPr lang="en-IN"/>
          </a:p>
        </p:txBody>
      </p:sp>
    </p:spTree>
    <p:extLst>
      <p:ext uri="{BB962C8B-B14F-4D97-AF65-F5344CB8AC3E}">
        <p14:creationId xmlns:p14="http://schemas.microsoft.com/office/powerpoint/2010/main" val="590361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84</a:t>
            </a:fld>
            <a:endParaRPr lang="en-IN"/>
          </a:p>
        </p:txBody>
      </p:sp>
    </p:spTree>
    <p:extLst>
      <p:ext uri="{BB962C8B-B14F-4D97-AF65-F5344CB8AC3E}">
        <p14:creationId xmlns:p14="http://schemas.microsoft.com/office/powerpoint/2010/main" val="1528791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Second </a:t>
            </a:r>
            <a:r>
              <a:rPr lang="en-US" sz="1200" b="0" i="0" u="none" strike="noStrike" kern="1200" baseline="0" dirty="0" err="1" smtClean="0">
                <a:solidFill>
                  <a:schemeClr val="tx1"/>
                </a:solidFill>
                <a:latin typeface="+mn-lt"/>
                <a:ea typeface="+mn-ea"/>
                <a:cs typeface="+mn-cs"/>
              </a:rPr>
              <a:t>branchial</a:t>
            </a:r>
            <a:r>
              <a:rPr lang="en-US" sz="1200" b="0" i="0" u="none" strike="noStrike" kern="1200" baseline="0" dirty="0" smtClean="0">
                <a:solidFill>
                  <a:schemeClr val="tx1"/>
                </a:solidFill>
                <a:latin typeface="+mn-lt"/>
                <a:ea typeface="+mn-ea"/>
                <a:cs typeface="+mn-cs"/>
              </a:rPr>
              <a:t> cleft anomaly, type 1. A, Axial contrast-enhanced CT image at the level of the thyroid cartilage demonstrates a </a:t>
            </a:r>
            <a:r>
              <a:rPr lang="en-US" sz="1200" b="0" i="0" u="none" strike="noStrike" kern="1200" baseline="0" dirty="0" err="1" smtClean="0">
                <a:solidFill>
                  <a:schemeClr val="tx1"/>
                </a:solidFill>
                <a:latin typeface="+mn-lt"/>
                <a:ea typeface="+mn-ea"/>
                <a:cs typeface="+mn-cs"/>
              </a:rPr>
              <a:t>nonenhancing</a:t>
            </a:r>
            <a:r>
              <a:rPr lang="en-US" sz="1200" b="0" i="0" u="none" strike="noStrike" kern="1200" baseline="0" dirty="0" smtClean="0">
                <a:solidFill>
                  <a:schemeClr val="tx1"/>
                </a:solidFill>
                <a:latin typeface="+mn-lt"/>
                <a:ea typeface="+mn-ea"/>
                <a:cs typeface="+mn-cs"/>
              </a:rPr>
              <a:t> rounded lesion </a:t>
            </a:r>
            <a:r>
              <a:rPr lang="en-US" sz="1200" b="0" i="1" u="none" strike="noStrike" kern="1200" baseline="0" dirty="0" smtClean="0">
                <a:solidFill>
                  <a:schemeClr val="tx1"/>
                </a:solidFill>
                <a:latin typeface="+mn-lt"/>
                <a:ea typeface="+mn-ea"/>
                <a:cs typeface="+mn-cs"/>
              </a:rPr>
              <a:t>(arrow) </a:t>
            </a:r>
            <a:r>
              <a:rPr lang="en-US" sz="1200" b="0" i="0" u="none" strike="noStrike" kern="1200" baseline="0" dirty="0" smtClean="0">
                <a:solidFill>
                  <a:schemeClr val="tx1"/>
                </a:solidFill>
                <a:latin typeface="+mn-lt"/>
                <a:ea typeface="+mn-ea"/>
                <a:cs typeface="+mn-cs"/>
              </a:rPr>
              <a:t>adjacent to the strap muscle </a:t>
            </a:r>
          </a:p>
          <a:p>
            <a:r>
              <a:rPr lang="en-US" sz="1200" b="0" i="0" u="none" strike="noStrike" kern="1200" baseline="0" dirty="0" smtClean="0">
                <a:solidFill>
                  <a:schemeClr val="tx1"/>
                </a:solidFill>
                <a:latin typeface="+mn-lt"/>
                <a:ea typeface="+mn-ea"/>
                <a:cs typeface="+mn-cs"/>
              </a:rPr>
              <a:t>Second </a:t>
            </a:r>
            <a:r>
              <a:rPr lang="en-US" sz="1200" b="0" i="0" u="none" strike="noStrike" kern="1200" baseline="0" dirty="0" err="1" smtClean="0">
                <a:solidFill>
                  <a:schemeClr val="tx1"/>
                </a:solidFill>
                <a:latin typeface="+mn-lt"/>
                <a:ea typeface="+mn-ea"/>
                <a:cs typeface="+mn-cs"/>
              </a:rPr>
              <a:t>branchial</a:t>
            </a:r>
            <a:r>
              <a:rPr lang="en-US" sz="1200" b="0" i="0" u="none" strike="noStrike" kern="1200" baseline="0" dirty="0" smtClean="0">
                <a:solidFill>
                  <a:schemeClr val="tx1"/>
                </a:solidFill>
                <a:latin typeface="+mn-lt"/>
                <a:ea typeface="+mn-ea"/>
                <a:cs typeface="+mn-cs"/>
              </a:rPr>
              <a:t> cleft anomaly, type 2. Axial (CT images at the level of the submandibular gland demonstrate a rounded fluid-attenuation lesion located anterior to the right sternocleidomastoid muscle, anterolateral to the carotid space and posterior to the submandibular gland, resulting in mild mass effect and anterior displacement of the right submandibular gland </a:t>
            </a:r>
            <a:r>
              <a:rPr lang="en-US" sz="1200" b="0" i="1" u="none" strike="noStrike" kern="1200" baseline="0" dirty="0" smtClean="0">
                <a:solidFill>
                  <a:schemeClr val="tx1"/>
                </a:solidFill>
                <a:latin typeface="+mn-lt"/>
                <a:ea typeface="+mn-ea"/>
                <a:cs typeface="+mn-cs"/>
              </a:rPr>
              <a:t>(arrows). </a:t>
            </a:r>
          </a:p>
          <a:p>
            <a:r>
              <a:rPr lang="en-US" sz="1200" b="0" i="0" u="none" strike="noStrike" kern="1200" baseline="0" dirty="0" smtClean="0">
                <a:solidFill>
                  <a:schemeClr val="tx1"/>
                </a:solidFill>
                <a:latin typeface="+mn-lt"/>
                <a:ea typeface="+mn-ea"/>
                <a:cs typeface="+mn-cs"/>
              </a:rPr>
              <a:t>Second </a:t>
            </a:r>
            <a:r>
              <a:rPr lang="en-US" sz="1200" b="0" i="0" u="none" strike="noStrike" kern="1200" baseline="0" dirty="0" err="1" smtClean="0">
                <a:solidFill>
                  <a:schemeClr val="tx1"/>
                </a:solidFill>
                <a:latin typeface="+mn-lt"/>
                <a:ea typeface="+mn-ea"/>
                <a:cs typeface="+mn-cs"/>
              </a:rPr>
              <a:t>branchial</a:t>
            </a:r>
            <a:r>
              <a:rPr lang="en-US" sz="1200" b="0" i="0" u="none" strike="noStrike" kern="1200" baseline="0" dirty="0" smtClean="0">
                <a:solidFill>
                  <a:schemeClr val="tx1"/>
                </a:solidFill>
                <a:latin typeface="+mn-lt"/>
                <a:ea typeface="+mn-ea"/>
                <a:cs typeface="+mn-cs"/>
              </a:rPr>
              <a:t> cleft anomaly, type 3  demonstrates a tract extending from the right </a:t>
            </a:r>
            <a:r>
              <a:rPr lang="en-US" sz="1200" b="0" i="0" u="none" strike="noStrike" kern="1200" baseline="0" dirty="0" err="1" smtClean="0">
                <a:solidFill>
                  <a:schemeClr val="tx1"/>
                </a:solidFill>
                <a:latin typeface="+mn-lt"/>
                <a:ea typeface="+mn-ea"/>
                <a:cs typeface="+mn-cs"/>
              </a:rPr>
              <a:t>tonsillar</a:t>
            </a:r>
            <a:r>
              <a:rPr lang="en-US" sz="1200" b="0" i="0" u="none" strike="noStrike" kern="1200" baseline="0" dirty="0" smtClean="0">
                <a:solidFill>
                  <a:schemeClr val="tx1"/>
                </a:solidFill>
                <a:latin typeface="+mn-lt"/>
                <a:ea typeface="+mn-ea"/>
                <a:cs typeface="+mn-cs"/>
              </a:rPr>
              <a:t> region  to the right SCM </a:t>
            </a:r>
          </a:p>
          <a:p>
            <a:r>
              <a:rPr lang="en-US" sz="1200" b="0" i="0" u="none" strike="noStrike" kern="1200" baseline="0" dirty="0" smtClean="0">
                <a:solidFill>
                  <a:schemeClr val="tx1"/>
                </a:solidFill>
                <a:latin typeface="+mn-lt"/>
                <a:ea typeface="+mn-ea"/>
                <a:cs typeface="+mn-cs"/>
              </a:rPr>
              <a:t>Second </a:t>
            </a:r>
            <a:r>
              <a:rPr lang="en-US" sz="1200" b="0" i="0" u="none" strike="noStrike" kern="1200" baseline="0" dirty="0" err="1" smtClean="0">
                <a:solidFill>
                  <a:schemeClr val="tx1"/>
                </a:solidFill>
                <a:latin typeface="+mn-lt"/>
                <a:ea typeface="+mn-ea"/>
                <a:cs typeface="+mn-cs"/>
              </a:rPr>
              <a:t>branchial</a:t>
            </a:r>
            <a:r>
              <a:rPr lang="en-US" sz="1200" b="0" i="0" u="none" strike="noStrike" kern="1200" baseline="0" dirty="0" smtClean="0">
                <a:solidFill>
                  <a:schemeClr val="tx1"/>
                </a:solidFill>
                <a:latin typeface="+mn-lt"/>
                <a:ea typeface="+mn-ea"/>
                <a:cs typeface="+mn-cs"/>
              </a:rPr>
              <a:t> cleft anomaly, type 4. Axial (contrast-enhanced CT images demonstrate a rounded </a:t>
            </a:r>
            <a:r>
              <a:rPr lang="en-US" sz="1200" b="0" i="0" u="none" strike="noStrike" kern="1200" baseline="0" dirty="0" err="1" smtClean="0">
                <a:solidFill>
                  <a:schemeClr val="tx1"/>
                </a:solidFill>
                <a:latin typeface="+mn-lt"/>
                <a:ea typeface="+mn-ea"/>
                <a:cs typeface="+mn-cs"/>
              </a:rPr>
              <a:t>nonenhancing</a:t>
            </a:r>
            <a:r>
              <a:rPr lang="en-US" sz="1200" b="0" i="0" u="none" strike="noStrike" kern="1200" baseline="0" dirty="0" smtClean="0">
                <a:solidFill>
                  <a:schemeClr val="tx1"/>
                </a:solidFill>
                <a:latin typeface="+mn-lt"/>
                <a:ea typeface="+mn-ea"/>
                <a:cs typeface="+mn-cs"/>
              </a:rPr>
              <a:t> cystic lesion in the right </a:t>
            </a:r>
            <a:r>
              <a:rPr lang="en-US" sz="1200" b="0" i="0" u="none" strike="noStrike" kern="1200" baseline="0" dirty="0" err="1" smtClean="0">
                <a:solidFill>
                  <a:schemeClr val="tx1"/>
                </a:solidFill>
                <a:latin typeface="+mn-lt"/>
                <a:ea typeface="+mn-ea"/>
                <a:cs typeface="+mn-cs"/>
              </a:rPr>
              <a:t>tonsillar</a:t>
            </a:r>
            <a:r>
              <a:rPr lang="en-US" sz="1200" b="0" i="0" u="none" strike="noStrike" kern="1200" baseline="0" dirty="0" smtClean="0">
                <a:solidFill>
                  <a:schemeClr val="tx1"/>
                </a:solidFill>
                <a:latin typeface="+mn-lt"/>
                <a:ea typeface="+mn-ea"/>
                <a:cs typeface="+mn-cs"/>
              </a:rPr>
              <a:t> fossa </a:t>
            </a:r>
          </a:p>
          <a:p>
            <a:endParaRPr lang="en-US"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85</a:t>
            </a:fld>
            <a:endParaRPr lang="en-IN"/>
          </a:p>
        </p:txBody>
      </p:sp>
    </p:spTree>
    <p:extLst>
      <p:ext uri="{BB962C8B-B14F-4D97-AF65-F5344CB8AC3E}">
        <p14:creationId xmlns:p14="http://schemas.microsoft.com/office/powerpoint/2010/main" val="292556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They are located along the anterior border of the sternocleidomastoid muscle, lateral to the common carotid artery, and if more cranially between the internal and external carotid artery.</a:t>
            </a:r>
          </a:p>
          <a:p>
            <a:r>
              <a:rPr lang="en-US" sz="1200" b="0" i="0" kern="1200" dirty="0" smtClean="0">
                <a:solidFill>
                  <a:schemeClr val="tx1"/>
                </a:solidFill>
                <a:effectLst/>
                <a:latin typeface="+mn-lt"/>
                <a:ea typeface="+mn-ea"/>
                <a:cs typeface="+mn-cs"/>
              </a:rPr>
              <a:t>Sometimes a beak sign may be seen as a curved rim of the lesion pointing medially between the internal and external carotid.</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86</a:t>
            </a:fld>
            <a:endParaRPr lang="en-IN"/>
          </a:p>
        </p:txBody>
      </p:sp>
    </p:spTree>
    <p:extLst>
      <p:ext uri="{BB962C8B-B14F-4D97-AF65-F5344CB8AC3E}">
        <p14:creationId xmlns:p14="http://schemas.microsoft.com/office/powerpoint/2010/main" val="7220352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Postcontrast</a:t>
            </a:r>
            <a:r>
              <a:rPr lang="en-US" sz="1200" b="0" i="0" u="none" strike="noStrike" kern="1200" baseline="0" dirty="0" smtClean="0">
                <a:solidFill>
                  <a:schemeClr val="tx1"/>
                </a:solidFill>
                <a:latin typeface="+mn-lt"/>
                <a:ea typeface="+mn-ea"/>
                <a:cs typeface="+mn-cs"/>
              </a:rPr>
              <a:t> axial CT image at the level of the mandible demonstrates a low-attenuation lesion in the posterior cervical space posterior to the carotid vessels and the sternocleidomastoid muscle </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87</a:t>
            </a:fld>
            <a:endParaRPr lang="en-IN"/>
          </a:p>
        </p:txBody>
      </p:sp>
    </p:spTree>
    <p:extLst>
      <p:ext uri="{BB962C8B-B14F-4D97-AF65-F5344CB8AC3E}">
        <p14:creationId xmlns:p14="http://schemas.microsoft.com/office/powerpoint/2010/main" val="1055416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Esophagram</a:t>
            </a:r>
            <a:r>
              <a:rPr lang="en-US" sz="1200" b="0" i="0" u="none" strike="noStrike" kern="1200" baseline="0" dirty="0" smtClean="0">
                <a:solidFill>
                  <a:schemeClr val="tx1"/>
                </a:solidFill>
                <a:latin typeface="+mn-lt"/>
                <a:ea typeface="+mn-ea"/>
                <a:cs typeface="+mn-cs"/>
              </a:rPr>
              <a:t> demonstrates a sinus tract from the left </a:t>
            </a:r>
            <a:r>
              <a:rPr lang="en-US" sz="1200" b="0" i="0" u="none" strike="noStrike" kern="1200" baseline="0" dirty="0" err="1" smtClean="0">
                <a:solidFill>
                  <a:schemeClr val="tx1"/>
                </a:solidFill>
                <a:latin typeface="+mn-lt"/>
                <a:ea typeface="+mn-ea"/>
                <a:cs typeface="+mn-cs"/>
              </a:rPr>
              <a:t>pyriform</a:t>
            </a:r>
            <a:r>
              <a:rPr lang="en-US" sz="1200" b="0" i="0" u="none" strike="noStrike" kern="1200" baseline="0" dirty="0" smtClean="0">
                <a:solidFill>
                  <a:schemeClr val="tx1"/>
                </a:solidFill>
                <a:latin typeface="+mn-lt"/>
                <a:ea typeface="+mn-ea"/>
                <a:cs typeface="+mn-cs"/>
              </a:rPr>
              <a:t> sinus </a:t>
            </a:r>
            <a:r>
              <a:rPr lang="en-US" sz="1200" b="0" i="1" u="none" strike="noStrike" kern="1200" baseline="0" dirty="0" smtClean="0">
                <a:solidFill>
                  <a:schemeClr val="tx1"/>
                </a:solidFill>
                <a:latin typeface="+mn-lt"/>
                <a:ea typeface="+mn-ea"/>
                <a:cs typeface="+mn-cs"/>
              </a:rPr>
              <a:t>(arrow). </a:t>
            </a:r>
          </a:p>
          <a:p>
            <a:r>
              <a:rPr lang="en-US" sz="1200" b="0" i="0" u="none" strike="noStrike" kern="1200" baseline="0" dirty="0" smtClean="0">
                <a:solidFill>
                  <a:schemeClr val="tx1"/>
                </a:solidFill>
                <a:latin typeface="+mn-lt"/>
                <a:ea typeface="+mn-ea"/>
                <a:cs typeface="+mn-cs"/>
              </a:rPr>
              <a:t>MRIs demonstrate abnormal signal and enhancement with inflammatory changes in the left thyroid lobe </a:t>
            </a:r>
            <a:r>
              <a:rPr lang="en-US" sz="1200" b="0" i="1" u="none" strike="noStrike" kern="1200" baseline="0" dirty="0" smtClean="0">
                <a:solidFill>
                  <a:schemeClr val="tx1"/>
                </a:solidFill>
                <a:latin typeface="+mn-lt"/>
                <a:ea typeface="+mn-ea"/>
                <a:cs typeface="+mn-cs"/>
              </a:rPr>
              <a:t>(arrows) </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88</a:t>
            </a:fld>
            <a:endParaRPr lang="en-IN"/>
          </a:p>
        </p:txBody>
      </p:sp>
    </p:spTree>
    <p:extLst>
      <p:ext uri="{BB962C8B-B14F-4D97-AF65-F5344CB8AC3E}">
        <p14:creationId xmlns:p14="http://schemas.microsoft.com/office/powerpoint/2010/main" val="18186813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Cervical extension of the thymus in a 7-year-old male presenting with a lump in the neck. USG (A) shows the characteristic " starry sky appearance " of the left lower cervical swelling (arrow) lying near the inferior pole of the left lobe of the thyroid (asterisk). CECT sagittal reformatted image (B) documents the anatomical contiguity (arrow) of this swelling with the </a:t>
            </a:r>
            <a:r>
              <a:rPr lang="en-US" sz="1200" b="0" i="0" kern="1200" dirty="0" err="1" smtClean="0">
                <a:solidFill>
                  <a:schemeClr val="tx1"/>
                </a:solidFill>
                <a:effectLst/>
                <a:latin typeface="+mn-lt"/>
                <a:ea typeface="+mn-ea"/>
                <a:cs typeface="+mn-cs"/>
              </a:rPr>
              <a:t>mediastinal</a:t>
            </a:r>
            <a:r>
              <a:rPr lang="en-US" sz="1200" b="0" i="0" kern="1200" dirty="0" smtClean="0">
                <a:solidFill>
                  <a:schemeClr val="tx1"/>
                </a:solidFill>
                <a:effectLst/>
                <a:latin typeface="+mn-lt"/>
                <a:ea typeface="+mn-ea"/>
                <a:cs typeface="+mn-cs"/>
              </a:rPr>
              <a:t> thymus</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89</a:t>
            </a:fld>
            <a:endParaRPr lang="en-IN"/>
          </a:p>
        </p:txBody>
      </p:sp>
    </p:spTree>
    <p:extLst>
      <p:ext uri="{BB962C8B-B14F-4D97-AF65-F5344CB8AC3E}">
        <p14:creationId xmlns:p14="http://schemas.microsoft.com/office/powerpoint/2010/main" val="809838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The</a:t>
            </a:r>
            <a:r>
              <a:rPr lang="en-IN" baseline="0" dirty="0" smtClean="0"/>
              <a:t> tongue has moved downwards and palatine shelves have reached at horizontal </a:t>
            </a:r>
            <a:r>
              <a:rPr lang="en-IN" baseline="0" dirty="0" err="1" smtClean="0"/>
              <a:t>position.ventral</a:t>
            </a:r>
            <a:r>
              <a:rPr lang="en-IN" baseline="0" dirty="0" smtClean="0"/>
              <a:t> view shows the </a:t>
            </a:r>
            <a:r>
              <a:rPr lang="en-IN" baseline="0" dirty="0" err="1" smtClean="0"/>
              <a:t>paltine</a:t>
            </a:r>
            <a:r>
              <a:rPr lang="en-IN" baseline="0" dirty="0" smtClean="0"/>
              <a:t> shelves are horizontal.</a:t>
            </a:r>
          </a:p>
          <a:p>
            <a:r>
              <a:rPr lang="en-IN" baseline="0" dirty="0" smtClean="0"/>
              <a:t>The two palatine shelves have fused with each other and with the nasal </a:t>
            </a:r>
            <a:r>
              <a:rPr lang="en-IN" baseline="0" dirty="0" err="1" smtClean="0"/>
              <a:t>septum.Incisive</a:t>
            </a:r>
            <a:r>
              <a:rPr lang="en-IN" baseline="0" dirty="0" smtClean="0"/>
              <a:t> foramen occurs between primary and secondary palate.</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12</a:t>
            </a:fld>
            <a:endParaRPr lang="en-IN"/>
          </a:p>
        </p:txBody>
      </p:sp>
    </p:spTree>
    <p:extLst>
      <p:ext uri="{BB962C8B-B14F-4D97-AF65-F5344CB8AC3E}">
        <p14:creationId xmlns:p14="http://schemas.microsoft.com/office/powerpoint/2010/main" val="33152246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Thymic</a:t>
            </a:r>
            <a:r>
              <a:rPr lang="en-US" sz="1200" b="0" i="0" u="none" strike="noStrike" kern="1200" baseline="0" dirty="0" smtClean="0">
                <a:solidFill>
                  <a:schemeClr val="tx1"/>
                </a:solidFill>
                <a:latin typeface="+mn-lt"/>
                <a:ea typeface="+mn-ea"/>
                <a:cs typeface="+mn-cs"/>
              </a:rPr>
              <a:t> cyst. coronal (B) contrast-enhanced CT images demonstrate a cystic mass </a:t>
            </a:r>
            <a:r>
              <a:rPr lang="en-US" sz="1200" b="0" i="1" u="none" strike="noStrike" kern="1200" baseline="0" dirty="0" smtClean="0">
                <a:solidFill>
                  <a:schemeClr val="tx1"/>
                </a:solidFill>
                <a:latin typeface="+mn-lt"/>
                <a:ea typeface="+mn-ea"/>
                <a:cs typeface="+mn-cs"/>
              </a:rPr>
              <a:t>(arrows) </a:t>
            </a:r>
            <a:r>
              <a:rPr lang="en-US" sz="1200" b="0" i="0" u="none" strike="noStrike" kern="1200" baseline="0" dirty="0" smtClean="0">
                <a:solidFill>
                  <a:schemeClr val="tx1"/>
                </a:solidFill>
                <a:latin typeface="+mn-lt"/>
                <a:ea typeface="+mn-ea"/>
                <a:cs typeface="+mn-cs"/>
              </a:rPr>
              <a:t>in the lateral </a:t>
            </a:r>
            <a:r>
              <a:rPr lang="en-US" sz="1200" b="0" i="0" u="none" strike="noStrike" kern="1200" baseline="0" dirty="0" err="1" smtClean="0">
                <a:solidFill>
                  <a:schemeClr val="tx1"/>
                </a:solidFill>
                <a:latin typeface="+mn-lt"/>
                <a:ea typeface="+mn-ea"/>
                <a:cs typeface="+mn-cs"/>
              </a:rPr>
              <a:t>infrahyoid</a:t>
            </a:r>
            <a:r>
              <a:rPr lang="en-US" sz="1200" b="0" i="0" u="none" strike="noStrike" kern="1200" baseline="0" dirty="0" smtClean="0">
                <a:solidFill>
                  <a:schemeClr val="tx1"/>
                </a:solidFill>
                <a:latin typeface="+mn-lt"/>
                <a:ea typeface="+mn-ea"/>
                <a:cs typeface="+mn-cs"/>
              </a:rPr>
              <a:t> neck at the level of the thyroid gland. </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90</a:t>
            </a:fld>
            <a:endParaRPr lang="en-IN"/>
          </a:p>
        </p:txBody>
      </p:sp>
    </p:spTree>
    <p:extLst>
      <p:ext uri="{BB962C8B-B14F-4D97-AF65-F5344CB8AC3E}">
        <p14:creationId xmlns:p14="http://schemas.microsoft.com/office/powerpoint/2010/main" val="5924460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sagittal T2-weighted images show a fluid-filled cystic formation of the upper esophagus (white</a:t>
            </a:r>
          </a:p>
          <a:p>
            <a:r>
              <a:rPr lang="en-IN" sz="1200" b="0" i="0" u="none" strike="noStrike" kern="1200" baseline="0" dirty="0" smtClean="0">
                <a:solidFill>
                  <a:schemeClr val="tx1"/>
                </a:solidFill>
                <a:latin typeface="+mn-lt"/>
                <a:ea typeface="+mn-ea"/>
                <a:cs typeface="+mn-cs"/>
              </a:rPr>
              <a:t>arrowhead) and </a:t>
            </a:r>
            <a:r>
              <a:rPr lang="en-IN" sz="1200" b="0" i="0" u="none" strike="noStrike" kern="1200" baseline="0" dirty="0" err="1" smtClean="0">
                <a:solidFill>
                  <a:schemeClr val="tx1"/>
                </a:solidFill>
                <a:latin typeface="+mn-lt"/>
                <a:ea typeface="+mn-ea"/>
                <a:cs typeface="+mn-cs"/>
              </a:rPr>
              <a:t>polyhydramnios</a:t>
            </a:r>
            <a:endParaRPr lang="en-IN" sz="1200" b="0" i="0" u="none" strike="noStrike" kern="1200" baseline="0" dirty="0" smtClean="0">
              <a:solidFill>
                <a:schemeClr val="tx1"/>
              </a:solidFill>
              <a:latin typeface="+mn-lt"/>
              <a:ea typeface="+mn-ea"/>
              <a:cs typeface="+mn-cs"/>
            </a:endParaRPr>
          </a:p>
          <a:p>
            <a:r>
              <a:rPr lang="en-IN" sz="1200" b="1" i="0" kern="1200" dirty="0" smtClean="0">
                <a:solidFill>
                  <a:schemeClr val="tx1"/>
                </a:solidFill>
                <a:effectLst/>
                <a:latin typeface="+mn-lt"/>
                <a:ea typeface="+mn-ea"/>
                <a:cs typeface="+mn-cs"/>
              </a:rPr>
              <a:t>V:</a:t>
            </a:r>
            <a:r>
              <a:rPr lang="en-IN" sz="1200" b="0" i="0" kern="1200" dirty="0" smtClean="0">
                <a:solidFill>
                  <a:schemeClr val="tx1"/>
                </a:solidFill>
                <a:effectLst/>
                <a:latin typeface="+mn-lt"/>
                <a:ea typeface="+mn-ea"/>
                <a:cs typeface="+mn-cs"/>
              </a:rPr>
              <a:t> </a:t>
            </a:r>
            <a:r>
              <a:rPr lang="en-IN" sz="1200" b="0" i="0" u="none" strike="noStrike" kern="1200" dirty="0" smtClean="0">
                <a:solidFill>
                  <a:schemeClr val="tx1"/>
                </a:solidFill>
                <a:effectLst/>
                <a:latin typeface="+mn-lt"/>
                <a:ea typeface="+mn-ea"/>
                <a:cs typeface="+mn-cs"/>
                <a:hlinkClick r:id="rId3"/>
              </a:rPr>
              <a:t>vertebral anomalies</a:t>
            </a:r>
            <a:endParaRPr lang="en-IN" sz="1200" b="0" i="0" kern="1200" dirty="0" smtClean="0">
              <a:solidFill>
                <a:schemeClr val="tx1"/>
              </a:solidFill>
              <a:effectLst/>
              <a:latin typeface="+mn-lt"/>
              <a:ea typeface="+mn-ea"/>
              <a:cs typeface="+mn-cs"/>
            </a:endParaRPr>
          </a:p>
          <a:p>
            <a:pPr lvl="1"/>
            <a:r>
              <a:rPr lang="en-IN" sz="1200" b="0" i="0" u="none" strike="noStrike" kern="1200" dirty="0" err="1" smtClean="0">
                <a:solidFill>
                  <a:schemeClr val="tx1"/>
                </a:solidFill>
                <a:effectLst/>
                <a:latin typeface="+mn-lt"/>
                <a:ea typeface="+mn-ea"/>
                <a:cs typeface="+mn-cs"/>
                <a:hlinkClick r:id="rId4"/>
              </a:rPr>
              <a:t>hemivertebrae</a:t>
            </a:r>
            <a:endParaRPr lang="en-IN" sz="1200" b="0" i="0" kern="1200" dirty="0" smtClean="0">
              <a:solidFill>
                <a:schemeClr val="tx1"/>
              </a:solidFill>
              <a:effectLst/>
              <a:latin typeface="+mn-lt"/>
              <a:ea typeface="+mn-ea"/>
              <a:cs typeface="+mn-cs"/>
            </a:endParaRPr>
          </a:p>
          <a:p>
            <a:pPr lvl="1"/>
            <a:r>
              <a:rPr lang="en-IN" sz="1200" b="0" i="0" u="none" strike="noStrike" kern="1200" dirty="0" smtClean="0">
                <a:solidFill>
                  <a:schemeClr val="tx1"/>
                </a:solidFill>
                <a:effectLst/>
                <a:latin typeface="+mn-lt"/>
                <a:ea typeface="+mn-ea"/>
                <a:cs typeface="+mn-cs"/>
                <a:hlinkClick r:id="rId5"/>
              </a:rPr>
              <a:t>congenital scoliosis</a:t>
            </a:r>
            <a:endParaRPr lang="en-IN" sz="1200" b="0" i="0" kern="1200" dirty="0" smtClean="0">
              <a:solidFill>
                <a:schemeClr val="tx1"/>
              </a:solidFill>
              <a:effectLst/>
              <a:latin typeface="+mn-lt"/>
              <a:ea typeface="+mn-ea"/>
              <a:cs typeface="+mn-cs"/>
            </a:endParaRPr>
          </a:p>
          <a:p>
            <a:pPr lvl="1"/>
            <a:r>
              <a:rPr lang="en-IN" sz="1200" b="0" i="0" u="none" strike="noStrike" kern="1200" dirty="0" smtClean="0">
                <a:solidFill>
                  <a:schemeClr val="tx1"/>
                </a:solidFill>
                <a:effectLst/>
                <a:latin typeface="+mn-lt"/>
                <a:ea typeface="+mn-ea"/>
                <a:cs typeface="+mn-cs"/>
                <a:hlinkClick r:id="rId6"/>
              </a:rPr>
              <a:t>caudal regression</a:t>
            </a:r>
            <a:endParaRPr lang="en-IN" sz="1200" b="0" i="0" kern="1200" dirty="0" smtClean="0">
              <a:solidFill>
                <a:schemeClr val="tx1"/>
              </a:solidFill>
              <a:effectLst/>
              <a:latin typeface="+mn-lt"/>
              <a:ea typeface="+mn-ea"/>
              <a:cs typeface="+mn-cs"/>
            </a:endParaRPr>
          </a:p>
          <a:p>
            <a:pPr lvl="1"/>
            <a:r>
              <a:rPr lang="en-IN" sz="1200" b="0" i="0" u="none" strike="noStrike" kern="1200" dirty="0" err="1" smtClean="0">
                <a:solidFill>
                  <a:schemeClr val="tx1"/>
                </a:solidFill>
                <a:effectLst/>
                <a:latin typeface="+mn-lt"/>
                <a:ea typeface="+mn-ea"/>
                <a:cs typeface="+mn-cs"/>
                <a:hlinkClick r:id="rId7"/>
              </a:rPr>
              <a:t>spina</a:t>
            </a:r>
            <a:r>
              <a:rPr lang="en-IN" sz="1200" b="0" i="0" u="none" strike="noStrike" kern="1200" dirty="0" smtClean="0">
                <a:solidFill>
                  <a:schemeClr val="tx1"/>
                </a:solidFill>
                <a:effectLst/>
                <a:latin typeface="+mn-lt"/>
                <a:ea typeface="+mn-ea"/>
                <a:cs typeface="+mn-cs"/>
                <a:hlinkClick r:id="rId7"/>
              </a:rPr>
              <a:t> bifida</a:t>
            </a:r>
            <a:endParaRPr lang="en-IN" sz="1200" b="0" i="0" kern="1200" dirty="0" smtClean="0">
              <a:solidFill>
                <a:schemeClr val="tx1"/>
              </a:solidFill>
              <a:effectLst/>
              <a:latin typeface="+mn-lt"/>
              <a:ea typeface="+mn-ea"/>
              <a:cs typeface="+mn-cs"/>
            </a:endParaRPr>
          </a:p>
          <a:p>
            <a:r>
              <a:rPr lang="en-IN" sz="1200" b="1" i="0" kern="1200" dirty="0" smtClean="0">
                <a:solidFill>
                  <a:schemeClr val="tx1"/>
                </a:solidFill>
                <a:effectLst/>
                <a:latin typeface="+mn-lt"/>
                <a:ea typeface="+mn-ea"/>
                <a:cs typeface="+mn-cs"/>
              </a:rPr>
              <a:t>A:</a:t>
            </a:r>
            <a:r>
              <a:rPr lang="en-IN" sz="1200" b="0" i="0" kern="1200" dirty="0" smtClean="0">
                <a:solidFill>
                  <a:schemeClr val="tx1"/>
                </a:solidFill>
                <a:effectLst/>
                <a:latin typeface="+mn-lt"/>
                <a:ea typeface="+mn-ea"/>
                <a:cs typeface="+mn-cs"/>
              </a:rPr>
              <a:t> </a:t>
            </a:r>
            <a:r>
              <a:rPr lang="en-IN" sz="1200" b="0" i="0" u="none" strike="noStrike" kern="1200" dirty="0" err="1" smtClean="0">
                <a:solidFill>
                  <a:schemeClr val="tx1"/>
                </a:solidFill>
                <a:effectLst/>
                <a:latin typeface="+mn-lt"/>
                <a:ea typeface="+mn-ea"/>
                <a:cs typeface="+mn-cs"/>
                <a:hlinkClick r:id="rId8"/>
              </a:rPr>
              <a:t>anorectal</a:t>
            </a:r>
            <a:r>
              <a:rPr lang="en-IN" sz="1200" b="0" i="0" u="none" strike="noStrike" kern="1200" dirty="0" smtClean="0">
                <a:solidFill>
                  <a:schemeClr val="tx1"/>
                </a:solidFill>
                <a:effectLst/>
                <a:latin typeface="+mn-lt"/>
                <a:ea typeface="+mn-ea"/>
                <a:cs typeface="+mn-cs"/>
                <a:hlinkClick r:id="rId8"/>
              </a:rPr>
              <a:t> anomalies</a:t>
            </a:r>
            <a:endParaRPr lang="en-IN" sz="1200" b="0" i="0" kern="1200" dirty="0" smtClean="0">
              <a:solidFill>
                <a:schemeClr val="tx1"/>
              </a:solidFill>
              <a:effectLst/>
              <a:latin typeface="+mn-lt"/>
              <a:ea typeface="+mn-ea"/>
              <a:cs typeface="+mn-cs"/>
            </a:endParaRPr>
          </a:p>
          <a:p>
            <a:pPr lvl="1"/>
            <a:r>
              <a:rPr lang="en-IN" sz="1200" b="0" i="0" u="none" strike="noStrike" kern="1200" dirty="0" smtClean="0">
                <a:solidFill>
                  <a:schemeClr val="tx1"/>
                </a:solidFill>
                <a:effectLst/>
                <a:latin typeface="+mn-lt"/>
                <a:ea typeface="+mn-ea"/>
                <a:cs typeface="+mn-cs"/>
                <a:hlinkClick r:id="rId9"/>
              </a:rPr>
              <a:t>anal atresia</a:t>
            </a:r>
            <a:endParaRPr lang="en-IN" sz="1200" b="0" i="0" kern="1200" dirty="0" smtClean="0">
              <a:solidFill>
                <a:schemeClr val="tx1"/>
              </a:solidFill>
              <a:effectLst/>
              <a:latin typeface="+mn-lt"/>
              <a:ea typeface="+mn-ea"/>
              <a:cs typeface="+mn-cs"/>
            </a:endParaRPr>
          </a:p>
          <a:p>
            <a:r>
              <a:rPr lang="en-IN" sz="1200" b="1" i="0" kern="1200" dirty="0" smtClean="0">
                <a:solidFill>
                  <a:schemeClr val="tx1"/>
                </a:solidFill>
                <a:effectLst/>
                <a:latin typeface="+mn-lt"/>
                <a:ea typeface="+mn-ea"/>
                <a:cs typeface="+mn-cs"/>
              </a:rPr>
              <a:t>C:</a:t>
            </a:r>
            <a:r>
              <a:rPr lang="en-IN" sz="1200" b="0" i="0" kern="1200" dirty="0" smtClean="0">
                <a:solidFill>
                  <a:schemeClr val="tx1"/>
                </a:solidFill>
                <a:effectLst/>
                <a:latin typeface="+mn-lt"/>
                <a:ea typeface="+mn-ea"/>
                <a:cs typeface="+mn-cs"/>
              </a:rPr>
              <a:t> </a:t>
            </a:r>
            <a:r>
              <a:rPr lang="en-IN" sz="1200" b="0" i="0" u="none" strike="noStrike" kern="1200" dirty="0" smtClean="0">
                <a:solidFill>
                  <a:schemeClr val="tx1"/>
                </a:solidFill>
                <a:effectLst/>
                <a:latin typeface="+mn-lt"/>
                <a:ea typeface="+mn-ea"/>
                <a:cs typeface="+mn-cs"/>
                <a:hlinkClick r:id="rId10"/>
              </a:rPr>
              <a:t>cardiac anomalies</a:t>
            </a:r>
            <a:r>
              <a:rPr lang="en-IN" sz="1200" b="0" i="0" kern="1200" dirty="0" smtClean="0">
                <a:solidFill>
                  <a:schemeClr val="tx1"/>
                </a:solidFill>
                <a:effectLst/>
                <a:latin typeface="+mn-lt"/>
                <a:ea typeface="+mn-ea"/>
                <a:cs typeface="+mn-cs"/>
              </a:rPr>
              <a:t>; </a:t>
            </a:r>
            <a:r>
              <a:rPr lang="en-IN" sz="1200" b="0" i="0" u="none" strike="noStrike" kern="1200" dirty="0" smtClean="0">
                <a:solidFill>
                  <a:schemeClr val="tx1"/>
                </a:solidFill>
                <a:effectLst/>
                <a:latin typeface="+mn-lt"/>
                <a:ea typeface="+mn-ea"/>
                <a:cs typeface="+mn-cs"/>
                <a:hlinkClick r:id="rId11"/>
              </a:rPr>
              <a:t>cleft lip</a:t>
            </a:r>
            <a:endParaRPr lang="en-IN" sz="1200" b="0" i="0" kern="1200" dirty="0" smtClean="0">
              <a:solidFill>
                <a:schemeClr val="tx1"/>
              </a:solidFill>
              <a:effectLst/>
              <a:latin typeface="+mn-lt"/>
              <a:ea typeface="+mn-ea"/>
              <a:cs typeface="+mn-cs"/>
            </a:endParaRPr>
          </a:p>
          <a:p>
            <a:r>
              <a:rPr lang="en-IN" sz="1200" b="1" i="0" kern="1200" dirty="0" smtClean="0">
                <a:solidFill>
                  <a:schemeClr val="tx1"/>
                </a:solidFill>
                <a:effectLst/>
                <a:latin typeface="+mn-lt"/>
                <a:ea typeface="+mn-ea"/>
                <a:cs typeface="+mn-cs"/>
              </a:rPr>
              <a:t>TE:</a:t>
            </a:r>
            <a:r>
              <a:rPr lang="en-IN" sz="1200" b="0" i="0" kern="1200" dirty="0" smtClean="0">
                <a:solidFill>
                  <a:schemeClr val="tx1"/>
                </a:solidFill>
                <a:effectLst/>
                <a:latin typeface="+mn-lt"/>
                <a:ea typeface="+mn-ea"/>
                <a:cs typeface="+mn-cs"/>
              </a:rPr>
              <a:t> </a:t>
            </a:r>
            <a:r>
              <a:rPr lang="en-IN" sz="1200" b="0" i="0" u="none" strike="noStrike" kern="1200" dirty="0" err="1" smtClean="0">
                <a:solidFill>
                  <a:schemeClr val="tx1"/>
                </a:solidFill>
                <a:effectLst/>
                <a:latin typeface="+mn-lt"/>
                <a:ea typeface="+mn-ea"/>
                <a:cs typeface="+mn-cs"/>
                <a:hlinkClick r:id="rId12"/>
              </a:rPr>
              <a:t>tracheo-esophageal</a:t>
            </a:r>
            <a:r>
              <a:rPr lang="en-IN" sz="1200" b="0" i="0" u="none" strike="noStrike" kern="1200" dirty="0" smtClean="0">
                <a:solidFill>
                  <a:schemeClr val="tx1"/>
                </a:solidFill>
                <a:effectLst/>
                <a:latin typeface="+mn-lt"/>
                <a:ea typeface="+mn-ea"/>
                <a:cs typeface="+mn-cs"/>
                <a:hlinkClick r:id="rId12"/>
              </a:rPr>
              <a:t> fistula</a:t>
            </a:r>
            <a:r>
              <a:rPr lang="en-IN" sz="1200" b="0" i="0" kern="1200" dirty="0" smtClean="0">
                <a:solidFill>
                  <a:schemeClr val="tx1"/>
                </a:solidFill>
                <a:effectLst/>
                <a:latin typeface="+mn-lt"/>
                <a:ea typeface="+mn-ea"/>
                <a:cs typeface="+mn-cs"/>
              </a:rPr>
              <a:t> +/- </a:t>
            </a:r>
            <a:r>
              <a:rPr lang="en-IN" sz="1200" b="0" i="0" u="none" strike="noStrike" kern="1200" dirty="0" err="1" smtClean="0">
                <a:solidFill>
                  <a:schemeClr val="tx1"/>
                </a:solidFill>
                <a:effectLst/>
                <a:latin typeface="+mn-lt"/>
                <a:ea typeface="+mn-ea"/>
                <a:cs typeface="+mn-cs"/>
                <a:hlinkClick r:id="rId13"/>
              </a:rPr>
              <a:t>esophageal</a:t>
            </a:r>
            <a:r>
              <a:rPr lang="en-IN" sz="1200" b="0" i="0" u="none" strike="noStrike" kern="1200" dirty="0" smtClean="0">
                <a:solidFill>
                  <a:schemeClr val="tx1"/>
                </a:solidFill>
                <a:effectLst/>
                <a:latin typeface="+mn-lt"/>
                <a:ea typeface="+mn-ea"/>
                <a:cs typeface="+mn-cs"/>
                <a:hlinkClick r:id="rId13"/>
              </a:rPr>
              <a:t> atresia</a:t>
            </a:r>
            <a:endParaRPr lang="en-IN" sz="1200" b="0" i="0" kern="1200" dirty="0" smtClean="0">
              <a:solidFill>
                <a:schemeClr val="tx1"/>
              </a:solidFill>
              <a:effectLst/>
              <a:latin typeface="+mn-lt"/>
              <a:ea typeface="+mn-ea"/>
              <a:cs typeface="+mn-cs"/>
            </a:endParaRPr>
          </a:p>
          <a:p>
            <a:r>
              <a:rPr lang="en-IN" sz="1200" b="1" i="0" kern="1200" dirty="0" smtClean="0">
                <a:solidFill>
                  <a:schemeClr val="tx1"/>
                </a:solidFill>
                <a:effectLst/>
                <a:latin typeface="+mn-lt"/>
                <a:ea typeface="+mn-ea"/>
                <a:cs typeface="+mn-cs"/>
              </a:rPr>
              <a:t>R:</a:t>
            </a:r>
            <a:r>
              <a:rPr lang="en-IN" sz="1200" b="0" i="0" kern="1200" dirty="0" smtClean="0">
                <a:solidFill>
                  <a:schemeClr val="tx1"/>
                </a:solidFill>
                <a:effectLst/>
                <a:latin typeface="+mn-lt"/>
                <a:ea typeface="+mn-ea"/>
                <a:cs typeface="+mn-cs"/>
              </a:rPr>
              <a:t> </a:t>
            </a:r>
            <a:r>
              <a:rPr lang="en-IN" sz="1200" b="0" i="0" u="none" strike="noStrike" kern="1200" dirty="0" smtClean="0">
                <a:solidFill>
                  <a:schemeClr val="tx1"/>
                </a:solidFill>
                <a:effectLst/>
                <a:latin typeface="+mn-lt"/>
                <a:ea typeface="+mn-ea"/>
                <a:cs typeface="+mn-cs"/>
                <a:hlinkClick r:id="rId14"/>
              </a:rPr>
              <a:t>renal anomalies</a:t>
            </a:r>
            <a:r>
              <a:rPr lang="en-IN" sz="1200" b="0" i="0" kern="1200" dirty="0" smtClean="0">
                <a:solidFill>
                  <a:schemeClr val="tx1"/>
                </a:solidFill>
                <a:effectLst/>
                <a:latin typeface="+mn-lt"/>
                <a:ea typeface="+mn-ea"/>
                <a:cs typeface="+mn-cs"/>
              </a:rPr>
              <a:t>; </a:t>
            </a:r>
            <a:r>
              <a:rPr lang="en-IN" sz="1200" b="0" i="0" u="none" strike="noStrike" kern="1200" dirty="0" smtClean="0">
                <a:solidFill>
                  <a:schemeClr val="tx1"/>
                </a:solidFill>
                <a:effectLst/>
                <a:latin typeface="+mn-lt"/>
                <a:ea typeface="+mn-ea"/>
                <a:cs typeface="+mn-cs"/>
                <a:hlinkClick r:id="rId15"/>
              </a:rPr>
              <a:t>radial ray anomalies</a:t>
            </a:r>
            <a:endParaRPr lang="en-IN" sz="1200" b="0" i="0" kern="1200" dirty="0" smtClean="0">
              <a:solidFill>
                <a:schemeClr val="tx1"/>
              </a:solidFill>
              <a:effectLst/>
              <a:latin typeface="+mn-lt"/>
              <a:ea typeface="+mn-ea"/>
              <a:cs typeface="+mn-cs"/>
            </a:endParaRPr>
          </a:p>
          <a:p>
            <a:r>
              <a:rPr lang="en-IN" sz="1200" b="1" i="0" kern="1200" dirty="0" smtClean="0">
                <a:solidFill>
                  <a:schemeClr val="tx1"/>
                </a:solidFill>
                <a:effectLst/>
                <a:latin typeface="+mn-lt"/>
                <a:ea typeface="+mn-ea"/>
                <a:cs typeface="+mn-cs"/>
              </a:rPr>
              <a:t>L</a:t>
            </a:r>
            <a:r>
              <a:rPr lang="en-IN" sz="1200" b="0" i="0" kern="1200" dirty="0" smtClean="0">
                <a:solidFill>
                  <a:schemeClr val="tx1"/>
                </a:solidFill>
                <a:effectLst/>
                <a:latin typeface="+mn-lt"/>
                <a:ea typeface="+mn-ea"/>
                <a:cs typeface="+mn-cs"/>
              </a:rPr>
              <a:t>: </a:t>
            </a:r>
            <a:r>
              <a:rPr lang="en-IN" sz="1200" b="0" i="0" u="none" strike="noStrike" kern="1200" dirty="0" smtClean="0">
                <a:solidFill>
                  <a:schemeClr val="tx1"/>
                </a:solidFill>
                <a:effectLst/>
                <a:latin typeface="+mn-lt"/>
                <a:ea typeface="+mn-ea"/>
                <a:cs typeface="+mn-cs"/>
                <a:hlinkClick r:id="rId16"/>
              </a:rPr>
              <a:t>limb anomalies</a:t>
            </a:r>
            <a:endParaRPr lang="en-IN" sz="1200" b="0" i="0" kern="1200" dirty="0" smtClean="0">
              <a:solidFill>
                <a:schemeClr val="tx1"/>
              </a:solidFill>
              <a:effectLst/>
              <a:latin typeface="+mn-lt"/>
              <a:ea typeface="+mn-ea"/>
              <a:cs typeface="+mn-cs"/>
            </a:endParaRPr>
          </a:p>
          <a:p>
            <a:pPr lvl="1"/>
            <a:r>
              <a:rPr lang="en-IN" sz="1200" b="0" i="0" u="none" strike="noStrike" kern="1200" dirty="0" err="1" smtClean="0">
                <a:solidFill>
                  <a:schemeClr val="tx1"/>
                </a:solidFill>
                <a:effectLst/>
                <a:latin typeface="+mn-lt"/>
                <a:ea typeface="+mn-ea"/>
                <a:cs typeface="+mn-cs"/>
                <a:hlinkClick r:id="rId17"/>
              </a:rPr>
              <a:t>polydactyly</a:t>
            </a:r>
            <a:endParaRPr lang="en-IN" sz="1200" b="0" i="0" kern="1200" dirty="0" smtClean="0">
              <a:solidFill>
                <a:schemeClr val="tx1"/>
              </a:solidFill>
              <a:effectLst/>
              <a:latin typeface="+mn-lt"/>
              <a:ea typeface="+mn-ea"/>
              <a:cs typeface="+mn-cs"/>
            </a:endParaRPr>
          </a:p>
          <a:p>
            <a:pPr lvl="1"/>
            <a:r>
              <a:rPr lang="en-IN" sz="1200" b="0" i="0" u="none" strike="noStrike" kern="1200" dirty="0" err="1" smtClean="0">
                <a:solidFill>
                  <a:schemeClr val="tx1"/>
                </a:solidFill>
                <a:effectLst/>
                <a:latin typeface="+mn-lt"/>
                <a:ea typeface="+mn-ea"/>
                <a:cs typeface="+mn-cs"/>
                <a:hlinkClick r:id="rId18"/>
              </a:rPr>
              <a:t>oligodactyly</a:t>
            </a:r>
            <a:endParaRPr lang="en-IN" sz="1200" b="0" i="0" kern="1200" dirty="0" smtClean="0">
              <a:solidFill>
                <a:schemeClr val="tx1"/>
              </a:solidFill>
              <a:effectLst/>
              <a:latin typeface="+mn-lt"/>
              <a:ea typeface="+mn-ea"/>
              <a:cs typeface="+mn-cs"/>
            </a:endParaRPr>
          </a:p>
          <a:p>
            <a:r>
              <a:rPr lang="en-IN" sz="1200" b="0" i="0" u="none" strike="noStrike" kern="1200" baseline="0" dirty="0" err="1" smtClean="0">
                <a:solidFill>
                  <a:schemeClr val="tx1"/>
                </a:solidFill>
                <a:latin typeface="+mn-lt"/>
                <a:ea typeface="+mn-ea"/>
                <a:cs typeface="+mn-cs"/>
              </a:rPr>
              <a:t>mnios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91</a:t>
            </a:fld>
            <a:endParaRPr lang="en-IN"/>
          </a:p>
        </p:txBody>
      </p:sp>
    </p:spTree>
    <p:extLst>
      <p:ext uri="{BB962C8B-B14F-4D97-AF65-F5344CB8AC3E}">
        <p14:creationId xmlns:p14="http://schemas.microsoft.com/office/powerpoint/2010/main" val="39159621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C,A,H,D,B</a:t>
            </a:r>
          </a:p>
          <a:p>
            <a:r>
              <a:rPr lang="en-US" sz="1200" b="0" i="0" kern="1200" dirty="0" err="1" smtClean="0">
                <a:solidFill>
                  <a:schemeClr val="tx1"/>
                </a:solidFill>
                <a:effectLst/>
                <a:latin typeface="+mn-lt"/>
                <a:ea typeface="+mn-ea"/>
                <a:cs typeface="+mn-cs"/>
              </a:rPr>
              <a:t>Lucency</a:t>
            </a:r>
            <a:r>
              <a:rPr lang="en-US" sz="1200" b="0" i="0" kern="1200" dirty="0" smtClean="0">
                <a:solidFill>
                  <a:schemeClr val="tx1"/>
                </a:solidFill>
                <a:effectLst/>
                <a:latin typeface="+mn-lt"/>
                <a:ea typeface="+mn-ea"/>
                <a:cs typeface="+mn-cs"/>
              </a:rPr>
              <a:t> in the midline of the lower neck / thoracic inlet consistent with dilated upper esophagus. This contains a looped tube representing a failed attempt at passing a </a:t>
            </a:r>
            <a:r>
              <a:rPr lang="en-US" sz="1200" b="0" i="0" kern="1200" dirty="0" err="1" smtClean="0">
                <a:solidFill>
                  <a:schemeClr val="tx1"/>
                </a:solidFill>
                <a:effectLst/>
                <a:latin typeface="+mn-lt"/>
                <a:ea typeface="+mn-ea"/>
                <a:cs typeface="+mn-cs"/>
              </a:rPr>
              <a:t>nasoenteric</a:t>
            </a:r>
            <a:r>
              <a:rPr lang="en-US" sz="1200" b="0" i="0" kern="1200" dirty="0" smtClean="0">
                <a:solidFill>
                  <a:schemeClr val="tx1"/>
                </a:solidFill>
                <a:effectLst/>
                <a:latin typeface="+mn-lt"/>
                <a:ea typeface="+mn-ea"/>
                <a:cs typeface="+mn-cs"/>
              </a:rPr>
              <a:t> tube.</a:t>
            </a:r>
          </a:p>
          <a:p>
            <a:r>
              <a:rPr lang="en-US" sz="1200" b="0" i="0" kern="1200" dirty="0" smtClean="0">
                <a:solidFill>
                  <a:schemeClr val="tx1"/>
                </a:solidFill>
                <a:effectLst/>
                <a:latin typeface="+mn-lt"/>
                <a:ea typeface="+mn-ea"/>
                <a:cs typeface="+mn-cs"/>
              </a:rPr>
              <a:t>NG tube is appropriately </a:t>
            </a:r>
            <a:r>
              <a:rPr lang="en-US" sz="1200" b="0" i="0" kern="1200" dirty="0" err="1" smtClean="0">
                <a:solidFill>
                  <a:schemeClr val="tx1"/>
                </a:solidFill>
                <a:effectLst/>
                <a:latin typeface="+mn-lt"/>
                <a:ea typeface="+mn-ea"/>
                <a:cs typeface="+mn-cs"/>
              </a:rPr>
              <a:t>sited.There</a:t>
            </a:r>
            <a:r>
              <a:rPr lang="en-US" sz="1200" b="0" i="0" kern="1200" dirty="0" smtClean="0">
                <a:solidFill>
                  <a:schemeClr val="tx1"/>
                </a:solidFill>
                <a:effectLst/>
                <a:latin typeface="+mn-lt"/>
                <a:ea typeface="+mn-ea"/>
                <a:cs typeface="+mn-cs"/>
              </a:rPr>
              <a:t> was immediate </a:t>
            </a:r>
            <a:r>
              <a:rPr lang="en-US" sz="1200" b="0" i="0" kern="1200" dirty="0" err="1" smtClean="0">
                <a:solidFill>
                  <a:schemeClr val="tx1"/>
                </a:solidFill>
                <a:effectLst/>
                <a:latin typeface="+mn-lt"/>
                <a:ea typeface="+mn-ea"/>
                <a:cs typeface="+mn-cs"/>
              </a:rPr>
              <a:t>opacification</a:t>
            </a:r>
            <a:r>
              <a:rPr lang="en-US" sz="1200" b="0" i="0" kern="1200" dirty="0" smtClean="0">
                <a:solidFill>
                  <a:schemeClr val="tx1"/>
                </a:solidFill>
                <a:effectLst/>
                <a:latin typeface="+mn-lt"/>
                <a:ea typeface="+mn-ea"/>
                <a:cs typeface="+mn-cs"/>
              </a:rPr>
              <a:t> of the esophagus. On distension, a communication to the trachea is seen at the level of C7/ T1 . There is immediate </a:t>
            </a:r>
            <a:r>
              <a:rPr lang="en-US" sz="1200" b="0" i="0" kern="1200" dirty="0" err="1" smtClean="0">
                <a:solidFill>
                  <a:schemeClr val="tx1"/>
                </a:solidFill>
                <a:effectLst/>
                <a:latin typeface="+mn-lt"/>
                <a:ea typeface="+mn-ea"/>
                <a:cs typeface="+mn-cs"/>
              </a:rPr>
              <a:t>opacification</a:t>
            </a:r>
            <a:r>
              <a:rPr lang="en-US" sz="1200" b="0" i="0" kern="1200" dirty="0" smtClean="0">
                <a:solidFill>
                  <a:schemeClr val="tx1"/>
                </a:solidFill>
                <a:effectLst/>
                <a:latin typeface="+mn-lt"/>
                <a:ea typeface="+mn-ea"/>
                <a:cs typeface="+mn-cs"/>
              </a:rPr>
              <a:t> of the trachea and bronchi with contrast extending into the right upper lobe. </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92</a:t>
            </a:fld>
            <a:endParaRPr lang="en-IN"/>
          </a:p>
        </p:txBody>
      </p:sp>
    </p:spTree>
    <p:extLst>
      <p:ext uri="{BB962C8B-B14F-4D97-AF65-F5344CB8AC3E}">
        <p14:creationId xmlns:p14="http://schemas.microsoft.com/office/powerpoint/2010/main" val="19380651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CT demonstrates a </a:t>
            </a:r>
            <a:r>
              <a:rPr lang="en-US" sz="1200" b="0" i="0" kern="1200" dirty="0" err="1" smtClean="0">
                <a:solidFill>
                  <a:schemeClr val="tx1"/>
                </a:solidFill>
                <a:effectLst/>
                <a:latin typeface="+mn-lt"/>
                <a:ea typeface="+mn-ea"/>
                <a:cs typeface="+mn-cs"/>
              </a:rPr>
              <a:t>hyperdense</a:t>
            </a:r>
            <a:r>
              <a:rPr lang="en-US" sz="1200" b="0" i="0" kern="1200" dirty="0" smtClean="0">
                <a:solidFill>
                  <a:schemeClr val="tx1"/>
                </a:solidFill>
                <a:effectLst/>
                <a:latin typeface="+mn-lt"/>
                <a:ea typeface="+mn-ea"/>
                <a:cs typeface="+mn-cs"/>
              </a:rPr>
              <a:t> soft tissue mass, of the same attenuation as normal thyroid tissue. It is </a:t>
            </a:r>
            <a:r>
              <a:rPr lang="en-US" sz="1200" b="0" i="0" kern="1200" dirty="0" err="1" smtClean="0">
                <a:solidFill>
                  <a:schemeClr val="tx1"/>
                </a:solidFill>
                <a:effectLst/>
                <a:latin typeface="+mn-lt"/>
                <a:ea typeface="+mn-ea"/>
                <a:cs typeface="+mn-cs"/>
              </a:rPr>
              <a:t>hyperdense</a:t>
            </a:r>
            <a:r>
              <a:rPr lang="en-US" sz="1200" b="0" i="0" kern="1200" dirty="0" smtClean="0">
                <a:solidFill>
                  <a:schemeClr val="tx1"/>
                </a:solidFill>
                <a:effectLst/>
                <a:latin typeface="+mn-lt"/>
                <a:ea typeface="+mn-ea"/>
                <a:cs typeface="+mn-cs"/>
              </a:rPr>
              <a:t> on account of the normal accumulation of iodine within the gland </a:t>
            </a:r>
            <a:r>
              <a:rPr lang="en-US" sz="1200" b="0" i="0" kern="1200" baseline="30000" dirty="0" smtClean="0">
                <a:solidFill>
                  <a:schemeClr val="tx1"/>
                </a:solidFill>
                <a:effectLst/>
                <a:latin typeface="+mn-lt"/>
                <a:ea typeface="+mn-ea"/>
                <a:cs typeface="+mn-cs"/>
              </a:rPr>
              <a:t>1,3</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Following contrast administration, the entire gland demonstrates prominent homogeneous enhancement (identical to the normal thyroid gland). There are occasional case reports of inhomogeneous contrast enhancement</a:t>
            </a:r>
          </a:p>
          <a:p>
            <a:r>
              <a:rPr lang="en-US" sz="1200" b="0" i="0" u="none" strike="noStrike" kern="1200" baseline="0" dirty="0" smtClean="0">
                <a:solidFill>
                  <a:schemeClr val="tx1"/>
                </a:solidFill>
                <a:latin typeface="+mn-lt"/>
                <a:ea typeface="+mn-ea"/>
                <a:cs typeface="+mn-cs"/>
              </a:rPr>
              <a:t>Ectopic thyroid gland. </a:t>
            </a:r>
            <a:r>
              <a:rPr lang="en-US" sz="1200" b="0" i="0" u="none" strike="noStrike" kern="1200" baseline="0" dirty="0" err="1" smtClean="0">
                <a:solidFill>
                  <a:schemeClr val="tx1"/>
                </a:solidFill>
                <a:latin typeface="+mn-lt"/>
                <a:ea typeface="+mn-ea"/>
                <a:cs typeface="+mn-cs"/>
              </a:rPr>
              <a:t>Scintigraphy</a:t>
            </a:r>
            <a:r>
              <a:rPr lang="en-US" sz="1200" b="0" i="0" u="none" strike="noStrike" kern="1200" baseline="0" dirty="0" smtClean="0">
                <a:solidFill>
                  <a:schemeClr val="tx1"/>
                </a:solidFill>
                <a:latin typeface="+mn-lt"/>
                <a:ea typeface="+mn-ea"/>
                <a:cs typeface="+mn-cs"/>
              </a:rPr>
              <a:t> demonstrates a the anterior and b the lateral projection of the lingual thyroid</a:t>
            </a:r>
            <a:endParaRPr lang="en-US" sz="1200" b="0" i="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93</a:t>
            </a:fld>
            <a:endParaRPr lang="en-IN"/>
          </a:p>
        </p:txBody>
      </p:sp>
    </p:spTree>
    <p:extLst>
      <p:ext uri="{BB962C8B-B14F-4D97-AF65-F5344CB8AC3E}">
        <p14:creationId xmlns:p14="http://schemas.microsoft.com/office/powerpoint/2010/main" val="24966283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err="1" smtClean="0">
                <a:solidFill>
                  <a:schemeClr val="tx1"/>
                </a:solidFill>
                <a:latin typeface="+mn-lt"/>
                <a:ea typeface="+mn-ea"/>
                <a:cs typeface="+mn-cs"/>
              </a:rPr>
              <a:t>Twodimension</a:t>
            </a:r>
            <a:r>
              <a:rPr lang="en-IN"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and three-dimensional images of neck hyperextension in fetus with goiter at 24 weeks’ </a:t>
            </a:r>
            <a:r>
              <a:rPr lang="en-IN" sz="1200" b="0" i="0" u="none" strike="noStrike" kern="1200" baseline="0" dirty="0" smtClean="0">
                <a:solidFill>
                  <a:schemeClr val="tx1"/>
                </a:solidFill>
                <a:latin typeface="+mn-lt"/>
                <a:ea typeface="+mn-ea"/>
                <a:cs typeface="+mn-cs"/>
              </a:rPr>
              <a:t>gestation.</a:t>
            </a:r>
          </a:p>
          <a:p>
            <a:endParaRPr lang="en-IN" dirty="0" smtClean="0"/>
          </a:p>
          <a:p>
            <a:r>
              <a:rPr lang="en-IN" sz="1200" b="0" i="0" u="none" strike="noStrike" kern="1200" baseline="0" dirty="0" smtClean="0">
                <a:solidFill>
                  <a:schemeClr val="tx1"/>
                </a:solidFill>
                <a:latin typeface="+mn-lt"/>
                <a:ea typeface="+mn-ea"/>
                <a:cs typeface="+mn-cs"/>
              </a:rPr>
              <a:t>coronal magnetic </a:t>
            </a:r>
            <a:r>
              <a:rPr lang="en-US" sz="1200" b="0" i="0" u="none" strike="noStrike" kern="1200" baseline="0" dirty="0" smtClean="0">
                <a:solidFill>
                  <a:schemeClr val="tx1"/>
                </a:solidFill>
                <a:latin typeface="+mn-lt"/>
                <a:ea typeface="+mn-ea"/>
                <a:cs typeface="+mn-cs"/>
              </a:rPr>
              <a:t>resonance images show that the enlarged fetal thyroid gland </a:t>
            </a:r>
            <a:r>
              <a:rPr lang="en-US" sz="1200" b="0" i="1" u="none" strike="noStrike" kern="1200" baseline="0" dirty="0" smtClean="0">
                <a:solidFill>
                  <a:schemeClr val="tx1"/>
                </a:solidFill>
                <a:latin typeface="+mn-lt"/>
                <a:ea typeface="+mn-ea"/>
                <a:cs typeface="+mn-cs"/>
              </a:rPr>
              <a:t>(arrows) </a:t>
            </a:r>
            <a:r>
              <a:rPr lang="en-US" sz="1200" b="0" i="0" u="none" strike="noStrike" kern="1200" baseline="0" dirty="0" smtClean="0">
                <a:solidFill>
                  <a:schemeClr val="tx1"/>
                </a:solidFill>
                <a:latin typeface="+mn-lt"/>
                <a:ea typeface="+mn-ea"/>
                <a:cs typeface="+mn-cs"/>
              </a:rPr>
              <a:t>does not compromise the airway</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95</a:t>
            </a:fld>
            <a:endParaRPr lang="en-IN"/>
          </a:p>
        </p:txBody>
      </p:sp>
    </p:spTree>
    <p:extLst>
      <p:ext uri="{BB962C8B-B14F-4D97-AF65-F5344CB8AC3E}">
        <p14:creationId xmlns:p14="http://schemas.microsoft.com/office/powerpoint/2010/main" val="28036002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Sternomastoid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tumour</a:t>
            </a:r>
            <a:r>
              <a:rPr lang="en-US" sz="1200" b="0" i="0" u="none" strike="noStrike" kern="1200" baseline="0" dirty="0" smtClean="0">
                <a:solidFill>
                  <a:schemeClr val="tx1"/>
                </a:solidFill>
                <a:latin typeface="+mn-lt"/>
                <a:ea typeface="+mn-ea"/>
                <a:cs typeface="+mn-cs"/>
              </a:rPr>
              <a:t>. This shows a typical </a:t>
            </a:r>
            <a:r>
              <a:rPr lang="en-US" sz="1200" b="0" i="0" u="none" strike="noStrike" kern="1200" baseline="0" dirty="0" err="1" smtClean="0">
                <a:solidFill>
                  <a:schemeClr val="tx1"/>
                </a:solidFill>
                <a:latin typeface="+mn-lt"/>
                <a:ea typeface="+mn-ea"/>
                <a:cs typeface="+mn-cs"/>
              </a:rPr>
              <a:t>hyperechoic</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thickened </a:t>
            </a:r>
            <a:r>
              <a:rPr lang="en-US" sz="1200" b="0" i="0" u="none" strike="noStrike" kern="1200" baseline="0" dirty="0" err="1" smtClean="0">
                <a:solidFill>
                  <a:schemeClr val="tx1"/>
                </a:solidFill>
                <a:latin typeface="+mn-lt"/>
                <a:ea typeface="+mn-ea"/>
                <a:cs typeface="+mn-cs"/>
              </a:rPr>
              <a:t>sternomastoid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tumour</a:t>
            </a:r>
            <a:r>
              <a:rPr lang="en-US" sz="1200" b="0" i="0" u="none" strike="noStrike" kern="1200" baseline="0" dirty="0" smtClean="0">
                <a:solidFill>
                  <a:schemeClr val="tx1"/>
                </a:solidFill>
                <a:latin typeface="+mn-lt"/>
                <a:ea typeface="+mn-ea"/>
                <a:cs typeface="+mn-cs"/>
              </a:rPr>
              <a:t> compared with the</a:t>
            </a:r>
          </a:p>
          <a:p>
            <a:r>
              <a:rPr lang="en-IN" sz="1200" b="0" i="0" u="none" strike="noStrike" kern="1200" baseline="0" dirty="0" smtClean="0">
                <a:solidFill>
                  <a:schemeClr val="tx1"/>
                </a:solidFill>
                <a:latin typeface="+mn-lt"/>
                <a:ea typeface="+mn-ea"/>
                <a:cs typeface="+mn-cs"/>
              </a:rPr>
              <a:t>normal muscle</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96</a:t>
            </a:fld>
            <a:endParaRPr lang="en-IN"/>
          </a:p>
        </p:txBody>
      </p:sp>
    </p:spTree>
    <p:extLst>
      <p:ext uri="{BB962C8B-B14F-4D97-AF65-F5344CB8AC3E}">
        <p14:creationId xmlns:p14="http://schemas.microsoft.com/office/powerpoint/2010/main" val="20251508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Three-dimensional sonogram at 34 weeks shows a right-sided cervical </a:t>
            </a:r>
            <a:r>
              <a:rPr lang="en-US" sz="1200" b="0" i="0" u="none" strike="noStrike" kern="1200" baseline="0" dirty="0" err="1" smtClean="0">
                <a:solidFill>
                  <a:schemeClr val="tx1"/>
                </a:solidFill>
                <a:latin typeface="+mn-lt"/>
                <a:ea typeface="+mn-ea"/>
                <a:cs typeface="+mn-cs"/>
              </a:rPr>
              <a:t>teratoma</a:t>
            </a:r>
            <a:r>
              <a:rPr lang="en-US" sz="1200" b="0" i="0" u="none" strike="noStrike" kern="1200" baseline="0" dirty="0" smtClean="0">
                <a:solidFill>
                  <a:schemeClr val="tx1"/>
                </a:solidFill>
                <a:latin typeface="+mn-lt"/>
                <a:ea typeface="+mn-ea"/>
                <a:cs typeface="+mn-cs"/>
              </a:rPr>
              <a:t>. Sagittal (B) and axial (C) T2-weighted</a:t>
            </a:r>
          </a:p>
          <a:p>
            <a:r>
              <a:rPr lang="en-US" sz="1200" b="0" i="0" u="none" strike="noStrike" kern="1200" baseline="0" dirty="0" smtClean="0">
                <a:solidFill>
                  <a:schemeClr val="tx1"/>
                </a:solidFill>
                <a:latin typeface="+mn-lt"/>
                <a:ea typeface="+mn-ea"/>
                <a:cs typeface="+mn-cs"/>
              </a:rPr>
              <a:t>fetal magnetic resonance images. </a:t>
            </a:r>
          </a:p>
          <a:p>
            <a:r>
              <a:rPr lang="en-US" sz="1200" b="0" i="0" u="none" strike="noStrike" kern="1200" baseline="0" dirty="0" smtClean="0">
                <a:solidFill>
                  <a:schemeClr val="tx1"/>
                </a:solidFill>
                <a:latin typeface="+mn-lt"/>
                <a:ea typeface="+mn-ea"/>
                <a:cs typeface="+mn-cs"/>
              </a:rPr>
              <a:t>Note visualization of the trachea </a:t>
            </a:r>
            <a:r>
              <a:rPr lang="en-US" sz="1200" b="0" i="1" u="none" strike="noStrike" kern="1200" baseline="0" dirty="0" smtClean="0">
                <a:solidFill>
                  <a:schemeClr val="tx1"/>
                </a:solidFill>
                <a:latin typeface="+mn-lt"/>
                <a:ea typeface="+mn-ea"/>
                <a:cs typeface="+mn-cs"/>
              </a:rPr>
              <a:t>(arrow), </a:t>
            </a:r>
            <a:r>
              <a:rPr lang="en-US" sz="1200" b="0" i="0" u="none" strike="noStrike" kern="1200" baseline="0" dirty="0" smtClean="0">
                <a:solidFill>
                  <a:schemeClr val="tx1"/>
                </a:solidFill>
                <a:latin typeface="+mn-lt"/>
                <a:ea typeface="+mn-ea"/>
                <a:cs typeface="+mn-cs"/>
              </a:rPr>
              <a:t>suggesting that the airway would likely be patent at birth.</a:t>
            </a:r>
            <a:endParaRPr lang="en-IN" dirty="0" smtClean="0"/>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97</a:t>
            </a:fld>
            <a:endParaRPr lang="en-IN"/>
          </a:p>
        </p:txBody>
      </p:sp>
    </p:spTree>
    <p:extLst>
      <p:ext uri="{BB962C8B-B14F-4D97-AF65-F5344CB8AC3E}">
        <p14:creationId xmlns:p14="http://schemas.microsoft.com/office/powerpoint/2010/main" val="26401113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sagittal (c) images </a:t>
            </a:r>
            <a:r>
              <a:rPr lang="en-US" sz="1200" b="0" i="0" u="none" strike="noStrike" kern="1200" baseline="0" dirty="0" smtClean="0">
                <a:solidFill>
                  <a:schemeClr val="tx1"/>
                </a:solidFill>
                <a:latin typeface="+mn-lt"/>
                <a:ea typeface="+mn-ea"/>
                <a:cs typeface="+mn-cs"/>
              </a:rPr>
              <a:t>show a T2 heterogeneous mass with cystic and tissue components that distends the oral cavity. Note</a:t>
            </a:r>
          </a:p>
          <a:p>
            <a:r>
              <a:rPr lang="en-US" sz="1200" b="0" i="0" u="none" strike="noStrike" kern="1200" baseline="0" dirty="0" smtClean="0">
                <a:solidFill>
                  <a:schemeClr val="tx1"/>
                </a:solidFill>
                <a:latin typeface="+mn-lt"/>
                <a:ea typeface="+mn-ea"/>
                <a:cs typeface="+mn-cs"/>
              </a:rPr>
              <a:t>that the </a:t>
            </a:r>
            <a:r>
              <a:rPr lang="en-US" sz="1200" b="0" i="0" u="none" strike="noStrike" kern="1200" baseline="0" dirty="0" err="1" smtClean="0">
                <a:solidFill>
                  <a:schemeClr val="tx1"/>
                </a:solidFill>
                <a:latin typeface="+mn-lt"/>
                <a:ea typeface="+mn-ea"/>
                <a:cs typeface="+mn-cs"/>
              </a:rPr>
              <a:t>teratoma</a:t>
            </a:r>
            <a:r>
              <a:rPr lang="en-US" sz="1200" b="0" i="0" u="none" strike="noStrike" kern="1200" baseline="0" dirty="0" smtClean="0">
                <a:solidFill>
                  <a:schemeClr val="tx1"/>
                </a:solidFill>
                <a:latin typeface="+mn-lt"/>
                <a:ea typeface="+mn-ea"/>
                <a:cs typeface="+mn-cs"/>
              </a:rPr>
              <a:t> does not extend to the pharynx</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98</a:t>
            </a:fld>
            <a:endParaRPr lang="en-IN"/>
          </a:p>
        </p:txBody>
      </p:sp>
    </p:spTree>
    <p:extLst>
      <p:ext uri="{BB962C8B-B14F-4D97-AF65-F5344CB8AC3E}">
        <p14:creationId xmlns:p14="http://schemas.microsoft.com/office/powerpoint/2010/main" val="27756024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99</a:t>
            </a:fld>
            <a:endParaRPr lang="en-IN"/>
          </a:p>
        </p:txBody>
      </p:sp>
    </p:spTree>
    <p:extLst>
      <p:ext uri="{BB962C8B-B14F-4D97-AF65-F5344CB8AC3E}">
        <p14:creationId xmlns:p14="http://schemas.microsoft.com/office/powerpoint/2010/main" val="17918178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MIBG 1231 scan, anterior projection, shows high uptake of the</a:t>
            </a:r>
          </a:p>
          <a:p>
            <a:r>
              <a:rPr lang="en-IN" sz="1200" b="0" i="0" u="none" strike="noStrike" kern="1200" baseline="0" dirty="0" smtClean="0">
                <a:solidFill>
                  <a:schemeClr val="tx1"/>
                </a:solidFill>
                <a:latin typeface="+mn-lt"/>
                <a:ea typeface="+mn-ea"/>
                <a:cs typeface="+mn-cs"/>
              </a:rPr>
              <a:t>isotope in the </a:t>
            </a:r>
            <a:r>
              <a:rPr lang="en-IN" sz="1200" b="0" i="0" u="none" strike="noStrike" kern="1200" baseline="0" dirty="0" err="1" smtClean="0">
                <a:solidFill>
                  <a:schemeClr val="tx1"/>
                </a:solidFill>
                <a:latin typeface="+mn-lt"/>
                <a:ea typeface="+mn-ea"/>
                <a:cs typeface="+mn-cs"/>
              </a:rPr>
              <a:t>neuroblastoma</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100</a:t>
            </a:fld>
            <a:endParaRPr lang="en-IN"/>
          </a:p>
        </p:txBody>
      </p:sp>
    </p:spTree>
    <p:extLst>
      <p:ext uri="{BB962C8B-B14F-4D97-AF65-F5344CB8AC3E}">
        <p14:creationId xmlns:p14="http://schemas.microsoft.com/office/powerpoint/2010/main" val="4999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 Profile of the face of a 17-week fetus shows a normal nasal</a:t>
            </a:r>
          </a:p>
          <a:p>
            <a:r>
              <a:rPr lang="en-US" sz="1200" b="0" i="0" u="none" strike="noStrike" kern="1200" baseline="0" dirty="0" smtClean="0">
                <a:solidFill>
                  <a:schemeClr val="tx1"/>
                </a:solidFill>
                <a:latin typeface="+mn-lt"/>
                <a:ea typeface="+mn-ea"/>
                <a:cs typeface="+mn-cs"/>
              </a:rPr>
              <a:t>bone </a:t>
            </a:r>
            <a:r>
              <a:rPr lang="en-US" sz="1200" b="0" i="1" u="none" strike="noStrike" kern="1200" baseline="0" dirty="0" smtClean="0">
                <a:solidFill>
                  <a:schemeClr val="tx1"/>
                </a:solidFill>
                <a:latin typeface="+mn-lt"/>
                <a:ea typeface="+mn-ea"/>
                <a:cs typeface="+mn-cs"/>
              </a:rPr>
              <a:t>(long arrow), </a:t>
            </a:r>
            <a:r>
              <a:rPr lang="en-US" sz="1200" b="0" i="0" u="none" strike="noStrike" kern="1200" baseline="0" dirty="0" smtClean="0">
                <a:solidFill>
                  <a:schemeClr val="tx1"/>
                </a:solidFill>
                <a:latin typeface="+mn-lt"/>
                <a:ea typeface="+mn-ea"/>
                <a:cs typeface="+mn-cs"/>
              </a:rPr>
              <a:t>m</a:t>
            </a:r>
          </a:p>
          <a:p>
            <a:r>
              <a:rPr lang="en-US" sz="1200" b="0" i="0" u="none" strike="noStrike" kern="1200" baseline="0" dirty="0" smtClean="0">
                <a:solidFill>
                  <a:schemeClr val="tx1"/>
                </a:solidFill>
                <a:latin typeface="+mn-lt"/>
                <a:ea typeface="+mn-ea"/>
                <a:cs typeface="+mn-cs"/>
              </a:rPr>
              <a:t>Nose and lips. Coronal sonogram of</a:t>
            </a:r>
          </a:p>
          <a:p>
            <a:r>
              <a:rPr lang="en-US" sz="1200" b="0" i="0" u="none" strike="noStrike" kern="1200" baseline="0" dirty="0" smtClean="0">
                <a:solidFill>
                  <a:schemeClr val="tx1"/>
                </a:solidFill>
                <a:latin typeface="+mn-lt"/>
                <a:ea typeface="+mn-ea"/>
                <a:cs typeface="+mn-cs"/>
              </a:rPr>
              <a:t>normal nostrils and maxillary teeth of a different fetus at 33 weeks’ gestation. </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14</a:t>
            </a:fld>
            <a:endParaRPr lang="en-IN"/>
          </a:p>
        </p:txBody>
      </p:sp>
    </p:spTree>
    <p:extLst>
      <p:ext uri="{BB962C8B-B14F-4D97-AF65-F5344CB8AC3E}">
        <p14:creationId xmlns:p14="http://schemas.microsoft.com/office/powerpoint/2010/main" val="14490048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Axial sonogram shows a large, lateral and posterior soft tissue scalp mass </a:t>
            </a:r>
            <a:r>
              <a:rPr lang="en-US" sz="1200" b="0" i="1" u="none" strike="noStrike" kern="1200" baseline="0" dirty="0" smtClean="0">
                <a:solidFill>
                  <a:schemeClr val="tx1"/>
                </a:solidFill>
                <a:latin typeface="+mn-lt"/>
                <a:ea typeface="+mn-ea"/>
                <a:cs typeface="+mn-cs"/>
              </a:rPr>
              <a:t>(arrows).</a:t>
            </a:r>
          </a:p>
          <a:p>
            <a:r>
              <a:rPr lang="en-US" sz="1200" b="0" i="0" u="none" strike="noStrike" kern="1200" baseline="0" dirty="0" smtClean="0">
                <a:solidFill>
                  <a:schemeClr val="tx1"/>
                </a:solidFill>
                <a:latin typeface="+mn-lt"/>
                <a:ea typeface="+mn-ea"/>
                <a:cs typeface="+mn-cs"/>
              </a:rPr>
              <a:t>Power Doppler view demonstrates the vascularity</a:t>
            </a:r>
          </a:p>
          <a:p>
            <a:r>
              <a:rPr lang="en-IN" sz="1200" b="0" i="0" u="none" strike="noStrike" kern="1200" baseline="0" dirty="0" smtClean="0">
                <a:solidFill>
                  <a:schemeClr val="tx1"/>
                </a:solidFill>
                <a:latin typeface="+mn-lt"/>
                <a:ea typeface="+mn-ea"/>
                <a:cs typeface="+mn-cs"/>
              </a:rPr>
              <a:t>of the mass.</a:t>
            </a:r>
          </a:p>
          <a:p>
            <a:r>
              <a:rPr lang="en-IN" sz="1200" b="0" i="0" u="none" strike="noStrike" kern="1200" baseline="0" dirty="0" smtClean="0">
                <a:solidFill>
                  <a:schemeClr val="tx1"/>
                </a:solidFill>
                <a:latin typeface="+mn-lt"/>
                <a:ea typeface="+mn-ea"/>
                <a:cs typeface="+mn-cs"/>
              </a:rPr>
              <a:t>Coronal postnatal</a:t>
            </a:r>
            <a:r>
              <a:rPr lang="en-US" sz="1200" b="0" i="0" u="none" strike="noStrike" kern="1200" baseline="0" dirty="0" smtClean="0">
                <a:solidFill>
                  <a:schemeClr val="tx1"/>
                </a:solidFill>
                <a:latin typeface="+mn-lt"/>
                <a:ea typeface="+mn-ea"/>
                <a:cs typeface="+mn-cs"/>
              </a:rPr>
              <a:t>magnetic resonance images show the left scalp mass </a:t>
            </a:r>
            <a:r>
              <a:rPr lang="en-US" sz="1200" b="0" i="1" u="none" strike="noStrike" kern="1200" baseline="0" dirty="0" smtClean="0">
                <a:solidFill>
                  <a:schemeClr val="tx1"/>
                </a:solidFill>
                <a:latin typeface="+mn-lt"/>
                <a:ea typeface="+mn-ea"/>
                <a:cs typeface="+mn-cs"/>
              </a:rPr>
              <a:t>(arrows). With presence of  multiple flow voids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102</a:t>
            </a:fld>
            <a:endParaRPr lang="en-IN"/>
          </a:p>
        </p:txBody>
      </p:sp>
    </p:spTree>
    <p:extLst>
      <p:ext uri="{BB962C8B-B14F-4D97-AF65-F5344CB8AC3E}">
        <p14:creationId xmlns:p14="http://schemas.microsoft.com/office/powerpoint/2010/main" val="26735520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err="1" smtClean="0">
                <a:solidFill>
                  <a:schemeClr val="tx1"/>
                </a:solidFill>
                <a:effectLst/>
                <a:latin typeface="+mn-lt"/>
                <a:ea typeface="+mn-ea"/>
                <a:cs typeface="+mn-cs"/>
              </a:rPr>
              <a:t>ardiac</a:t>
            </a:r>
            <a:r>
              <a:rPr lang="en-IN" sz="1200" b="0" i="0" kern="1200" dirty="0" smtClean="0">
                <a:solidFill>
                  <a:schemeClr val="tx1"/>
                </a:solidFill>
                <a:effectLst/>
                <a:latin typeface="+mn-lt"/>
                <a:ea typeface="+mn-ea"/>
                <a:cs typeface="+mn-cs"/>
              </a:rPr>
              <a:t> defects</a:t>
            </a:r>
          </a:p>
          <a:p>
            <a:pPr lvl="1"/>
            <a:r>
              <a:rPr lang="en-IN" sz="1200" b="0" i="0" u="none" strike="noStrike" kern="1200" dirty="0" smtClean="0">
                <a:solidFill>
                  <a:schemeClr val="tx1"/>
                </a:solidFill>
                <a:effectLst/>
                <a:latin typeface="+mn-lt"/>
                <a:ea typeface="+mn-ea"/>
                <a:cs typeface="+mn-cs"/>
                <a:hlinkClick r:id="rId3"/>
              </a:rPr>
              <a:t>tricuspid regurgitation</a:t>
            </a:r>
            <a:endParaRPr lang="en-IN" sz="1200" b="0" i="0" kern="1200" dirty="0" smtClean="0">
              <a:solidFill>
                <a:schemeClr val="tx1"/>
              </a:solidFill>
              <a:effectLst/>
              <a:latin typeface="+mn-lt"/>
              <a:ea typeface="+mn-ea"/>
              <a:cs typeface="+mn-cs"/>
            </a:endParaRPr>
          </a:p>
          <a:p>
            <a:pPr lvl="1"/>
            <a:r>
              <a:rPr lang="en-IN" sz="1200" b="0" i="0" u="none" strike="noStrike" kern="1200" dirty="0" smtClean="0">
                <a:solidFill>
                  <a:schemeClr val="tx1"/>
                </a:solidFill>
                <a:effectLst/>
                <a:latin typeface="+mn-lt"/>
                <a:ea typeface="+mn-ea"/>
                <a:cs typeface="+mn-cs"/>
                <a:hlinkClick r:id="rId4"/>
              </a:rPr>
              <a:t>atrial septal defect (ASD)</a:t>
            </a:r>
            <a:endParaRPr lang="en-IN" sz="1200" b="0" i="0" kern="1200" dirty="0" smtClean="0">
              <a:solidFill>
                <a:schemeClr val="tx1"/>
              </a:solidFill>
              <a:effectLst/>
              <a:latin typeface="+mn-lt"/>
              <a:ea typeface="+mn-ea"/>
              <a:cs typeface="+mn-cs"/>
            </a:endParaRPr>
          </a:p>
          <a:p>
            <a:pPr lvl="1"/>
            <a:r>
              <a:rPr lang="en-IN" sz="1200" b="0" i="0" u="none" strike="noStrike" kern="1200" dirty="0" smtClean="0">
                <a:solidFill>
                  <a:schemeClr val="tx1"/>
                </a:solidFill>
                <a:effectLst/>
                <a:latin typeface="+mn-lt"/>
                <a:ea typeface="+mn-ea"/>
                <a:cs typeface="+mn-cs"/>
                <a:hlinkClick r:id="rId5"/>
              </a:rPr>
              <a:t>ventricular septal defect (VSD)</a:t>
            </a:r>
            <a:endParaRPr lang="en-IN" sz="1200" b="0" i="0" kern="1200" dirty="0" smtClean="0">
              <a:solidFill>
                <a:schemeClr val="tx1"/>
              </a:solidFill>
              <a:effectLst/>
              <a:latin typeface="+mn-lt"/>
              <a:ea typeface="+mn-ea"/>
              <a:cs typeface="+mn-cs"/>
            </a:endParaRPr>
          </a:p>
          <a:p>
            <a:pPr lvl="1"/>
            <a:r>
              <a:rPr lang="en-IN" sz="1200" b="0" i="0" u="none" strike="noStrike" kern="1200" dirty="0" err="1" smtClean="0">
                <a:solidFill>
                  <a:schemeClr val="tx1"/>
                </a:solidFill>
                <a:effectLst/>
                <a:latin typeface="+mn-lt"/>
                <a:ea typeface="+mn-ea"/>
                <a:cs typeface="+mn-cs"/>
                <a:hlinkClick r:id="rId6"/>
              </a:rPr>
              <a:t>atrioventricular</a:t>
            </a:r>
            <a:r>
              <a:rPr lang="en-IN" sz="1200" b="0" i="0" u="none" strike="noStrike" kern="1200" dirty="0" smtClean="0">
                <a:solidFill>
                  <a:schemeClr val="tx1"/>
                </a:solidFill>
                <a:effectLst/>
                <a:latin typeface="+mn-lt"/>
                <a:ea typeface="+mn-ea"/>
                <a:cs typeface="+mn-cs"/>
                <a:hlinkClick r:id="rId6"/>
              </a:rPr>
              <a:t> septal defect (AVSD)</a:t>
            </a:r>
            <a:endParaRPr lang="en-IN" sz="1200" b="0" i="0" kern="1200" dirty="0" smtClean="0">
              <a:solidFill>
                <a:schemeClr val="tx1"/>
              </a:solidFill>
              <a:effectLst/>
              <a:latin typeface="+mn-lt"/>
              <a:ea typeface="+mn-ea"/>
              <a:cs typeface="+mn-cs"/>
            </a:endParaRPr>
          </a:p>
          <a:p>
            <a:pPr lvl="1"/>
            <a:r>
              <a:rPr lang="en-IN" sz="1200" b="0" i="0" u="none" strike="noStrike" kern="1200" dirty="0" smtClean="0">
                <a:solidFill>
                  <a:schemeClr val="tx1"/>
                </a:solidFill>
                <a:effectLst/>
                <a:latin typeface="+mn-lt"/>
                <a:ea typeface="+mn-ea"/>
                <a:cs typeface="+mn-cs"/>
                <a:hlinkClick r:id="rId7"/>
              </a:rPr>
              <a:t>tetralogy of </a:t>
            </a:r>
            <a:r>
              <a:rPr lang="en-IN" sz="1200" b="0" i="0" u="none" strike="noStrike" kern="1200" dirty="0" err="1" smtClean="0">
                <a:solidFill>
                  <a:schemeClr val="tx1"/>
                </a:solidFill>
                <a:effectLst/>
                <a:latin typeface="+mn-lt"/>
                <a:ea typeface="+mn-ea"/>
                <a:cs typeface="+mn-cs"/>
                <a:hlinkClick r:id="rId7"/>
              </a:rPr>
              <a:t>Fallot</a:t>
            </a:r>
            <a:r>
              <a:rPr lang="en-IN" sz="1200" b="0" i="0" kern="1200" dirty="0" smtClean="0">
                <a:solidFill>
                  <a:schemeClr val="tx1"/>
                </a:solidFill>
                <a:effectLst/>
                <a:latin typeface="+mn-lt"/>
                <a:ea typeface="+mn-ea"/>
                <a:cs typeface="+mn-cs"/>
              </a:rPr>
              <a:t> (less common </a:t>
            </a:r>
            <a:r>
              <a:rPr lang="en-IN" sz="1200" b="0" i="0" kern="1200" baseline="30000" dirty="0" smtClean="0">
                <a:solidFill>
                  <a:schemeClr val="tx1"/>
                </a:solidFill>
                <a:effectLst/>
                <a:latin typeface="+mn-lt"/>
                <a:ea typeface="+mn-ea"/>
                <a:cs typeface="+mn-cs"/>
              </a:rPr>
              <a:t>1</a:t>
            </a:r>
            <a:r>
              <a:rPr lang="en-IN" sz="1200" b="0" i="0" kern="1200" dirty="0" smtClean="0">
                <a:solidFill>
                  <a:schemeClr val="tx1"/>
                </a:solidFill>
                <a:effectLst/>
                <a:latin typeface="+mn-lt"/>
                <a:ea typeface="+mn-ea"/>
                <a:cs typeface="+mn-cs"/>
              </a:rPr>
              <a:t>)</a:t>
            </a:r>
          </a:p>
          <a:p>
            <a:r>
              <a:rPr lang="en-IN" sz="1200" b="0" i="0" kern="1200" dirty="0" smtClean="0">
                <a:solidFill>
                  <a:schemeClr val="tx1"/>
                </a:solidFill>
                <a:effectLst/>
                <a:latin typeface="+mn-lt"/>
                <a:ea typeface="+mn-ea"/>
                <a:cs typeface="+mn-cs"/>
              </a:rPr>
              <a:t>abdominal</a:t>
            </a:r>
          </a:p>
          <a:p>
            <a:pPr lvl="1"/>
            <a:r>
              <a:rPr lang="en-IN" sz="1200" b="0" i="0" u="none" strike="noStrike" kern="1200" dirty="0" smtClean="0">
                <a:solidFill>
                  <a:schemeClr val="tx1"/>
                </a:solidFill>
                <a:effectLst/>
                <a:latin typeface="+mn-lt"/>
                <a:ea typeface="+mn-ea"/>
                <a:cs typeface="+mn-cs"/>
                <a:hlinkClick r:id="rId8"/>
              </a:rPr>
              <a:t>duodenal atresia</a:t>
            </a:r>
            <a:endParaRPr lang="en-IN" sz="1200" b="0" i="0" kern="1200" dirty="0" smtClean="0">
              <a:solidFill>
                <a:schemeClr val="tx1"/>
              </a:solidFill>
              <a:effectLst/>
              <a:latin typeface="+mn-lt"/>
              <a:ea typeface="+mn-ea"/>
              <a:cs typeface="+mn-cs"/>
            </a:endParaRPr>
          </a:p>
          <a:p>
            <a:pPr lvl="1"/>
            <a:r>
              <a:rPr lang="en-IN" sz="1200" b="0" i="0" u="none" strike="noStrike" kern="1200" dirty="0" err="1" smtClean="0">
                <a:solidFill>
                  <a:schemeClr val="tx1"/>
                </a:solidFill>
                <a:effectLst/>
                <a:latin typeface="+mn-lt"/>
                <a:ea typeface="+mn-ea"/>
                <a:cs typeface="+mn-cs"/>
                <a:hlinkClick r:id="rId9"/>
              </a:rPr>
              <a:t>esophageal</a:t>
            </a:r>
            <a:r>
              <a:rPr lang="en-IN" sz="1200" b="0" i="0" u="none" strike="noStrike" kern="1200" dirty="0" smtClean="0">
                <a:solidFill>
                  <a:schemeClr val="tx1"/>
                </a:solidFill>
                <a:effectLst/>
                <a:latin typeface="+mn-lt"/>
                <a:ea typeface="+mn-ea"/>
                <a:cs typeface="+mn-cs"/>
                <a:hlinkClick r:id="rId9"/>
              </a:rPr>
              <a:t> atresia</a:t>
            </a:r>
            <a:endParaRPr lang="en-IN" sz="1200" b="0" i="0" kern="1200" dirty="0" smtClean="0">
              <a:solidFill>
                <a:schemeClr val="tx1"/>
              </a:solidFill>
              <a:effectLst/>
              <a:latin typeface="+mn-lt"/>
              <a:ea typeface="+mn-ea"/>
              <a:cs typeface="+mn-cs"/>
            </a:endParaRPr>
          </a:p>
          <a:p>
            <a:pPr lvl="1"/>
            <a:r>
              <a:rPr lang="en-IN" sz="1200" b="0" i="0" u="none" strike="noStrike" kern="1200" dirty="0" err="1" smtClean="0">
                <a:solidFill>
                  <a:schemeClr val="tx1"/>
                </a:solidFill>
                <a:effectLst/>
                <a:latin typeface="+mn-lt"/>
                <a:ea typeface="+mn-ea"/>
                <a:cs typeface="+mn-cs"/>
                <a:hlinkClick r:id="rId10"/>
              </a:rPr>
              <a:t>omphalocele</a:t>
            </a:r>
            <a:r>
              <a:rPr lang="en-IN" sz="1200" b="0" i="0" kern="1200" dirty="0" smtClean="0">
                <a:solidFill>
                  <a:schemeClr val="tx1"/>
                </a:solidFill>
                <a:effectLst/>
                <a:latin typeface="+mn-lt"/>
                <a:ea typeface="+mn-ea"/>
                <a:cs typeface="+mn-cs"/>
              </a:rPr>
              <a:t> (more common with trisomy 18 </a:t>
            </a:r>
            <a:r>
              <a:rPr lang="en-IN" sz="1200" b="0" i="0" kern="1200" baseline="30000" dirty="0" smtClean="0">
                <a:solidFill>
                  <a:schemeClr val="tx1"/>
                </a:solidFill>
                <a:effectLst/>
                <a:latin typeface="+mn-lt"/>
                <a:ea typeface="+mn-ea"/>
                <a:cs typeface="+mn-cs"/>
              </a:rPr>
              <a:t>9</a:t>
            </a:r>
            <a:r>
              <a:rPr lang="en-IN" sz="1200" b="0" i="0" kern="1200" dirty="0" smtClean="0">
                <a:solidFill>
                  <a:schemeClr val="tx1"/>
                </a:solidFill>
                <a:effectLst/>
                <a:latin typeface="+mn-lt"/>
                <a:ea typeface="+mn-ea"/>
                <a:cs typeface="+mn-cs"/>
              </a:rPr>
              <a:t>)</a:t>
            </a:r>
          </a:p>
          <a:p>
            <a:r>
              <a:rPr lang="en-IN" sz="1200" b="0" i="0" kern="1200" dirty="0" smtClean="0">
                <a:solidFill>
                  <a:schemeClr val="tx1"/>
                </a:solidFill>
                <a:effectLst/>
                <a:latin typeface="+mn-lt"/>
                <a:ea typeface="+mn-ea"/>
                <a:cs typeface="+mn-cs"/>
              </a:rPr>
              <a:t>central nervous system</a:t>
            </a:r>
          </a:p>
          <a:p>
            <a:pPr lvl="1"/>
            <a:r>
              <a:rPr lang="en-IN" sz="1200" b="0" i="0" kern="1200" dirty="0" smtClean="0">
                <a:solidFill>
                  <a:schemeClr val="tx1"/>
                </a:solidFill>
                <a:effectLst/>
                <a:latin typeface="+mn-lt"/>
                <a:ea typeface="+mn-ea"/>
                <a:cs typeface="+mn-cs"/>
              </a:rPr>
              <a:t>mild </a:t>
            </a:r>
            <a:r>
              <a:rPr lang="en-IN" sz="1200" b="0" i="0" u="none" strike="noStrike" kern="1200" dirty="0" err="1" smtClean="0">
                <a:solidFill>
                  <a:schemeClr val="tx1"/>
                </a:solidFill>
                <a:effectLst/>
                <a:latin typeface="+mn-lt"/>
                <a:ea typeface="+mn-ea"/>
                <a:cs typeface="+mn-cs"/>
                <a:hlinkClick r:id="rId11"/>
              </a:rPr>
              <a:t>fetal</a:t>
            </a:r>
            <a:r>
              <a:rPr lang="en-IN" sz="1200" b="0" i="0" u="none" strike="noStrike" kern="1200" dirty="0" smtClean="0">
                <a:solidFill>
                  <a:schemeClr val="tx1"/>
                </a:solidFill>
                <a:effectLst/>
                <a:latin typeface="+mn-lt"/>
                <a:ea typeface="+mn-ea"/>
                <a:cs typeface="+mn-cs"/>
                <a:hlinkClick r:id="rId11"/>
              </a:rPr>
              <a:t> </a:t>
            </a:r>
            <a:r>
              <a:rPr lang="en-IN" sz="1200" b="0" i="0" u="none" strike="noStrike" kern="1200" dirty="0" err="1" smtClean="0">
                <a:solidFill>
                  <a:schemeClr val="tx1"/>
                </a:solidFill>
                <a:effectLst/>
                <a:latin typeface="+mn-lt"/>
                <a:ea typeface="+mn-ea"/>
                <a:cs typeface="+mn-cs"/>
                <a:hlinkClick r:id="rId11"/>
              </a:rPr>
              <a:t>ventriculomegaly</a:t>
            </a:r>
            <a:endParaRPr lang="en-IN" sz="1200" b="0" i="0" kern="1200" dirty="0" smtClean="0">
              <a:solidFill>
                <a:schemeClr val="tx1"/>
              </a:solidFill>
              <a:effectLst/>
              <a:latin typeface="+mn-lt"/>
              <a:ea typeface="+mn-ea"/>
              <a:cs typeface="+mn-cs"/>
            </a:endParaRPr>
          </a:p>
          <a:p>
            <a:r>
              <a:rPr lang="en-IN" sz="1200" b="0" i="0" kern="1200" dirty="0" smtClean="0">
                <a:solidFill>
                  <a:schemeClr val="tx1"/>
                </a:solidFill>
                <a:effectLst/>
                <a:latin typeface="+mn-lt"/>
                <a:ea typeface="+mn-ea"/>
                <a:cs typeface="+mn-cs"/>
              </a:rPr>
              <a:t>craniofacial/</a:t>
            </a:r>
            <a:r>
              <a:rPr lang="en-IN" sz="1200" b="0" i="0" kern="1200" dirty="0" err="1" smtClean="0">
                <a:solidFill>
                  <a:schemeClr val="tx1"/>
                </a:solidFill>
                <a:effectLst/>
                <a:latin typeface="+mn-lt"/>
                <a:ea typeface="+mn-ea"/>
                <a:cs typeface="+mn-cs"/>
              </a:rPr>
              <a:t>calvarial</a:t>
            </a:r>
            <a:endParaRPr lang="en-IN" sz="1200" b="0" i="0" kern="1200" dirty="0" smtClean="0">
              <a:solidFill>
                <a:schemeClr val="tx1"/>
              </a:solidFill>
              <a:effectLst/>
              <a:latin typeface="+mn-lt"/>
              <a:ea typeface="+mn-ea"/>
              <a:cs typeface="+mn-cs"/>
            </a:endParaRPr>
          </a:p>
          <a:p>
            <a:pPr lvl="1"/>
            <a:r>
              <a:rPr lang="en-IN" sz="1200" b="0" i="0" u="none" strike="noStrike" kern="1200" dirty="0" smtClean="0">
                <a:solidFill>
                  <a:schemeClr val="tx1"/>
                </a:solidFill>
                <a:effectLst/>
                <a:latin typeface="+mn-lt"/>
                <a:ea typeface="+mn-ea"/>
                <a:cs typeface="+mn-cs"/>
                <a:hlinkClick r:id="rId12"/>
              </a:rPr>
              <a:t>short maxilla</a:t>
            </a:r>
            <a:endParaRPr lang="en-IN" sz="1200" b="0" i="0" kern="1200" dirty="0" smtClean="0">
              <a:solidFill>
                <a:schemeClr val="tx1"/>
              </a:solidFill>
              <a:effectLst/>
              <a:latin typeface="+mn-lt"/>
              <a:ea typeface="+mn-ea"/>
              <a:cs typeface="+mn-cs"/>
            </a:endParaRPr>
          </a:p>
          <a:p>
            <a:pPr lvl="1"/>
            <a:r>
              <a:rPr lang="en-IN" sz="1200" b="0" i="0" kern="1200" dirty="0" smtClean="0">
                <a:solidFill>
                  <a:schemeClr val="tx1"/>
                </a:solidFill>
                <a:effectLst/>
                <a:latin typeface="+mn-lt"/>
                <a:ea typeface="+mn-ea"/>
                <a:cs typeface="+mn-cs"/>
              </a:rPr>
              <a:t>mild </a:t>
            </a:r>
            <a:r>
              <a:rPr lang="en-IN" sz="1200" b="0" i="0" u="none" strike="noStrike" kern="1200" dirty="0" err="1" smtClean="0">
                <a:solidFill>
                  <a:schemeClr val="tx1"/>
                </a:solidFill>
                <a:effectLst/>
                <a:latin typeface="+mn-lt"/>
                <a:ea typeface="+mn-ea"/>
                <a:cs typeface="+mn-cs"/>
                <a:hlinkClick r:id="rId13"/>
              </a:rPr>
              <a:t>brachycephaly</a:t>
            </a:r>
            <a:endParaRPr lang="en-IN" sz="1200" b="0" i="0" kern="1200" dirty="0" smtClean="0">
              <a:solidFill>
                <a:schemeClr val="tx1"/>
              </a:solidFill>
              <a:effectLst/>
              <a:latin typeface="+mn-lt"/>
              <a:ea typeface="+mn-ea"/>
              <a:cs typeface="+mn-cs"/>
            </a:endParaRPr>
          </a:p>
          <a:p>
            <a:r>
              <a:rPr lang="en-IN" sz="1200" b="0" i="0" kern="1200" dirty="0" smtClean="0">
                <a:solidFill>
                  <a:schemeClr val="tx1"/>
                </a:solidFill>
                <a:effectLst/>
                <a:latin typeface="+mn-lt"/>
                <a:ea typeface="+mn-ea"/>
                <a:cs typeface="+mn-cs"/>
              </a:rPr>
              <a:t>other</a:t>
            </a:r>
          </a:p>
          <a:p>
            <a:pPr lvl="1"/>
            <a:r>
              <a:rPr lang="en-IN" sz="1200" b="0" i="0" u="none" strike="noStrike" kern="1200" dirty="0" smtClean="0">
                <a:solidFill>
                  <a:schemeClr val="tx1"/>
                </a:solidFill>
                <a:effectLst/>
                <a:latin typeface="+mn-lt"/>
                <a:ea typeface="+mn-ea"/>
                <a:cs typeface="+mn-cs"/>
                <a:hlinkClick r:id="rId14"/>
              </a:rPr>
              <a:t>abnormal </a:t>
            </a:r>
            <a:r>
              <a:rPr lang="en-IN" sz="1200" b="0" i="0" u="none" strike="noStrike" kern="1200" dirty="0" err="1" smtClean="0">
                <a:solidFill>
                  <a:schemeClr val="tx1"/>
                </a:solidFill>
                <a:effectLst/>
                <a:latin typeface="+mn-lt"/>
                <a:ea typeface="+mn-ea"/>
                <a:cs typeface="+mn-cs"/>
                <a:hlinkClick r:id="rId14"/>
              </a:rPr>
              <a:t>ductus</a:t>
            </a:r>
            <a:r>
              <a:rPr lang="en-IN" sz="1200" b="0" i="0" u="none" strike="noStrike" kern="1200" dirty="0" smtClean="0">
                <a:solidFill>
                  <a:schemeClr val="tx1"/>
                </a:solidFill>
                <a:effectLst/>
                <a:latin typeface="+mn-lt"/>
                <a:ea typeface="+mn-ea"/>
                <a:cs typeface="+mn-cs"/>
                <a:hlinkClick r:id="rId14"/>
              </a:rPr>
              <a:t> </a:t>
            </a:r>
            <a:r>
              <a:rPr lang="en-IN" sz="1200" b="0" i="0" u="none" strike="noStrike" kern="1200" dirty="0" err="1" smtClean="0">
                <a:solidFill>
                  <a:schemeClr val="tx1"/>
                </a:solidFill>
                <a:effectLst/>
                <a:latin typeface="+mn-lt"/>
                <a:ea typeface="+mn-ea"/>
                <a:cs typeface="+mn-cs"/>
                <a:hlinkClick r:id="rId14"/>
              </a:rPr>
              <a:t>venosus</a:t>
            </a:r>
            <a:r>
              <a:rPr lang="en-IN" sz="1200" b="0" i="0" u="none" strike="noStrike" kern="1200" dirty="0" smtClean="0">
                <a:solidFill>
                  <a:schemeClr val="tx1"/>
                </a:solidFill>
                <a:effectLst/>
                <a:latin typeface="+mn-lt"/>
                <a:ea typeface="+mn-ea"/>
                <a:cs typeface="+mn-cs"/>
                <a:hlinkClick r:id="rId14"/>
              </a:rPr>
              <a:t> waveforms</a:t>
            </a:r>
            <a:r>
              <a:rPr lang="en-IN" sz="1200" b="0" i="0" kern="1200" dirty="0" smtClean="0">
                <a:solidFill>
                  <a:schemeClr val="tx1"/>
                </a:solidFill>
                <a:effectLst/>
                <a:latin typeface="+mn-lt"/>
                <a:ea typeface="+mn-ea"/>
                <a:cs typeface="+mn-cs"/>
              </a:rPr>
              <a:t> </a:t>
            </a:r>
            <a:r>
              <a:rPr lang="en-IN" sz="1200" b="0" i="0" kern="1200" baseline="30000" dirty="0" smtClean="0">
                <a:solidFill>
                  <a:schemeClr val="tx1"/>
                </a:solidFill>
                <a:effectLst/>
                <a:latin typeface="+mn-lt"/>
                <a:ea typeface="+mn-ea"/>
                <a:cs typeface="+mn-cs"/>
              </a:rPr>
              <a:t>6</a:t>
            </a:r>
            <a:endParaRPr lang="en-IN" sz="1200" b="0" i="0" kern="1200" dirty="0" smtClean="0">
              <a:solidFill>
                <a:schemeClr val="tx1"/>
              </a:solidFill>
              <a:effectLst/>
              <a:latin typeface="+mn-lt"/>
              <a:ea typeface="+mn-ea"/>
              <a:cs typeface="+mn-cs"/>
            </a:endParaRPr>
          </a:p>
          <a:p>
            <a:pPr lvl="1"/>
            <a:r>
              <a:rPr lang="en-IN" sz="1200" b="0" i="0" u="none" strike="noStrike" kern="1200" dirty="0" smtClean="0">
                <a:solidFill>
                  <a:schemeClr val="tx1"/>
                </a:solidFill>
                <a:effectLst/>
                <a:latin typeface="+mn-lt"/>
                <a:ea typeface="+mn-ea"/>
                <a:cs typeface="+mn-cs"/>
                <a:hlinkClick r:id="rId15"/>
              </a:rPr>
              <a:t>cystic </a:t>
            </a:r>
            <a:r>
              <a:rPr lang="en-IN" sz="1200" b="0" i="0" u="none" strike="noStrike" kern="1200" dirty="0" err="1" smtClean="0">
                <a:solidFill>
                  <a:schemeClr val="tx1"/>
                </a:solidFill>
                <a:effectLst/>
                <a:latin typeface="+mn-lt"/>
                <a:ea typeface="+mn-ea"/>
                <a:cs typeface="+mn-cs"/>
                <a:hlinkClick r:id="rId15"/>
              </a:rPr>
              <a:t>hygroma</a:t>
            </a:r>
            <a:endParaRPr lang="en-IN" sz="1200" b="0" i="0" kern="1200" dirty="0" smtClean="0">
              <a:solidFill>
                <a:schemeClr val="tx1"/>
              </a:solidFill>
              <a:effectLst/>
              <a:latin typeface="+mn-lt"/>
              <a:ea typeface="+mn-ea"/>
              <a:cs typeface="+mn-cs"/>
            </a:endParaRPr>
          </a:p>
          <a:p>
            <a:pPr lvl="1"/>
            <a:r>
              <a:rPr lang="en-IN" sz="1200" b="0" i="0" u="none" strike="noStrike" kern="1200" dirty="0" err="1" smtClean="0">
                <a:solidFill>
                  <a:schemeClr val="tx1"/>
                </a:solidFill>
                <a:effectLst/>
                <a:latin typeface="+mn-lt"/>
                <a:ea typeface="+mn-ea"/>
                <a:cs typeface="+mn-cs"/>
                <a:hlinkClick r:id="rId16"/>
              </a:rPr>
              <a:t>hydrops</a:t>
            </a:r>
            <a:r>
              <a:rPr lang="en-IN" sz="1200" b="0" i="0" u="none" strike="noStrike" kern="1200" dirty="0" smtClean="0">
                <a:solidFill>
                  <a:schemeClr val="tx1"/>
                </a:solidFill>
                <a:effectLst/>
                <a:latin typeface="+mn-lt"/>
                <a:ea typeface="+mn-ea"/>
                <a:cs typeface="+mn-cs"/>
                <a:hlinkClick r:id="rId16"/>
              </a:rPr>
              <a:t> </a:t>
            </a:r>
            <a:r>
              <a:rPr lang="en-IN" sz="1200" b="0" i="0" u="none" strike="noStrike" kern="1200" dirty="0" err="1" smtClean="0">
                <a:solidFill>
                  <a:schemeClr val="tx1"/>
                </a:solidFill>
                <a:effectLst/>
                <a:latin typeface="+mn-lt"/>
                <a:ea typeface="+mn-ea"/>
                <a:cs typeface="+mn-cs"/>
                <a:hlinkClick r:id="rId16"/>
              </a:rPr>
              <a:t>fetalis</a:t>
            </a:r>
            <a:endParaRPr lang="en-IN" sz="1200" b="0" i="0" kern="1200" dirty="0" smtClean="0">
              <a:solidFill>
                <a:schemeClr val="tx1"/>
              </a:solidFill>
              <a:effectLst/>
              <a:latin typeface="+mn-lt"/>
              <a:ea typeface="+mn-ea"/>
              <a:cs typeface="+mn-cs"/>
            </a:endParaRPr>
          </a:p>
          <a:p>
            <a:r>
              <a:rPr lang="en-IN" sz="1200" b="1" i="0" kern="1200" dirty="0" smtClean="0">
                <a:solidFill>
                  <a:schemeClr val="tx1"/>
                </a:solidFill>
                <a:effectLst/>
                <a:latin typeface="+mn-lt"/>
                <a:ea typeface="+mn-ea"/>
                <a:cs typeface="+mn-cs"/>
              </a:rPr>
              <a:t>Adjunct features</a:t>
            </a:r>
          </a:p>
          <a:p>
            <a:r>
              <a:rPr lang="en-IN" sz="1200" b="0" i="0" kern="1200" dirty="0" smtClean="0">
                <a:solidFill>
                  <a:schemeClr val="tx1"/>
                </a:solidFill>
                <a:effectLst/>
                <a:latin typeface="+mn-lt"/>
                <a:ea typeface="+mn-ea"/>
                <a:cs typeface="+mn-cs"/>
              </a:rPr>
              <a:t>Other features that may be present, but are neither a structural abnormality or a validated soft marker </a:t>
            </a:r>
            <a:r>
              <a:rPr lang="en-IN" sz="1200" b="0" i="0" kern="1200" baseline="30000" dirty="0" smtClean="0">
                <a:solidFill>
                  <a:schemeClr val="tx1"/>
                </a:solidFill>
                <a:effectLst/>
                <a:latin typeface="+mn-lt"/>
                <a:ea typeface="+mn-ea"/>
                <a:cs typeface="+mn-cs"/>
              </a:rPr>
              <a:t>8</a:t>
            </a:r>
            <a:endParaRPr lang="en-IN" sz="1200" b="0" i="0" kern="1200" dirty="0" smtClean="0">
              <a:solidFill>
                <a:schemeClr val="tx1"/>
              </a:solidFill>
              <a:effectLst/>
              <a:latin typeface="+mn-lt"/>
              <a:ea typeface="+mn-ea"/>
              <a:cs typeface="+mn-cs"/>
            </a:endParaRPr>
          </a:p>
          <a:p>
            <a:r>
              <a:rPr lang="en-IN" sz="1200" b="0" i="0" u="none" strike="noStrike" kern="1200" dirty="0" err="1" smtClean="0">
                <a:solidFill>
                  <a:schemeClr val="tx1"/>
                </a:solidFill>
                <a:effectLst/>
                <a:latin typeface="+mn-lt"/>
                <a:ea typeface="+mn-ea"/>
                <a:cs typeface="+mn-cs"/>
                <a:hlinkClick r:id="rId17"/>
              </a:rPr>
              <a:t>hypoplastic</a:t>
            </a:r>
            <a:r>
              <a:rPr lang="en-IN" sz="1200" b="0" i="0" u="none" strike="noStrike" kern="1200" dirty="0" smtClean="0">
                <a:solidFill>
                  <a:schemeClr val="tx1"/>
                </a:solidFill>
                <a:effectLst/>
                <a:latin typeface="+mn-lt"/>
                <a:ea typeface="+mn-ea"/>
                <a:cs typeface="+mn-cs"/>
                <a:hlinkClick r:id="rId17"/>
              </a:rPr>
              <a:t> 5</a:t>
            </a:r>
            <a:r>
              <a:rPr lang="en-IN" sz="1200" b="0" i="0" u="none" strike="noStrike" kern="1200" baseline="30000" dirty="0" smtClean="0">
                <a:solidFill>
                  <a:schemeClr val="tx1"/>
                </a:solidFill>
                <a:effectLst/>
                <a:latin typeface="+mn-lt"/>
                <a:ea typeface="+mn-ea"/>
                <a:cs typeface="+mn-cs"/>
                <a:hlinkClick r:id="rId17"/>
              </a:rPr>
              <a:t>th</a:t>
            </a:r>
            <a:r>
              <a:rPr lang="en-IN" sz="1200" b="0" i="0" u="none" strike="noStrike" kern="1200" dirty="0" smtClean="0">
                <a:solidFill>
                  <a:schemeClr val="tx1"/>
                </a:solidFill>
                <a:effectLst/>
                <a:latin typeface="+mn-lt"/>
                <a:ea typeface="+mn-ea"/>
                <a:cs typeface="+mn-cs"/>
                <a:hlinkClick r:id="rId17"/>
              </a:rPr>
              <a:t> digit</a:t>
            </a:r>
            <a:endParaRPr lang="en-IN" sz="1200" b="0" i="0" kern="1200" dirty="0" smtClean="0">
              <a:solidFill>
                <a:schemeClr val="tx1"/>
              </a:solidFill>
              <a:effectLst/>
              <a:latin typeface="+mn-lt"/>
              <a:ea typeface="+mn-ea"/>
              <a:cs typeface="+mn-cs"/>
            </a:endParaRPr>
          </a:p>
          <a:p>
            <a:r>
              <a:rPr lang="en-IN" sz="1200" b="0" i="0" u="none" strike="noStrike" kern="1200" dirty="0" smtClean="0">
                <a:solidFill>
                  <a:schemeClr val="tx1"/>
                </a:solidFill>
                <a:effectLst/>
                <a:latin typeface="+mn-lt"/>
                <a:ea typeface="+mn-ea"/>
                <a:cs typeface="+mn-cs"/>
                <a:hlinkClick r:id="rId18"/>
              </a:rPr>
              <a:t>wide iliac angle</a:t>
            </a:r>
            <a:endParaRPr lang="en-IN" sz="1200" b="0" i="0" kern="1200" dirty="0" smtClean="0">
              <a:solidFill>
                <a:schemeClr val="tx1"/>
              </a:solidFill>
              <a:effectLst/>
              <a:latin typeface="+mn-lt"/>
              <a:ea typeface="+mn-ea"/>
              <a:cs typeface="+mn-cs"/>
            </a:endParaRPr>
          </a:p>
          <a:p>
            <a:r>
              <a:rPr lang="en-IN" sz="1200" b="0" i="0" u="none" strike="noStrike" kern="1200" dirty="0" smtClean="0">
                <a:solidFill>
                  <a:schemeClr val="tx1"/>
                </a:solidFill>
                <a:effectLst/>
                <a:latin typeface="+mn-lt"/>
                <a:ea typeface="+mn-ea"/>
                <a:cs typeface="+mn-cs"/>
                <a:hlinkClick r:id="rId19"/>
              </a:rPr>
              <a:t>shortened </a:t>
            </a:r>
            <a:r>
              <a:rPr lang="en-IN" sz="1200" b="0" i="0" u="none" strike="noStrike" kern="1200" dirty="0" err="1" smtClean="0">
                <a:solidFill>
                  <a:schemeClr val="tx1"/>
                </a:solidFill>
                <a:effectLst/>
                <a:latin typeface="+mn-lt"/>
                <a:ea typeface="+mn-ea"/>
                <a:cs typeface="+mn-cs"/>
                <a:hlinkClick r:id="rId19"/>
              </a:rPr>
              <a:t>frontothalamic</a:t>
            </a:r>
            <a:r>
              <a:rPr lang="en-IN" sz="1200" b="0" i="0" u="none" strike="noStrike" kern="1200" dirty="0" smtClean="0">
                <a:solidFill>
                  <a:schemeClr val="tx1"/>
                </a:solidFill>
                <a:effectLst/>
                <a:latin typeface="+mn-lt"/>
                <a:ea typeface="+mn-ea"/>
                <a:cs typeface="+mn-cs"/>
                <a:hlinkClick r:id="rId19"/>
              </a:rPr>
              <a:t> distance</a:t>
            </a:r>
            <a:endParaRPr lang="en-IN" sz="1200" b="0" i="0" kern="1200" dirty="0" smtClean="0">
              <a:solidFill>
                <a:schemeClr val="tx1"/>
              </a:solidFill>
              <a:effectLst/>
              <a:latin typeface="+mn-lt"/>
              <a:ea typeface="+mn-ea"/>
              <a:cs typeface="+mn-cs"/>
            </a:endParaRPr>
          </a:p>
          <a:p>
            <a:r>
              <a:rPr lang="en-IN" sz="1200" b="0" i="0" u="none" strike="noStrike" kern="1200" dirty="0" smtClean="0">
                <a:solidFill>
                  <a:schemeClr val="tx1"/>
                </a:solidFill>
                <a:effectLst/>
                <a:latin typeface="+mn-lt"/>
                <a:ea typeface="+mn-ea"/>
                <a:cs typeface="+mn-cs"/>
                <a:hlinkClick r:id="rId20"/>
              </a:rPr>
              <a:t>short </a:t>
            </a:r>
            <a:r>
              <a:rPr lang="en-IN" sz="1200" b="0" i="0" u="none" strike="noStrike" kern="1200" dirty="0" err="1" smtClean="0">
                <a:solidFill>
                  <a:schemeClr val="tx1"/>
                </a:solidFill>
                <a:effectLst/>
                <a:latin typeface="+mn-lt"/>
                <a:ea typeface="+mn-ea"/>
                <a:cs typeface="+mn-cs"/>
                <a:hlinkClick r:id="rId20"/>
              </a:rPr>
              <a:t>fetal</a:t>
            </a:r>
            <a:r>
              <a:rPr lang="en-IN" sz="1200" b="0" i="0" u="none" strike="noStrike" kern="1200" dirty="0" smtClean="0">
                <a:solidFill>
                  <a:schemeClr val="tx1"/>
                </a:solidFill>
                <a:effectLst/>
                <a:latin typeface="+mn-lt"/>
                <a:ea typeface="+mn-ea"/>
                <a:cs typeface="+mn-cs"/>
                <a:hlinkClick r:id="rId20"/>
              </a:rPr>
              <a:t> ear length</a:t>
            </a:r>
            <a:endParaRPr lang="en-IN" sz="1200" b="0" i="0" kern="1200" dirty="0" smtClean="0">
              <a:solidFill>
                <a:schemeClr val="tx1"/>
              </a:solidFill>
              <a:effectLst/>
              <a:latin typeface="+mn-lt"/>
              <a:ea typeface="+mn-ea"/>
              <a:cs typeface="+mn-cs"/>
            </a:endParaRPr>
          </a:p>
          <a:p>
            <a:r>
              <a:rPr lang="en-IN" sz="1200" b="0" i="0" u="none" strike="noStrike" kern="1200" dirty="0" err="1" smtClean="0">
                <a:solidFill>
                  <a:schemeClr val="tx1"/>
                </a:solidFill>
                <a:effectLst/>
                <a:latin typeface="+mn-lt"/>
                <a:ea typeface="+mn-ea"/>
                <a:cs typeface="+mn-cs"/>
                <a:hlinkClick r:id="rId21"/>
              </a:rPr>
              <a:t>brachydactyly</a:t>
            </a:r>
            <a:endParaRPr lang="en-IN" sz="1200" b="0" i="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104</a:t>
            </a:fld>
            <a:endParaRPr lang="en-IN"/>
          </a:p>
        </p:txBody>
      </p:sp>
    </p:spTree>
    <p:extLst>
      <p:ext uri="{BB962C8B-B14F-4D97-AF65-F5344CB8AC3E}">
        <p14:creationId xmlns:p14="http://schemas.microsoft.com/office/powerpoint/2010/main" val="6150029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105</a:t>
            </a:fld>
            <a:endParaRPr lang="en-IN"/>
          </a:p>
        </p:txBody>
      </p:sp>
    </p:spTree>
    <p:extLst>
      <p:ext uri="{BB962C8B-B14F-4D97-AF65-F5344CB8AC3E}">
        <p14:creationId xmlns:p14="http://schemas.microsoft.com/office/powerpoint/2010/main" val="25415986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Choroid plexus cyst</a:t>
            </a:r>
          </a:p>
          <a:p>
            <a:r>
              <a:rPr lang="en-IN" sz="1200" b="0" i="0" u="none" strike="noStrike" kern="1200" baseline="0" dirty="0" err="1" smtClean="0">
                <a:solidFill>
                  <a:schemeClr val="tx1"/>
                </a:solidFill>
                <a:latin typeface="+mn-lt"/>
                <a:ea typeface="+mn-ea"/>
                <a:cs typeface="+mn-cs"/>
              </a:rPr>
              <a:t>Strawbeery</a:t>
            </a:r>
            <a:r>
              <a:rPr lang="en-IN" sz="1200" b="0" i="0" u="none" strike="noStrike" kern="1200" baseline="0" dirty="0" smtClean="0">
                <a:solidFill>
                  <a:schemeClr val="tx1"/>
                </a:solidFill>
                <a:latin typeface="+mn-lt"/>
                <a:ea typeface="+mn-ea"/>
                <a:cs typeface="+mn-cs"/>
              </a:rPr>
              <a:t> shaped skull</a:t>
            </a:r>
          </a:p>
          <a:p>
            <a:r>
              <a:rPr lang="en-IN" sz="1200" b="0" i="0" u="none" strike="noStrike" kern="1200" baseline="0" dirty="0" err="1" smtClean="0">
                <a:solidFill>
                  <a:schemeClr val="tx1"/>
                </a:solidFill>
                <a:latin typeface="+mn-lt"/>
                <a:ea typeface="+mn-ea"/>
                <a:cs typeface="+mn-cs"/>
              </a:rPr>
              <a:t>Micrognathia</a:t>
            </a:r>
            <a:r>
              <a:rPr lang="en-IN" sz="1200" b="0" i="0" u="none" strike="noStrike" kern="1200" baseline="0" dirty="0" smtClean="0">
                <a:solidFill>
                  <a:schemeClr val="tx1"/>
                </a:solidFill>
                <a:latin typeface="+mn-lt"/>
                <a:ea typeface="+mn-ea"/>
                <a:cs typeface="+mn-cs"/>
              </a:rPr>
              <a:t> and radial ray defects</a:t>
            </a:r>
          </a:p>
          <a:p>
            <a:r>
              <a:rPr lang="en-IN" sz="1200" b="0" i="0" u="none" strike="noStrike" kern="1200" baseline="0" dirty="0" smtClean="0">
                <a:solidFill>
                  <a:schemeClr val="tx1"/>
                </a:solidFill>
                <a:latin typeface="+mn-lt"/>
                <a:ea typeface="+mn-ea"/>
                <a:cs typeface="+mn-cs"/>
              </a:rPr>
              <a:t>Club foot</a:t>
            </a:r>
          </a:p>
          <a:p>
            <a:endParaRPr lang="en-IN" sz="1200" b="0" i="0" u="none" strike="noStrike" kern="1200" baseline="0" dirty="0" smtClean="0">
              <a:solidFill>
                <a:schemeClr val="tx1"/>
              </a:solidFill>
              <a:latin typeface="+mn-lt"/>
              <a:ea typeface="+mn-ea"/>
              <a:cs typeface="+mn-cs"/>
            </a:endParaRPr>
          </a:p>
          <a:p>
            <a:endParaRPr lang="en-IN" sz="1200" b="0" i="0" u="none" strike="noStrike" kern="1200" baseline="0" dirty="0" smtClean="0">
              <a:solidFill>
                <a:schemeClr val="tx1"/>
              </a:solidFill>
              <a:latin typeface="+mn-lt"/>
              <a:ea typeface="+mn-ea"/>
              <a:cs typeface="+mn-cs"/>
            </a:endParaRPr>
          </a:p>
          <a:p>
            <a:endParaRPr lang="en-IN"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Choroid plexus cyst</a:t>
            </a:r>
          </a:p>
          <a:p>
            <a:r>
              <a:rPr lang="en-IN" sz="1200" b="0" i="0" u="none" strike="noStrike" kern="1200" baseline="0" dirty="0" smtClean="0">
                <a:solidFill>
                  <a:schemeClr val="tx1"/>
                </a:solidFill>
                <a:latin typeface="+mn-lt"/>
                <a:ea typeface="+mn-ea"/>
                <a:cs typeface="+mn-cs"/>
              </a:rPr>
              <a:t>Strawberry-shaped skull</a:t>
            </a:r>
          </a:p>
          <a:p>
            <a:r>
              <a:rPr lang="en-IN" sz="1200" b="0" i="0" u="none" strike="noStrike" kern="1200" baseline="0" dirty="0" smtClean="0">
                <a:solidFill>
                  <a:schemeClr val="tx1"/>
                </a:solidFill>
                <a:latin typeface="+mn-lt"/>
                <a:ea typeface="+mn-ea"/>
                <a:cs typeface="+mn-cs"/>
              </a:rPr>
              <a:t>Abnormal cerebellum, cisterna magna</a:t>
            </a:r>
          </a:p>
          <a:p>
            <a:r>
              <a:rPr lang="en-IN" sz="1200" b="0" i="0" u="none" strike="noStrike" kern="1200" baseline="0" dirty="0" smtClean="0">
                <a:solidFill>
                  <a:schemeClr val="tx1"/>
                </a:solidFill>
                <a:latin typeface="+mn-lt"/>
                <a:ea typeface="+mn-ea"/>
                <a:cs typeface="+mn-cs"/>
              </a:rPr>
              <a:t>Neural tube defects</a:t>
            </a:r>
          </a:p>
          <a:p>
            <a:r>
              <a:rPr lang="en-IN" sz="1200" b="0" i="0" u="none" strike="noStrike" kern="1200" baseline="0" dirty="0" smtClean="0">
                <a:solidFill>
                  <a:schemeClr val="tx1"/>
                </a:solidFill>
                <a:latin typeface="+mn-lt"/>
                <a:ea typeface="+mn-ea"/>
                <a:cs typeface="+mn-cs"/>
              </a:rPr>
              <a:t>Cardiac defects</a:t>
            </a:r>
          </a:p>
          <a:p>
            <a:r>
              <a:rPr lang="en-IN" sz="1200" b="0" i="0" u="none" strike="noStrike" kern="1200" baseline="0" dirty="0" err="1" smtClean="0">
                <a:solidFill>
                  <a:schemeClr val="tx1"/>
                </a:solidFill>
                <a:latin typeface="+mn-lt"/>
                <a:ea typeface="+mn-ea"/>
                <a:cs typeface="+mn-cs"/>
              </a:rPr>
              <a:t>Omphalocele</a:t>
            </a:r>
            <a:endParaRPr lang="en-IN" sz="1200" b="0" i="0" u="none" strike="noStrike" kern="1200" baseline="0" dirty="0" smtClean="0">
              <a:solidFill>
                <a:schemeClr val="tx1"/>
              </a:solidFill>
              <a:latin typeface="+mn-lt"/>
              <a:ea typeface="+mn-ea"/>
              <a:cs typeface="+mn-cs"/>
            </a:endParaRPr>
          </a:p>
          <a:p>
            <a:r>
              <a:rPr lang="en-IN" sz="1200" b="0" i="0" u="none" strike="noStrike" kern="1200" baseline="0" dirty="0" err="1" smtClean="0">
                <a:solidFill>
                  <a:schemeClr val="tx1"/>
                </a:solidFill>
                <a:latin typeface="+mn-lt"/>
                <a:ea typeface="+mn-ea"/>
                <a:cs typeface="+mn-cs"/>
              </a:rPr>
              <a:t>Esophageal</a:t>
            </a:r>
            <a:r>
              <a:rPr lang="en-IN" sz="1200" b="0" i="0" u="none" strike="noStrike" kern="1200" baseline="0" dirty="0" smtClean="0">
                <a:solidFill>
                  <a:schemeClr val="tx1"/>
                </a:solidFill>
                <a:latin typeface="+mn-lt"/>
                <a:ea typeface="+mn-ea"/>
                <a:cs typeface="+mn-cs"/>
              </a:rPr>
              <a:t> atresia</a:t>
            </a:r>
          </a:p>
          <a:p>
            <a:r>
              <a:rPr lang="en-IN" sz="1200" b="0" i="0" u="none" strike="noStrike" kern="1200" baseline="0" dirty="0" smtClean="0">
                <a:solidFill>
                  <a:schemeClr val="tx1"/>
                </a:solidFill>
                <a:latin typeface="+mn-lt"/>
                <a:ea typeface="+mn-ea"/>
                <a:cs typeface="+mn-cs"/>
              </a:rPr>
              <a:t>Diaphragmatic hernia</a:t>
            </a:r>
          </a:p>
          <a:p>
            <a:r>
              <a:rPr lang="en-US" sz="1200" b="0" i="0" u="none" strike="noStrike" kern="1200" baseline="0" dirty="0" smtClean="0">
                <a:solidFill>
                  <a:schemeClr val="tx1"/>
                </a:solidFill>
                <a:latin typeface="+mn-lt"/>
                <a:ea typeface="+mn-ea"/>
                <a:cs typeface="+mn-cs"/>
              </a:rPr>
              <a:t>Clenched hands, overlapping index fingers</a:t>
            </a:r>
          </a:p>
          <a:p>
            <a:r>
              <a:rPr lang="en-US" sz="1200" b="0" i="0" u="none" strike="noStrike" kern="1200" baseline="0" dirty="0" smtClean="0">
                <a:solidFill>
                  <a:schemeClr val="tx1"/>
                </a:solidFill>
                <a:latin typeface="+mn-lt"/>
                <a:ea typeface="+mn-ea"/>
                <a:cs typeface="+mn-cs"/>
              </a:rPr>
              <a:t>Radial ray anomalies, limb reduction defects</a:t>
            </a:r>
          </a:p>
          <a:p>
            <a:r>
              <a:rPr lang="en-IN" sz="1200" b="0" i="0" u="none" strike="noStrike" kern="1200" baseline="0" dirty="0" smtClean="0">
                <a:solidFill>
                  <a:schemeClr val="tx1"/>
                </a:solidFill>
                <a:latin typeface="+mn-lt"/>
                <a:ea typeface="+mn-ea"/>
                <a:cs typeface="+mn-cs"/>
              </a:rPr>
              <a:t>Clubfeet, rocker-bottom feet</a:t>
            </a:r>
          </a:p>
          <a:p>
            <a:r>
              <a:rPr lang="en-US" sz="1200" b="0" i="0" u="none" strike="noStrike" kern="1200" baseline="0" dirty="0" smtClean="0">
                <a:solidFill>
                  <a:schemeClr val="tx1"/>
                </a:solidFill>
                <a:latin typeface="+mn-lt"/>
                <a:ea typeface="+mn-ea"/>
                <a:cs typeface="+mn-cs"/>
              </a:rPr>
              <a:t>Intrauterine growth restriction (especially with</a:t>
            </a:r>
          </a:p>
          <a:p>
            <a:r>
              <a:rPr lang="en-IN" sz="1200" b="0" i="0" u="none" strike="noStrike" kern="1200" baseline="0" dirty="0" err="1" smtClean="0">
                <a:solidFill>
                  <a:schemeClr val="tx1"/>
                </a:solidFill>
                <a:latin typeface="+mn-lt"/>
                <a:ea typeface="+mn-ea"/>
                <a:cs typeface="+mn-cs"/>
              </a:rPr>
              <a:t>polyhydramnios</a:t>
            </a:r>
            <a:r>
              <a:rPr lang="en-IN" sz="1200" b="0" i="0" u="none" strike="noStrike" kern="1200" baseline="0" dirty="0" smtClean="0">
                <a:solidFill>
                  <a:schemeClr val="tx1"/>
                </a:solidFill>
                <a:latin typeface="+mn-lt"/>
                <a:ea typeface="+mn-ea"/>
                <a:cs typeface="+mn-cs"/>
              </a:rPr>
              <a:t>)</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106</a:t>
            </a:fld>
            <a:endParaRPr lang="en-IN"/>
          </a:p>
        </p:txBody>
      </p:sp>
    </p:spTree>
    <p:extLst>
      <p:ext uri="{BB962C8B-B14F-4D97-AF65-F5344CB8AC3E}">
        <p14:creationId xmlns:p14="http://schemas.microsoft.com/office/powerpoint/2010/main" val="346432991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A</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107</a:t>
            </a:fld>
            <a:endParaRPr lang="en-IN"/>
          </a:p>
        </p:txBody>
      </p:sp>
    </p:spTree>
    <p:extLst>
      <p:ext uri="{BB962C8B-B14F-4D97-AF65-F5344CB8AC3E}">
        <p14:creationId xmlns:p14="http://schemas.microsoft.com/office/powerpoint/2010/main" val="653348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i="0" u="none" strike="noStrike" kern="1200" baseline="0" dirty="0" err="1" smtClean="0">
                <a:solidFill>
                  <a:schemeClr val="tx1"/>
                </a:solidFill>
                <a:latin typeface="+mn-lt"/>
                <a:ea typeface="+mn-ea"/>
                <a:cs typeface="+mn-cs"/>
              </a:rPr>
              <a:t>Sonographic</a:t>
            </a:r>
            <a:r>
              <a:rPr lang="en-IN" sz="1200" b="1" i="0" u="none" strike="noStrike" kern="1200" baseline="0" dirty="0" smtClean="0">
                <a:solidFill>
                  <a:schemeClr val="tx1"/>
                </a:solidFill>
                <a:latin typeface="+mn-lt"/>
                <a:ea typeface="+mn-ea"/>
                <a:cs typeface="+mn-cs"/>
              </a:rPr>
              <a:t> Findings in Trisomy 13. </a:t>
            </a:r>
            <a:r>
              <a:rPr lang="en-IN" sz="1200" b="0" i="0" u="none" strike="noStrike" kern="1200" baseline="0" dirty="0" smtClean="0">
                <a:solidFill>
                  <a:schemeClr val="tx1"/>
                </a:solidFill>
                <a:latin typeface="+mn-lt"/>
                <a:ea typeface="+mn-ea"/>
                <a:cs typeface="+mn-cs"/>
              </a:rPr>
              <a:t>(A) </a:t>
            </a:r>
            <a:r>
              <a:rPr lang="en-IN" sz="1200" b="1" i="0" u="none" strike="noStrike" kern="1200" baseline="0" dirty="0" err="1" smtClean="0">
                <a:solidFill>
                  <a:schemeClr val="tx1"/>
                </a:solidFill>
                <a:latin typeface="+mn-lt"/>
                <a:ea typeface="+mn-ea"/>
                <a:cs typeface="+mn-cs"/>
              </a:rPr>
              <a:t>Alobar</a:t>
            </a:r>
            <a:r>
              <a:rPr lang="en-IN" sz="1200" b="1" i="0" u="none" strike="noStrike" kern="1200" baseline="0" dirty="0" smtClean="0">
                <a:solidFill>
                  <a:schemeClr val="tx1"/>
                </a:solidFill>
                <a:latin typeface="+mn-lt"/>
                <a:ea typeface="+mn-ea"/>
                <a:cs typeface="+mn-cs"/>
              </a:rPr>
              <a:t> </a:t>
            </a:r>
            <a:r>
              <a:rPr lang="en-IN" sz="1200" b="1" i="0" u="none" strike="noStrike" kern="1200" baseline="0" dirty="0" err="1" smtClean="0">
                <a:solidFill>
                  <a:schemeClr val="tx1"/>
                </a:solidFill>
                <a:latin typeface="+mn-lt"/>
                <a:ea typeface="+mn-ea"/>
                <a:cs typeface="+mn-cs"/>
              </a:rPr>
              <a:t>holoprosencephaly</a:t>
            </a:r>
            <a:r>
              <a:rPr lang="en-IN" sz="1200" b="1" i="0" u="none" strike="noStrike" kern="1200" baseline="0" dirty="0" smtClean="0">
                <a:solidFill>
                  <a:schemeClr val="tx1"/>
                </a:solidFill>
                <a:latin typeface="+mn-lt"/>
                <a:ea typeface="+mn-ea"/>
                <a:cs typeface="+mn-cs"/>
              </a:rPr>
              <a:t> </a:t>
            </a:r>
            <a:r>
              <a:rPr lang="en-IN" sz="1200" b="0" i="0" u="none" strike="noStrike" kern="1200" baseline="0" dirty="0" smtClean="0">
                <a:solidFill>
                  <a:schemeClr val="tx1"/>
                </a:solidFill>
                <a:latin typeface="+mn-lt"/>
                <a:ea typeface="+mn-ea"/>
                <a:cs typeface="+mn-cs"/>
              </a:rPr>
              <a:t>at 11 weeks. (B) </a:t>
            </a:r>
            <a:r>
              <a:rPr lang="en-IN" sz="1200" b="1" i="0" u="none" strike="noStrike" kern="1200" baseline="0" dirty="0" smtClean="0">
                <a:solidFill>
                  <a:schemeClr val="tx1"/>
                </a:solidFill>
                <a:latin typeface="+mn-lt"/>
                <a:ea typeface="+mn-ea"/>
                <a:cs typeface="+mn-cs"/>
              </a:rPr>
              <a:t>Proboscis </a:t>
            </a:r>
            <a:r>
              <a:rPr lang="en-IN" sz="1200" b="0" i="1" u="none" strike="noStrike" kern="1200" baseline="0" dirty="0" smtClean="0">
                <a:solidFill>
                  <a:schemeClr val="tx1"/>
                </a:solidFill>
                <a:latin typeface="+mn-lt"/>
                <a:ea typeface="+mn-ea"/>
                <a:cs typeface="+mn-cs"/>
              </a:rPr>
              <a:t>(arrow). </a:t>
            </a:r>
            <a:r>
              <a:rPr lang="en-IN" sz="1200" b="0" i="0" u="none" strike="noStrike" kern="1200" baseline="0" dirty="0" smtClean="0">
                <a:solidFill>
                  <a:schemeClr val="tx1"/>
                </a:solidFill>
                <a:latin typeface="+mn-lt"/>
                <a:ea typeface="+mn-ea"/>
                <a:cs typeface="+mn-cs"/>
              </a:rPr>
              <a:t>(C) Postaxial </a:t>
            </a:r>
            <a:r>
              <a:rPr lang="en-IN" sz="1200" b="1" i="0" u="none" strike="noStrike" kern="1200" baseline="0" dirty="0" err="1" smtClean="0">
                <a:solidFill>
                  <a:schemeClr val="tx1"/>
                </a:solidFill>
                <a:latin typeface="+mn-lt"/>
                <a:ea typeface="+mn-ea"/>
                <a:cs typeface="+mn-cs"/>
              </a:rPr>
              <a:t>polydactyly</a:t>
            </a:r>
            <a:endParaRPr lang="en-IN"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 three-dimensional image at 14 weeks. (D) Three-dimensional scan of a third-trimester fetus shows a large, midline </a:t>
            </a:r>
            <a:r>
              <a:rPr lang="en-US" sz="1200" b="1" i="0" u="none" strike="noStrike" kern="1200" baseline="0" dirty="0" smtClean="0">
                <a:solidFill>
                  <a:schemeClr val="tx1"/>
                </a:solidFill>
                <a:latin typeface="+mn-lt"/>
                <a:ea typeface="+mn-ea"/>
                <a:cs typeface="+mn-cs"/>
              </a:rPr>
              <a:t>facial cleft.</a:t>
            </a:r>
          </a:p>
          <a:p>
            <a:endParaRPr lang="en-US" sz="1200" b="1"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Neural tube defects</a:t>
            </a:r>
          </a:p>
          <a:p>
            <a:r>
              <a:rPr lang="en-IN" sz="1200" b="0" i="0" u="none" strike="noStrike" kern="1200" baseline="0" dirty="0" err="1" smtClean="0">
                <a:solidFill>
                  <a:schemeClr val="tx1"/>
                </a:solidFill>
                <a:latin typeface="+mn-lt"/>
                <a:ea typeface="+mn-ea"/>
                <a:cs typeface="+mn-cs"/>
              </a:rPr>
              <a:t>Ventriculomegaly</a:t>
            </a:r>
            <a:endParaRPr lang="en-IN"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Posterior fossa anomalies</a:t>
            </a:r>
          </a:p>
          <a:p>
            <a:r>
              <a:rPr lang="en-IN" sz="1200" b="0" i="0" u="none" strike="noStrike" kern="1200" baseline="0" dirty="0" err="1" smtClean="0">
                <a:solidFill>
                  <a:schemeClr val="tx1"/>
                </a:solidFill>
                <a:latin typeface="+mn-lt"/>
                <a:ea typeface="+mn-ea"/>
                <a:cs typeface="+mn-cs"/>
              </a:rPr>
              <a:t>Micrognathia</a:t>
            </a:r>
            <a:endParaRPr lang="en-IN"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Cardiac anomalies</a:t>
            </a:r>
          </a:p>
          <a:p>
            <a:r>
              <a:rPr lang="en-IN" sz="1200" b="0" i="0" u="none" strike="noStrike" kern="1200" baseline="0" dirty="0" err="1" smtClean="0">
                <a:solidFill>
                  <a:schemeClr val="tx1"/>
                </a:solidFill>
                <a:latin typeface="+mn-lt"/>
                <a:ea typeface="+mn-ea"/>
                <a:cs typeface="+mn-cs"/>
              </a:rPr>
              <a:t>Omphalocele</a:t>
            </a:r>
            <a:endParaRPr lang="en-IN"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Renal anomalies</a:t>
            </a:r>
          </a:p>
          <a:p>
            <a:r>
              <a:rPr lang="en-IN" sz="1200" b="0" i="0" u="none" strike="noStrike" kern="1200" baseline="0" dirty="0" err="1" smtClean="0">
                <a:solidFill>
                  <a:schemeClr val="tx1"/>
                </a:solidFill>
                <a:latin typeface="+mn-lt"/>
                <a:ea typeface="+mn-ea"/>
                <a:cs typeface="+mn-cs"/>
              </a:rPr>
              <a:t>Talipes</a:t>
            </a:r>
            <a:r>
              <a:rPr lang="en-IN" sz="1200" b="0" i="0" u="none" strike="noStrike" kern="1200" baseline="0" dirty="0" smtClean="0">
                <a:solidFill>
                  <a:schemeClr val="tx1"/>
                </a:solidFill>
                <a:latin typeface="+mn-lt"/>
                <a:ea typeface="+mn-ea"/>
                <a:cs typeface="+mn-cs"/>
              </a:rPr>
              <a:t> </a:t>
            </a:r>
            <a:r>
              <a:rPr lang="en-IN" sz="1200" b="0" i="0" u="none" strike="noStrike" kern="1200" baseline="0" dirty="0" err="1" smtClean="0">
                <a:solidFill>
                  <a:schemeClr val="tx1"/>
                </a:solidFill>
                <a:latin typeface="+mn-lt"/>
                <a:ea typeface="+mn-ea"/>
                <a:cs typeface="+mn-cs"/>
              </a:rPr>
              <a:t>equinovarus</a:t>
            </a:r>
            <a:endParaRPr lang="en-IN"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3-4 </a:t>
            </a:r>
            <a:r>
              <a:rPr lang="en-IN" sz="1200" b="0" i="0" u="none" strike="noStrike" kern="1200" baseline="0" dirty="0" err="1" smtClean="0">
                <a:solidFill>
                  <a:schemeClr val="tx1"/>
                </a:solidFill>
                <a:latin typeface="+mn-lt"/>
                <a:ea typeface="+mn-ea"/>
                <a:cs typeface="+mn-cs"/>
              </a:rPr>
              <a:t>Syndactyly</a:t>
            </a:r>
            <a:endParaRPr lang="en-IN" sz="1200" b="0" i="0" u="none" strike="noStrike" kern="1200" baseline="0" dirty="0" smtClean="0">
              <a:solidFill>
                <a:schemeClr val="tx1"/>
              </a:solidFill>
              <a:latin typeface="+mn-lt"/>
              <a:ea typeface="+mn-ea"/>
              <a:cs typeface="+mn-cs"/>
            </a:endParaRPr>
          </a:p>
          <a:p>
            <a:r>
              <a:rPr lang="en-IN" sz="1200" b="0" i="0" u="none" strike="noStrike" kern="1200" baseline="0" dirty="0" smtClean="0">
                <a:solidFill>
                  <a:schemeClr val="tx1"/>
                </a:solidFill>
                <a:latin typeface="+mn-lt"/>
                <a:ea typeface="+mn-ea"/>
                <a:cs typeface="+mn-cs"/>
              </a:rPr>
              <a:t>Asymmetric growth restriction</a:t>
            </a:r>
          </a:p>
          <a:p>
            <a:r>
              <a:rPr lang="en-US" sz="1200" b="0" i="0" u="none" strike="noStrike" kern="1200" baseline="0" dirty="0" smtClean="0">
                <a:solidFill>
                  <a:schemeClr val="tx1"/>
                </a:solidFill>
                <a:latin typeface="+mn-lt"/>
                <a:ea typeface="+mn-ea"/>
                <a:cs typeface="+mn-cs"/>
              </a:rPr>
              <a:t>Abnormal placenta (</a:t>
            </a:r>
            <a:r>
              <a:rPr lang="en-US" sz="1200" b="0" i="0" u="none" strike="noStrike" kern="1200" baseline="0" dirty="0" err="1" smtClean="0">
                <a:solidFill>
                  <a:schemeClr val="tx1"/>
                </a:solidFill>
                <a:latin typeface="+mn-lt"/>
                <a:ea typeface="+mn-ea"/>
                <a:cs typeface="+mn-cs"/>
              </a:rPr>
              <a:t>hydropic</a:t>
            </a:r>
            <a:r>
              <a:rPr lang="en-US" sz="1200" b="0" i="0" u="none" strike="noStrike" kern="1200" baseline="0" dirty="0" smtClean="0">
                <a:solidFill>
                  <a:schemeClr val="tx1"/>
                </a:solidFill>
                <a:latin typeface="+mn-lt"/>
                <a:ea typeface="+mn-ea"/>
                <a:cs typeface="+mn-cs"/>
              </a:rPr>
              <a:t> changes or small)</a:t>
            </a:r>
          </a:p>
          <a:p>
            <a:r>
              <a:rPr lang="en-IN" sz="1200" b="0" i="0" u="none" strike="noStrike" kern="1200" baseline="0" dirty="0" err="1" smtClean="0">
                <a:solidFill>
                  <a:schemeClr val="tx1"/>
                </a:solidFill>
                <a:latin typeface="+mn-lt"/>
                <a:ea typeface="+mn-ea"/>
                <a:cs typeface="+mn-cs"/>
              </a:rPr>
              <a:t>Oligohydramnios</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108</a:t>
            </a:fld>
            <a:endParaRPr lang="en-IN"/>
          </a:p>
        </p:txBody>
      </p:sp>
    </p:spTree>
    <p:extLst>
      <p:ext uri="{BB962C8B-B14F-4D97-AF65-F5344CB8AC3E}">
        <p14:creationId xmlns:p14="http://schemas.microsoft.com/office/powerpoint/2010/main" val="16535864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A</a:t>
            </a:r>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109</a:t>
            </a:fld>
            <a:endParaRPr lang="en-IN"/>
          </a:p>
        </p:txBody>
      </p:sp>
    </p:spTree>
    <p:extLst>
      <p:ext uri="{BB962C8B-B14F-4D97-AF65-F5344CB8AC3E}">
        <p14:creationId xmlns:p14="http://schemas.microsoft.com/office/powerpoint/2010/main" val="4107079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smtClean="0"/>
              <a:t>and </a:t>
            </a:r>
            <a:r>
              <a:rPr lang="en-US" sz="1200" dirty="0" smtClean="0"/>
              <a:t>is evaluated in </a:t>
            </a:r>
            <a:r>
              <a:rPr lang="en-US" sz="1200" dirty="0" err="1" smtClean="0"/>
              <a:t>suboccipital</a:t>
            </a:r>
            <a:r>
              <a:rPr lang="en-US" sz="1200" dirty="0" smtClean="0"/>
              <a:t> </a:t>
            </a:r>
            <a:r>
              <a:rPr lang="en-US" sz="1200" dirty="0" err="1" smtClean="0"/>
              <a:t>bregmatic</a:t>
            </a:r>
            <a:r>
              <a:rPr lang="en-US" sz="1200" dirty="0" smtClean="0"/>
              <a:t> plane, where landmarks </a:t>
            </a:r>
            <a:r>
              <a:rPr lang="en-US" sz="1200" dirty="0" err="1" smtClean="0"/>
              <a:t>cavum</a:t>
            </a:r>
            <a:r>
              <a:rPr lang="en-US" sz="1200" dirty="0" smtClean="0"/>
              <a:t> </a:t>
            </a:r>
            <a:r>
              <a:rPr lang="pt-BR" sz="1200" dirty="0" smtClean="0"/>
              <a:t>septum pellucidum, cerebellar hemispheres, </a:t>
            </a:r>
            <a:r>
              <a:rPr lang="en-IN" sz="1200" dirty="0" smtClean="0"/>
              <a:t>and cisterna magna are visualised.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Thickened Nuchal</a:t>
            </a:r>
            <a:r>
              <a:rPr lang="en-US" sz="1200" baseline="0" dirty="0" smtClean="0"/>
              <a:t> fold</a:t>
            </a:r>
            <a:r>
              <a:rPr lang="en-US" sz="1200" dirty="0" smtClean="0"/>
              <a:t> measurements(6 mm or greater) are associated with fetal aneuploidy, cardiac defects and adverse pregnancy outcome.</a:t>
            </a:r>
          </a:p>
          <a:p>
            <a:endParaRPr lang="en-IN" dirty="0"/>
          </a:p>
        </p:txBody>
      </p:sp>
      <p:sp>
        <p:nvSpPr>
          <p:cNvPr id="4" name="Slide Number Placeholder 3"/>
          <p:cNvSpPr>
            <a:spLocks noGrp="1"/>
          </p:cNvSpPr>
          <p:nvPr>
            <p:ph type="sldNum" sz="quarter" idx="10"/>
          </p:nvPr>
        </p:nvSpPr>
        <p:spPr/>
        <p:txBody>
          <a:bodyPr/>
          <a:lstStyle/>
          <a:p>
            <a:fld id="{296830EE-8690-4D51-AFF9-00053B9F5476}" type="slidenum">
              <a:rPr lang="en-IN" smtClean="0"/>
              <a:t>15</a:t>
            </a:fld>
            <a:endParaRPr lang="en-IN"/>
          </a:p>
        </p:txBody>
      </p:sp>
    </p:spTree>
    <p:extLst>
      <p:ext uri="{BB962C8B-B14F-4D97-AF65-F5344CB8AC3E}">
        <p14:creationId xmlns:p14="http://schemas.microsoft.com/office/powerpoint/2010/main" val="148002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0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slideLayout" Target="../slideLayouts/slideLayout2.xml"/><Relationship Id="rId7" Type="http://schemas.openxmlformats.org/officeDocument/2006/relationships/image" Target="../media/image14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notesSlide" Target="../notesSlides/notesSlide8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0.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49.png"/><Relationship Id="rId4" Type="http://schemas.openxmlformats.org/officeDocument/2006/relationships/image" Target="../media/image148.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51.png"/><Relationship Id="rId7" Type="http://schemas.openxmlformats.org/officeDocument/2006/relationships/image" Target="../media/image154.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microsoft.com/office/2007/relationships/hdphoto" Target="../media/hdphoto11.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g"/><Relationship Id="rId3" Type="http://schemas.openxmlformats.org/officeDocument/2006/relationships/image" Target="../media/image53.png"/><Relationship Id="rId7" Type="http://schemas.openxmlformats.org/officeDocument/2006/relationships/image" Target="../media/image57.jpg"/><Relationship Id="rId12"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jpg"/><Relationship Id="rId11" Type="http://schemas.openxmlformats.org/officeDocument/2006/relationships/image" Target="../media/image61.jp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3.png"/><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9.png"/><Relationship Id="rId4" Type="http://schemas.microsoft.com/office/2007/relationships/hdphoto" Target="../media/hdphoto4.wdp"/></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2.png"/><Relationship Id="rId4" Type="http://schemas.microsoft.com/office/2007/relationships/hdphoto" Target="../media/hdphoto5.wdp"/></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6.wdp"/></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5" Type="http://schemas.openxmlformats.org/officeDocument/2006/relationships/image" Target="../media/image133.png"/><Relationship Id="rId4" Type="http://schemas.openxmlformats.org/officeDocument/2006/relationships/notesSlide" Target="../notesSlides/notesSlide75.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microsoft.com/office/2007/relationships/hdphoto" Target="../media/hdphoto9.wdp"/></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CONGENITAL ANOMALIES OF HEAD,NECK AND FACE</a:t>
            </a:r>
            <a:endParaRPr lang="en-IN" dirty="0"/>
          </a:p>
        </p:txBody>
      </p:sp>
      <p:sp>
        <p:nvSpPr>
          <p:cNvPr id="3" name="Subtitle 2"/>
          <p:cNvSpPr>
            <a:spLocks noGrp="1"/>
          </p:cNvSpPr>
          <p:nvPr>
            <p:ph type="subTitle" idx="1"/>
          </p:nvPr>
        </p:nvSpPr>
        <p:spPr>
          <a:xfrm>
            <a:off x="811608" y="4875081"/>
            <a:ext cx="8100572" cy="1096899"/>
          </a:xfrm>
        </p:spPr>
        <p:txBody>
          <a:bodyPr>
            <a:normAutofit lnSpcReduction="10000"/>
          </a:bodyPr>
          <a:lstStyle/>
          <a:p>
            <a:r>
              <a:rPr lang="en-IN" dirty="0" smtClean="0"/>
              <a:t>PRESENTER:DR.SHAURYA AGARWAL</a:t>
            </a:r>
          </a:p>
          <a:p>
            <a:r>
              <a:rPr lang="en-IN" dirty="0" smtClean="0"/>
              <a:t>MODERATOR:DR.NABANITA DEKA,M.D</a:t>
            </a:r>
          </a:p>
          <a:p>
            <a:r>
              <a:rPr lang="en-IN" dirty="0" smtClean="0"/>
              <a:t>ASSOCIATE PROFESSOR OF RADIOLOGY,GMCH</a:t>
            </a:r>
            <a:endParaRPr lang="en-IN" dirty="0"/>
          </a:p>
        </p:txBody>
      </p:sp>
    </p:spTree>
    <p:extLst>
      <p:ext uri="{BB962C8B-B14F-4D97-AF65-F5344CB8AC3E}">
        <p14:creationId xmlns:p14="http://schemas.microsoft.com/office/powerpoint/2010/main" val="3018696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8312" y="1181686"/>
            <a:ext cx="4984767" cy="2491154"/>
          </a:xfrm>
          <a:prstGeom prst="rect">
            <a:avLst/>
          </a:prstGeom>
        </p:spPr>
      </p:pic>
      <p:pic>
        <p:nvPicPr>
          <p:cNvPr id="5" name="Picture 4"/>
          <p:cNvPicPr>
            <a:picLocks noChangeAspect="1"/>
          </p:cNvPicPr>
          <p:nvPr/>
        </p:nvPicPr>
        <p:blipFill>
          <a:blip r:embed="rId4"/>
          <a:stretch>
            <a:fillRect/>
          </a:stretch>
        </p:blipFill>
        <p:spPr>
          <a:xfrm>
            <a:off x="6756083" y="1026942"/>
            <a:ext cx="4582477" cy="2767818"/>
          </a:xfrm>
          <a:prstGeom prst="rect">
            <a:avLst/>
          </a:prstGeom>
        </p:spPr>
      </p:pic>
      <p:pic>
        <p:nvPicPr>
          <p:cNvPr id="6" name="Picture 5"/>
          <p:cNvPicPr>
            <a:picLocks noChangeAspect="1"/>
          </p:cNvPicPr>
          <p:nvPr/>
        </p:nvPicPr>
        <p:blipFill>
          <a:blip r:embed="rId5"/>
          <a:stretch>
            <a:fillRect/>
          </a:stretch>
        </p:blipFill>
        <p:spPr>
          <a:xfrm>
            <a:off x="717452" y="3870960"/>
            <a:ext cx="3900268" cy="2582430"/>
          </a:xfrm>
          <a:prstGeom prst="rect">
            <a:avLst/>
          </a:prstGeom>
        </p:spPr>
      </p:pic>
      <p:pic>
        <p:nvPicPr>
          <p:cNvPr id="7" name="Picture 6"/>
          <p:cNvPicPr>
            <a:picLocks noChangeAspect="1"/>
          </p:cNvPicPr>
          <p:nvPr/>
        </p:nvPicPr>
        <p:blipFill>
          <a:blip r:embed="rId6"/>
          <a:stretch>
            <a:fillRect/>
          </a:stretch>
        </p:blipFill>
        <p:spPr>
          <a:xfrm>
            <a:off x="6706553" y="3790604"/>
            <a:ext cx="4627886" cy="2582061"/>
          </a:xfrm>
          <a:prstGeom prst="rect">
            <a:avLst/>
          </a:prstGeom>
        </p:spPr>
      </p:pic>
      <p:sp>
        <p:nvSpPr>
          <p:cNvPr id="8" name="Title 1"/>
          <p:cNvSpPr>
            <a:spLocks noGrp="1"/>
          </p:cNvSpPr>
          <p:nvPr>
            <p:ph type="title"/>
          </p:nvPr>
        </p:nvSpPr>
        <p:spPr>
          <a:xfrm>
            <a:off x="1952076" y="504093"/>
            <a:ext cx="8596668" cy="1320800"/>
          </a:xfrm>
        </p:spPr>
        <p:txBody>
          <a:bodyPr/>
          <a:lstStyle/>
          <a:p>
            <a:r>
              <a:rPr lang="en-IN" dirty="0" smtClean="0"/>
              <a:t>DEVELOPMENT OF NASAL CAVITIES</a:t>
            </a:r>
            <a:endParaRPr lang="en-IN" dirty="0"/>
          </a:p>
        </p:txBody>
      </p:sp>
    </p:spTree>
    <p:extLst>
      <p:ext uri="{BB962C8B-B14F-4D97-AF65-F5344CB8AC3E}">
        <p14:creationId xmlns:p14="http://schemas.microsoft.com/office/powerpoint/2010/main" val="21525180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9120"/>
            <a:ext cx="8596668" cy="772160"/>
          </a:xfrm>
        </p:spPr>
        <p:txBody>
          <a:bodyPr/>
          <a:lstStyle/>
          <a:p>
            <a:r>
              <a:rPr lang="en-IN" b="1" dirty="0" smtClean="0"/>
              <a:t>CERVICAL NEUROBLASTOMA</a:t>
            </a:r>
            <a:endParaRPr lang="en-IN" dirty="0"/>
          </a:p>
        </p:txBody>
      </p:sp>
      <p:sp>
        <p:nvSpPr>
          <p:cNvPr id="3" name="Content Placeholder 2"/>
          <p:cNvSpPr>
            <a:spLocks noGrp="1"/>
          </p:cNvSpPr>
          <p:nvPr>
            <p:ph idx="1"/>
          </p:nvPr>
        </p:nvSpPr>
        <p:spPr>
          <a:xfrm>
            <a:off x="0" y="1280160"/>
            <a:ext cx="8528858" cy="4876799"/>
          </a:xfrm>
        </p:spPr>
        <p:txBody>
          <a:bodyPr>
            <a:normAutofit/>
          </a:bodyPr>
          <a:lstStyle/>
          <a:p>
            <a:r>
              <a:rPr lang="en-US" sz="2000" dirty="0" err="1"/>
              <a:t>Neuroblastomas</a:t>
            </a:r>
            <a:r>
              <a:rPr lang="en-US" sz="2000" dirty="0"/>
              <a:t> </a:t>
            </a:r>
            <a:r>
              <a:rPr lang="en-US" sz="2000" dirty="0" smtClean="0"/>
              <a:t>originates </a:t>
            </a:r>
            <a:r>
              <a:rPr lang="en-US" sz="2000" dirty="0"/>
              <a:t>from </a:t>
            </a:r>
            <a:r>
              <a:rPr lang="en-US" sz="2000" dirty="0" smtClean="0"/>
              <a:t>neural </a:t>
            </a:r>
            <a:r>
              <a:rPr lang="en-US" sz="2000" dirty="0"/>
              <a:t>crest, and </a:t>
            </a:r>
            <a:r>
              <a:rPr lang="en-US" sz="2000" dirty="0" smtClean="0"/>
              <a:t>occur </a:t>
            </a:r>
            <a:r>
              <a:rPr lang="en-US" sz="2000" dirty="0"/>
              <a:t>anywhere </a:t>
            </a:r>
            <a:r>
              <a:rPr lang="en-US" sz="2000" dirty="0" smtClean="0"/>
              <a:t>having sympathetic </a:t>
            </a:r>
            <a:r>
              <a:rPr lang="en-US" sz="2000" dirty="0"/>
              <a:t>neural </a:t>
            </a:r>
            <a:r>
              <a:rPr lang="en-US" sz="2000" dirty="0" smtClean="0"/>
              <a:t>tissue and may </a:t>
            </a:r>
            <a:r>
              <a:rPr lang="en-US" sz="2000" dirty="0"/>
              <a:t>present as </a:t>
            </a:r>
            <a:r>
              <a:rPr lang="en-US" sz="2000" dirty="0">
                <a:solidFill>
                  <a:srgbClr val="C00000"/>
                </a:solidFill>
              </a:rPr>
              <a:t>Horner's </a:t>
            </a:r>
            <a:r>
              <a:rPr lang="en-US" sz="2000" dirty="0" smtClean="0">
                <a:solidFill>
                  <a:srgbClr val="C00000"/>
                </a:solidFill>
              </a:rPr>
              <a:t>syndrome.</a:t>
            </a:r>
          </a:p>
          <a:p>
            <a:endParaRPr lang="en-US" sz="2000" dirty="0" smtClean="0"/>
          </a:p>
          <a:p>
            <a:endParaRPr lang="en-US" sz="2000" dirty="0" smtClean="0"/>
          </a:p>
          <a:p>
            <a:pPr marL="0" indent="0">
              <a:buNone/>
            </a:pPr>
            <a:endParaRPr lang="en-US" sz="2000" dirty="0"/>
          </a:p>
          <a:p>
            <a:endParaRPr lang="en-US" sz="2000" dirty="0" smtClean="0"/>
          </a:p>
          <a:p>
            <a:endParaRPr lang="en-US" sz="2000" dirty="0" smtClean="0"/>
          </a:p>
          <a:p>
            <a:r>
              <a:rPr lang="en-US" sz="2000" dirty="0" smtClean="0"/>
              <a:t>Plain </a:t>
            </a:r>
            <a:r>
              <a:rPr lang="en-US" sz="2000" dirty="0"/>
              <a:t>chest X-ray </a:t>
            </a:r>
            <a:r>
              <a:rPr lang="en-US" sz="2000" dirty="0" smtClean="0"/>
              <a:t>and CT will </a:t>
            </a:r>
            <a:r>
              <a:rPr lang="en-US" sz="2000" dirty="0"/>
              <a:t>show </a:t>
            </a:r>
            <a:r>
              <a:rPr lang="en-US" sz="2000" dirty="0" smtClean="0"/>
              <a:t>calcifications </a:t>
            </a:r>
            <a:r>
              <a:rPr lang="en-US" sz="2000" dirty="0"/>
              <a:t>and </a:t>
            </a:r>
            <a:r>
              <a:rPr lang="en-US" sz="2000" dirty="0" err="1" smtClean="0"/>
              <a:t>intrathoracic</a:t>
            </a:r>
            <a:r>
              <a:rPr lang="en-US" sz="2000" dirty="0" smtClean="0"/>
              <a:t> extension.</a:t>
            </a:r>
          </a:p>
          <a:p>
            <a:endParaRPr lang="en-US" dirty="0" smtClean="0"/>
          </a:p>
        </p:txBody>
      </p:sp>
      <p:sp>
        <p:nvSpPr>
          <p:cNvPr id="8" name="TextBox 7"/>
          <p:cNvSpPr txBox="1"/>
          <p:nvPr/>
        </p:nvSpPr>
        <p:spPr>
          <a:xfrm>
            <a:off x="259080" y="2852247"/>
            <a:ext cx="8275320" cy="707886"/>
          </a:xfrm>
          <a:prstGeom prst="rect">
            <a:avLst/>
          </a:prstGeom>
          <a:solidFill>
            <a:schemeClr val="accent3">
              <a:lumMod val="40000"/>
              <a:lumOff val="60000"/>
            </a:schemeClr>
          </a:solidFill>
          <a:ln>
            <a:solidFill>
              <a:schemeClr val="bg2">
                <a:lumMod val="90000"/>
              </a:schemeClr>
            </a:solidFill>
          </a:ln>
        </p:spPr>
        <p:txBody>
          <a:bodyPr wrap="square" rtlCol="0">
            <a:spAutoFit/>
          </a:bodyPr>
          <a:lstStyle/>
          <a:p>
            <a:r>
              <a:rPr lang="en-US" sz="2000" dirty="0"/>
              <a:t>Ultrasonography shows a solid mass with vascular displacement </a:t>
            </a:r>
            <a:r>
              <a:rPr lang="en-US" sz="2000" dirty="0" smtClean="0"/>
              <a:t>and calcification</a:t>
            </a:r>
            <a:r>
              <a:rPr lang="en-US" sz="2000" dirty="0"/>
              <a:t>.</a:t>
            </a:r>
          </a:p>
        </p:txBody>
      </p:sp>
      <p:sp>
        <p:nvSpPr>
          <p:cNvPr id="9" name="TextBox 8"/>
          <p:cNvSpPr txBox="1"/>
          <p:nvPr/>
        </p:nvSpPr>
        <p:spPr>
          <a:xfrm>
            <a:off x="548640" y="5418594"/>
            <a:ext cx="6964680" cy="400110"/>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US" sz="2000" dirty="0"/>
              <a:t>These lesions usually shows </a:t>
            </a:r>
            <a:r>
              <a:rPr lang="en-US" sz="2000" dirty="0" smtClean="0"/>
              <a:t>increased </a:t>
            </a:r>
            <a:r>
              <a:rPr lang="en-US" sz="2000" dirty="0"/>
              <a:t>uptake of </a:t>
            </a:r>
            <a:r>
              <a:rPr lang="en-US" sz="2000" dirty="0" smtClean="0"/>
              <a:t>MIBG </a:t>
            </a:r>
            <a:endParaRPr lang="en-IN" sz="2000" i="1" dirty="0"/>
          </a:p>
        </p:txBody>
      </p:sp>
      <p:pic>
        <p:nvPicPr>
          <p:cNvPr id="11" name="Picture 10"/>
          <p:cNvPicPr>
            <a:picLocks noChangeAspect="1"/>
          </p:cNvPicPr>
          <p:nvPr/>
        </p:nvPicPr>
        <p:blipFill>
          <a:blip r:embed="rId3"/>
          <a:stretch>
            <a:fillRect/>
          </a:stretch>
        </p:blipFill>
        <p:spPr>
          <a:xfrm>
            <a:off x="8512233" y="836909"/>
            <a:ext cx="3679767" cy="4566300"/>
          </a:xfrm>
          <a:prstGeom prst="rect">
            <a:avLst/>
          </a:prstGeom>
        </p:spPr>
      </p:pic>
      <p:sp>
        <p:nvSpPr>
          <p:cNvPr id="12" name="Right Arrow 11"/>
          <p:cNvSpPr/>
          <p:nvPr/>
        </p:nvSpPr>
        <p:spPr>
          <a:xfrm rot="8452357">
            <a:off x="10149691" y="1417859"/>
            <a:ext cx="913645" cy="5780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8050289" y="5500718"/>
            <a:ext cx="3940233" cy="646331"/>
          </a:xfrm>
          <a:prstGeom prst="rect">
            <a:avLst/>
          </a:prstGeom>
        </p:spPr>
        <p:txBody>
          <a:bodyPr wrap="square">
            <a:spAutoFit/>
          </a:bodyPr>
          <a:lstStyle/>
          <a:p>
            <a:r>
              <a:rPr lang="en-US" i="1" dirty="0">
                <a:solidFill>
                  <a:srgbClr val="C00000"/>
                </a:solidFill>
              </a:rPr>
              <a:t>MIBG </a:t>
            </a:r>
            <a:r>
              <a:rPr lang="en-US" i="1" dirty="0" smtClean="0">
                <a:solidFill>
                  <a:srgbClr val="C00000"/>
                </a:solidFill>
              </a:rPr>
              <a:t>I-123scan showing </a:t>
            </a:r>
            <a:r>
              <a:rPr lang="en-US" i="1" dirty="0">
                <a:solidFill>
                  <a:srgbClr val="C00000"/>
                </a:solidFill>
              </a:rPr>
              <a:t>high uptake of </a:t>
            </a:r>
            <a:r>
              <a:rPr lang="en-US" i="1" dirty="0" smtClean="0">
                <a:solidFill>
                  <a:srgbClr val="C00000"/>
                </a:solidFill>
              </a:rPr>
              <a:t>the </a:t>
            </a:r>
            <a:r>
              <a:rPr lang="en-IN" i="1" dirty="0" smtClean="0">
                <a:solidFill>
                  <a:srgbClr val="C00000"/>
                </a:solidFill>
              </a:rPr>
              <a:t>isotope in the lesion</a:t>
            </a:r>
            <a:r>
              <a:rPr lang="en-IN" dirty="0" smtClean="0"/>
              <a:t>.</a:t>
            </a:r>
            <a:endParaRPr lang="en-IN" dirty="0"/>
          </a:p>
        </p:txBody>
      </p:sp>
    </p:spTree>
    <p:extLst>
      <p:ext uri="{BB962C8B-B14F-4D97-AF65-F5344CB8AC3E}">
        <p14:creationId xmlns:p14="http://schemas.microsoft.com/office/powerpoint/2010/main" val="33762113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30" y="563880"/>
            <a:ext cx="8596668" cy="1320800"/>
          </a:xfrm>
        </p:spPr>
        <p:txBody>
          <a:bodyPr/>
          <a:lstStyle/>
          <a:p>
            <a:r>
              <a:rPr lang="en-IN" b="1" dirty="0"/>
              <a:t>CONGENITAL VASCULAR </a:t>
            </a:r>
            <a:r>
              <a:rPr lang="en-IN" b="1" dirty="0" smtClean="0"/>
              <a:t>MASSES</a:t>
            </a:r>
            <a:endParaRPr lang="en-IN" dirty="0"/>
          </a:p>
        </p:txBody>
      </p:sp>
      <p:sp>
        <p:nvSpPr>
          <p:cNvPr id="3" name="Content Placeholder 2"/>
          <p:cNvSpPr>
            <a:spLocks noGrp="1"/>
          </p:cNvSpPr>
          <p:nvPr>
            <p:ph idx="1"/>
          </p:nvPr>
        </p:nvSpPr>
        <p:spPr>
          <a:xfrm>
            <a:off x="0" y="2407919"/>
            <a:ext cx="11948160" cy="4882343"/>
          </a:xfrm>
        </p:spPr>
        <p:txBody>
          <a:bodyPr>
            <a:normAutofit/>
          </a:bodyPr>
          <a:lstStyle/>
          <a:p>
            <a:endParaRPr lang="en-US" sz="2000" dirty="0" smtClean="0"/>
          </a:p>
          <a:p>
            <a:r>
              <a:rPr lang="en-US" sz="2000" dirty="0" smtClean="0"/>
              <a:t> </a:t>
            </a:r>
            <a:r>
              <a:rPr lang="en-US" sz="2000" dirty="0" err="1"/>
              <a:t>Hemangiomas</a:t>
            </a:r>
            <a:r>
              <a:rPr lang="en-US" sz="2000" dirty="0"/>
              <a:t> often increase </a:t>
            </a:r>
            <a:r>
              <a:rPr lang="en-US" sz="2000" dirty="0" smtClean="0"/>
              <a:t>in size </a:t>
            </a:r>
            <a:r>
              <a:rPr lang="en-US" sz="2000" dirty="0"/>
              <a:t>during fetal life and can be </a:t>
            </a:r>
            <a:r>
              <a:rPr lang="en-US" sz="2000" dirty="0" smtClean="0"/>
              <a:t>infiltrative. It is frequently associated with PHACE syndrome.</a:t>
            </a:r>
          </a:p>
          <a:p>
            <a:endParaRPr lang="en-US" sz="2000" dirty="0" smtClean="0"/>
          </a:p>
          <a:p>
            <a:pPr marL="0" indent="0">
              <a:buNone/>
            </a:pPr>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p:txBody>
      </p:sp>
      <p:sp>
        <p:nvSpPr>
          <p:cNvPr id="4" name="Rectangle 3"/>
          <p:cNvSpPr/>
          <p:nvPr/>
        </p:nvSpPr>
        <p:spPr>
          <a:xfrm>
            <a:off x="4588593" y="1236534"/>
            <a:ext cx="1789272" cy="369332"/>
          </a:xfrm>
          <a:prstGeom prst="rect">
            <a:avLst/>
          </a:prstGeom>
        </p:spPr>
        <p:txBody>
          <a:bodyPr wrap="none">
            <a:spAutoFit/>
          </a:bodyPr>
          <a:lstStyle/>
          <a:p>
            <a:r>
              <a:rPr lang="en-IN" b="1" u="sng" dirty="0" smtClean="0">
                <a:solidFill>
                  <a:srgbClr val="C00000"/>
                </a:solidFill>
              </a:rPr>
              <a:t>HAEMANGIOMA</a:t>
            </a:r>
            <a:endParaRPr lang="en-IN" u="sng" dirty="0">
              <a:solidFill>
                <a:srgbClr val="C00000"/>
              </a:solidFill>
            </a:endParaRPr>
          </a:p>
        </p:txBody>
      </p:sp>
      <p:sp>
        <p:nvSpPr>
          <p:cNvPr id="5" name="TextBox 4"/>
          <p:cNvSpPr txBox="1"/>
          <p:nvPr/>
        </p:nvSpPr>
        <p:spPr>
          <a:xfrm>
            <a:off x="396240" y="3790602"/>
            <a:ext cx="11607338" cy="707886"/>
          </a:xfrm>
          <a:prstGeom prst="rect">
            <a:avLst/>
          </a:prstGeom>
          <a:solidFill>
            <a:schemeClr val="accent2">
              <a:lumMod val="40000"/>
              <a:lumOff val="60000"/>
            </a:schemeClr>
          </a:solidFill>
          <a:ln>
            <a:solidFill>
              <a:schemeClr val="bg2">
                <a:lumMod val="90000"/>
              </a:schemeClr>
            </a:solidFill>
          </a:ln>
        </p:spPr>
        <p:txBody>
          <a:bodyPr wrap="square" rtlCol="0">
            <a:spAutoFit/>
          </a:bodyPr>
          <a:lstStyle/>
          <a:p>
            <a:r>
              <a:rPr lang="en-US" sz="2000" dirty="0"/>
              <a:t>Rapidly </a:t>
            </a:r>
            <a:r>
              <a:rPr lang="en-US" sz="2000" dirty="0" err="1"/>
              <a:t>involuting</a:t>
            </a:r>
            <a:r>
              <a:rPr lang="en-US" sz="2000" dirty="0"/>
              <a:t> congenital </a:t>
            </a:r>
            <a:r>
              <a:rPr lang="en-US" sz="2000" dirty="0" err="1"/>
              <a:t>hemangioma</a:t>
            </a:r>
            <a:r>
              <a:rPr lang="en-US" sz="2000" dirty="0"/>
              <a:t> (RICH) demonstrates </a:t>
            </a:r>
            <a:r>
              <a:rPr lang="en-US" sz="2000" dirty="0" smtClean="0"/>
              <a:t>full </a:t>
            </a:r>
            <a:r>
              <a:rPr lang="en-US" sz="2000" dirty="0"/>
              <a:t>size of </a:t>
            </a:r>
            <a:r>
              <a:rPr lang="en-US" sz="2000" dirty="0" smtClean="0"/>
              <a:t>tumor at </a:t>
            </a:r>
            <a:r>
              <a:rPr lang="en-US" sz="2000" dirty="0"/>
              <a:t>birth and regresses by 12 months of age. </a:t>
            </a:r>
          </a:p>
        </p:txBody>
      </p:sp>
      <p:sp>
        <p:nvSpPr>
          <p:cNvPr id="6" name="TextBox 5"/>
          <p:cNvSpPr txBox="1"/>
          <p:nvPr/>
        </p:nvSpPr>
        <p:spPr>
          <a:xfrm>
            <a:off x="457200" y="4919748"/>
            <a:ext cx="11234652" cy="707886"/>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IN" sz="2000" dirty="0" err="1"/>
              <a:t>Noninvoluting</a:t>
            </a:r>
            <a:r>
              <a:rPr lang="en-IN" sz="2000" dirty="0"/>
              <a:t> congenital </a:t>
            </a:r>
            <a:r>
              <a:rPr lang="en-IN" sz="2000" dirty="0" err="1"/>
              <a:t>hemangioma</a:t>
            </a:r>
            <a:r>
              <a:rPr lang="en-IN" sz="2000" dirty="0"/>
              <a:t> (NICH) </a:t>
            </a:r>
            <a:r>
              <a:rPr lang="en-US" sz="2000" dirty="0"/>
              <a:t>is present at birth and grows in proportion to the patient and does not involute.</a:t>
            </a:r>
          </a:p>
        </p:txBody>
      </p:sp>
      <p:sp>
        <p:nvSpPr>
          <p:cNvPr id="7" name="TextBox 6"/>
          <p:cNvSpPr txBox="1"/>
          <p:nvPr/>
        </p:nvSpPr>
        <p:spPr>
          <a:xfrm>
            <a:off x="0" y="1896687"/>
            <a:ext cx="11582400" cy="400110"/>
          </a:xfrm>
          <a:prstGeom prst="rect">
            <a:avLst/>
          </a:prstGeom>
          <a:solidFill>
            <a:schemeClr val="bg1"/>
          </a:solidFill>
          <a:ln>
            <a:solidFill>
              <a:schemeClr val="bg1"/>
            </a:solidFill>
          </a:ln>
        </p:spPr>
        <p:txBody>
          <a:bodyPr wrap="square" rtlCol="0">
            <a:spAutoFit/>
          </a:bodyPr>
          <a:lstStyle/>
          <a:p>
            <a:r>
              <a:rPr lang="en-US" sz="2000" dirty="0"/>
              <a:t>They often appear as echogenic, </a:t>
            </a:r>
            <a:r>
              <a:rPr lang="en-US" sz="2000" dirty="0" smtClean="0"/>
              <a:t>solid </a:t>
            </a:r>
            <a:r>
              <a:rPr lang="en-US" sz="2000" dirty="0"/>
              <a:t>masses containing detectable vascular channels </a:t>
            </a:r>
            <a:r>
              <a:rPr lang="en-US" sz="2000" dirty="0" smtClean="0"/>
              <a:t>on Doppler</a:t>
            </a:r>
            <a:endParaRPr lang="en-US" sz="2000" dirty="0"/>
          </a:p>
        </p:txBody>
      </p:sp>
    </p:spTree>
    <p:extLst>
      <p:ext uri="{BB962C8B-B14F-4D97-AF65-F5344CB8AC3E}">
        <p14:creationId xmlns:p14="http://schemas.microsoft.com/office/powerpoint/2010/main" val="3076085858"/>
      </p:ext>
    </p:extLst>
  </p:cSld>
  <p:clrMapOvr>
    <a:masterClrMapping/>
  </p:clrMapOvr>
  <p:transition>
    <p:randomBar dir="ver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4770119" y="514097"/>
            <a:ext cx="3368041" cy="5139944"/>
          </a:xfrm>
          <a:prstGeom prst="rect">
            <a:avLst/>
          </a:prstGeom>
        </p:spPr>
      </p:pic>
      <p:pic>
        <p:nvPicPr>
          <p:cNvPr id="4" name="Picture 3"/>
          <p:cNvPicPr>
            <a:picLocks noChangeAspect="1"/>
          </p:cNvPicPr>
          <p:nvPr/>
        </p:nvPicPr>
        <p:blipFill>
          <a:blip r:embed="rId4"/>
          <a:stretch>
            <a:fillRect/>
          </a:stretch>
        </p:blipFill>
        <p:spPr>
          <a:xfrm>
            <a:off x="441960" y="562567"/>
            <a:ext cx="4094480" cy="5076233"/>
          </a:xfrm>
          <a:prstGeom prst="rect">
            <a:avLst/>
          </a:prstGeom>
        </p:spPr>
      </p:pic>
      <p:pic>
        <p:nvPicPr>
          <p:cNvPr id="6" name="Picture 5"/>
          <p:cNvPicPr>
            <a:picLocks noChangeAspect="1"/>
          </p:cNvPicPr>
          <p:nvPr/>
        </p:nvPicPr>
        <p:blipFill>
          <a:blip r:embed="rId5"/>
          <a:stretch>
            <a:fillRect/>
          </a:stretch>
        </p:blipFill>
        <p:spPr>
          <a:xfrm>
            <a:off x="8273400" y="548640"/>
            <a:ext cx="3918600" cy="5074920"/>
          </a:xfrm>
          <a:prstGeom prst="rect">
            <a:avLst/>
          </a:prstGeom>
        </p:spPr>
      </p:pic>
      <p:sp>
        <p:nvSpPr>
          <p:cNvPr id="2" name="Rectangle 1"/>
          <p:cNvSpPr/>
          <p:nvPr/>
        </p:nvSpPr>
        <p:spPr>
          <a:xfrm>
            <a:off x="569976" y="5632549"/>
            <a:ext cx="6973824" cy="646331"/>
          </a:xfrm>
          <a:prstGeom prst="rect">
            <a:avLst/>
          </a:prstGeom>
        </p:spPr>
        <p:txBody>
          <a:bodyPr wrap="square">
            <a:spAutoFit/>
          </a:bodyPr>
          <a:lstStyle/>
          <a:p>
            <a:r>
              <a:rPr lang="en-US" i="1" dirty="0">
                <a:solidFill>
                  <a:srgbClr val="C00000"/>
                </a:solidFill>
              </a:rPr>
              <a:t>Ultrasound along power Doppler demonstrates a highly vascular soft tissue scalp mass</a:t>
            </a:r>
            <a:endParaRPr lang="en-IN" i="1" dirty="0">
              <a:solidFill>
                <a:srgbClr val="C00000"/>
              </a:solidFill>
            </a:endParaRPr>
          </a:p>
        </p:txBody>
      </p:sp>
      <p:sp>
        <p:nvSpPr>
          <p:cNvPr id="3" name="Rectangle 2"/>
          <p:cNvSpPr/>
          <p:nvPr/>
        </p:nvSpPr>
        <p:spPr>
          <a:xfrm>
            <a:off x="8166764" y="5653025"/>
            <a:ext cx="4255008" cy="646331"/>
          </a:xfrm>
          <a:prstGeom prst="rect">
            <a:avLst/>
          </a:prstGeom>
        </p:spPr>
        <p:txBody>
          <a:bodyPr wrap="square">
            <a:spAutoFit/>
          </a:bodyPr>
          <a:lstStyle/>
          <a:p>
            <a:r>
              <a:rPr lang="en-US" i="1" dirty="0" smtClean="0">
                <a:solidFill>
                  <a:srgbClr val="C00000"/>
                </a:solidFill>
              </a:rPr>
              <a:t>MRI show the left scalp mass with presence of  multiple flow voids</a:t>
            </a:r>
            <a:endParaRPr lang="en-IN" i="1" dirty="0">
              <a:solidFill>
                <a:srgbClr val="C00000"/>
              </a:solidFill>
            </a:endParaRPr>
          </a:p>
        </p:txBody>
      </p:sp>
      <p:sp>
        <p:nvSpPr>
          <p:cNvPr id="7" name="Right Arrow 6"/>
          <p:cNvSpPr/>
          <p:nvPr/>
        </p:nvSpPr>
        <p:spPr>
          <a:xfrm rot="7102322">
            <a:off x="3609670" y="1357650"/>
            <a:ext cx="977825" cy="635431"/>
          </a:xfrm>
          <a:prstGeom prst="rightArrow">
            <a:avLst>
              <a:gd name="adj1" fmla="val 29818"/>
              <a:gd name="adj2" fmla="val 37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ight Arrow 7"/>
          <p:cNvSpPr/>
          <p:nvPr/>
        </p:nvSpPr>
        <p:spPr>
          <a:xfrm rot="5400000">
            <a:off x="10930593" y="711791"/>
            <a:ext cx="1348356" cy="778217"/>
          </a:xfrm>
          <a:prstGeom prst="rightArrow">
            <a:avLst>
              <a:gd name="adj1" fmla="val 3121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rot="7102322">
            <a:off x="2975998" y="688094"/>
            <a:ext cx="814056" cy="542992"/>
          </a:xfrm>
          <a:prstGeom prst="rightArrow">
            <a:avLst>
              <a:gd name="adj1" fmla="val 29818"/>
              <a:gd name="adj2" fmla="val 37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3068524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81683"/>
            <a:ext cx="8771467" cy="1738675"/>
          </a:xfrm>
        </p:spPr>
        <p:txBody>
          <a:bodyPr>
            <a:normAutofit/>
          </a:bodyPr>
          <a:lstStyle/>
          <a:p>
            <a:endParaRPr lang="en-US" sz="2000" dirty="0" smtClean="0"/>
          </a:p>
          <a:p>
            <a:r>
              <a:rPr lang="en-US" dirty="0" smtClean="0"/>
              <a:t> </a:t>
            </a:r>
            <a:endParaRPr lang="en-IN" dirty="0"/>
          </a:p>
        </p:txBody>
      </p:sp>
      <p:sp>
        <p:nvSpPr>
          <p:cNvPr id="4" name="Rectangle 3"/>
          <p:cNvSpPr/>
          <p:nvPr/>
        </p:nvSpPr>
        <p:spPr>
          <a:xfrm>
            <a:off x="3166534" y="751763"/>
            <a:ext cx="3407664" cy="646331"/>
          </a:xfrm>
          <a:prstGeom prst="rect">
            <a:avLst/>
          </a:prstGeom>
        </p:spPr>
        <p:txBody>
          <a:bodyPr wrap="square">
            <a:spAutoFit/>
          </a:bodyPr>
          <a:lstStyle/>
          <a:p>
            <a:r>
              <a:rPr lang="en-IN" b="1" u="sng" dirty="0"/>
              <a:t>CAROTID ARTERY ANEURYSM</a:t>
            </a:r>
            <a:r>
              <a:rPr lang="en-IN" u="sng" dirty="0"/>
              <a:t> </a:t>
            </a:r>
            <a:br>
              <a:rPr lang="en-IN" u="sng" dirty="0"/>
            </a:br>
            <a:endParaRPr lang="en-IN" u="sng" dirty="0"/>
          </a:p>
        </p:txBody>
      </p:sp>
      <p:sp>
        <p:nvSpPr>
          <p:cNvPr id="5" name="Rectangle 4"/>
          <p:cNvSpPr/>
          <p:nvPr/>
        </p:nvSpPr>
        <p:spPr>
          <a:xfrm>
            <a:off x="3210903" y="2589014"/>
            <a:ext cx="2688044" cy="369332"/>
          </a:xfrm>
          <a:prstGeom prst="rect">
            <a:avLst/>
          </a:prstGeom>
        </p:spPr>
        <p:txBody>
          <a:bodyPr wrap="none">
            <a:spAutoFit/>
          </a:bodyPr>
          <a:lstStyle/>
          <a:p>
            <a:r>
              <a:rPr lang="en-IN" b="1" u="sng" dirty="0" smtClean="0"/>
              <a:t>CERVICAL AORTIC ARCH</a:t>
            </a:r>
            <a:endParaRPr lang="en-IN" u="sng" dirty="0"/>
          </a:p>
        </p:txBody>
      </p:sp>
      <p:sp>
        <p:nvSpPr>
          <p:cNvPr id="6" name="Rectangle 5"/>
          <p:cNvSpPr/>
          <p:nvPr/>
        </p:nvSpPr>
        <p:spPr>
          <a:xfrm>
            <a:off x="121920" y="3260080"/>
            <a:ext cx="8522208" cy="984885"/>
          </a:xfrm>
          <a:prstGeom prst="rect">
            <a:avLst/>
          </a:prstGeom>
        </p:spPr>
        <p:txBody>
          <a:bodyPr wrap="square">
            <a:spAutoFit/>
          </a:bodyPr>
          <a:lstStyle/>
          <a:p>
            <a:r>
              <a:rPr lang="en-US" sz="2000" dirty="0" smtClean="0"/>
              <a:t>It </a:t>
            </a:r>
            <a:r>
              <a:rPr lang="en-US" sz="2000" dirty="0"/>
              <a:t>is usually a </a:t>
            </a:r>
            <a:r>
              <a:rPr lang="en-US" sz="2000" dirty="0">
                <a:solidFill>
                  <a:srgbClr val="C00000"/>
                </a:solidFill>
              </a:rPr>
              <a:t>right-sided aortic arch</a:t>
            </a:r>
            <a:r>
              <a:rPr lang="en-US" sz="2000" dirty="0"/>
              <a:t> and produce a </a:t>
            </a:r>
            <a:r>
              <a:rPr lang="en-US" sz="2000" dirty="0">
                <a:solidFill>
                  <a:srgbClr val="C00000"/>
                </a:solidFill>
              </a:rPr>
              <a:t>pulsatile n</a:t>
            </a:r>
            <a:r>
              <a:rPr lang="en-IN" sz="2000" dirty="0" err="1">
                <a:solidFill>
                  <a:srgbClr val="C00000"/>
                </a:solidFill>
              </a:rPr>
              <a:t>eck</a:t>
            </a:r>
            <a:r>
              <a:rPr lang="en-IN" sz="2000" dirty="0">
                <a:solidFill>
                  <a:srgbClr val="C00000"/>
                </a:solidFill>
              </a:rPr>
              <a:t> swelling </a:t>
            </a:r>
            <a:r>
              <a:rPr lang="en-IN" sz="2000" dirty="0"/>
              <a:t>or </a:t>
            </a:r>
            <a:r>
              <a:rPr lang="en-US" sz="2000" dirty="0"/>
              <a:t>compression of the airways or </a:t>
            </a:r>
            <a:r>
              <a:rPr lang="en-US" sz="2000" dirty="0" err="1" smtClean="0"/>
              <a:t>oesophagus</a:t>
            </a:r>
            <a:r>
              <a:rPr lang="en-US" sz="2000" dirty="0" smtClean="0"/>
              <a:t>.</a:t>
            </a:r>
          </a:p>
          <a:p>
            <a:endParaRPr lang="en-IN" dirty="0"/>
          </a:p>
        </p:txBody>
      </p:sp>
      <p:pic>
        <p:nvPicPr>
          <p:cNvPr id="7" name="Picture 6"/>
          <p:cNvPicPr>
            <a:picLocks noChangeAspect="1"/>
          </p:cNvPicPr>
          <p:nvPr/>
        </p:nvPicPr>
        <p:blipFill>
          <a:blip r:embed="rId2"/>
          <a:stretch>
            <a:fillRect/>
          </a:stretch>
        </p:blipFill>
        <p:spPr>
          <a:xfrm>
            <a:off x="8884920" y="487680"/>
            <a:ext cx="3063240" cy="5715000"/>
          </a:xfrm>
          <a:prstGeom prst="rect">
            <a:avLst/>
          </a:prstGeom>
        </p:spPr>
      </p:pic>
      <p:sp>
        <p:nvSpPr>
          <p:cNvPr id="8" name="TextBox 7"/>
          <p:cNvSpPr txBox="1"/>
          <p:nvPr/>
        </p:nvSpPr>
        <p:spPr>
          <a:xfrm>
            <a:off x="274320" y="1371600"/>
            <a:ext cx="8122920" cy="707886"/>
          </a:xfrm>
          <a:prstGeom prst="rect">
            <a:avLst/>
          </a:prstGeom>
          <a:solidFill>
            <a:schemeClr val="accent3">
              <a:lumMod val="40000"/>
              <a:lumOff val="60000"/>
            </a:schemeClr>
          </a:solidFill>
          <a:ln>
            <a:solidFill>
              <a:schemeClr val="bg2">
                <a:lumMod val="90000"/>
              </a:schemeClr>
            </a:solidFill>
          </a:ln>
        </p:spPr>
        <p:txBody>
          <a:bodyPr wrap="square" rtlCol="0">
            <a:spAutoFit/>
          </a:bodyPr>
          <a:lstStyle/>
          <a:p>
            <a:r>
              <a:rPr lang="en-US" sz="2000" dirty="0"/>
              <a:t>Congenital carotid artery aneurysms due to a defect in the arterial wall </a:t>
            </a:r>
            <a:r>
              <a:rPr lang="en-US" sz="2000" dirty="0" smtClean="0"/>
              <a:t>seen in  </a:t>
            </a:r>
            <a:r>
              <a:rPr lang="en-US" sz="2000" dirty="0"/>
              <a:t>Ehlers-</a:t>
            </a:r>
            <a:r>
              <a:rPr lang="en-US" sz="2000" dirty="0" err="1"/>
              <a:t>Danlos</a:t>
            </a:r>
            <a:r>
              <a:rPr lang="en-US" sz="2000" dirty="0"/>
              <a:t>, </a:t>
            </a:r>
            <a:r>
              <a:rPr lang="en-IN" sz="2000" dirty="0" err="1" smtClean="0"/>
              <a:t>Marfan's</a:t>
            </a:r>
            <a:r>
              <a:rPr lang="en-IN" sz="2000" dirty="0" smtClean="0"/>
              <a:t> or </a:t>
            </a:r>
            <a:r>
              <a:rPr lang="en-IN" sz="2000" dirty="0" err="1"/>
              <a:t>Maffucci's</a:t>
            </a:r>
            <a:r>
              <a:rPr lang="en-IN" sz="2000" dirty="0"/>
              <a:t> syndromes.</a:t>
            </a:r>
          </a:p>
        </p:txBody>
      </p:sp>
      <p:sp>
        <p:nvSpPr>
          <p:cNvPr id="9" name="TextBox 8"/>
          <p:cNvSpPr txBox="1"/>
          <p:nvPr/>
        </p:nvSpPr>
        <p:spPr>
          <a:xfrm>
            <a:off x="381000" y="4236184"/>
            <a:ext cx="8153400" cy="1323439"/>
          </a:xfrm>
          <a:prstGeom prst="rect">
            <a:avLst/>
          </a:prstGeom>
          <a:solidFill>
            <a:schemeClr val="accent1">
              <a:lumMod val="40000"/>
              <a:lumOff val="60000"/>
            </a:schemeClr>
          </a:solidFill>
          <a:ln>
            <a:solidFill>
              <a:schemeClr val="bg2">
                <a:lumMod val="90000"/>
              </a:schemeClr>
            </a:solidFill>
          </a:ln>
        </p:spPr>
        <p:txBody>
          <a:bodyPr wrap="square" rtlCol="0">
            <a:spAutoFit/>
          </a:bodyPr>
          <a:lstStyle/>
          <a:p>
            <a:r>
              <a:rPr lang="en-US" sz="2000" dirty="0" smtClean="0"/>
              <a:t>Plain </a:t>
            </a:r>
            <a:r>
              <a:rPr lang="en-US" sz="2000" dirty="0"/>
              <a:t>films may show indentation of the trachea.</a:t>
            </a:r>
          </a:p>
          <a:p>
            <a:endParaRPr lang="en-US" sz="2000" dirty="0"/>
          </a:p>
          <a:p>
            <a:r>
              <a:rPr lang="en-US" sz="2000" dirty="0" smtClean="0"/>
              <a:t>MRI </a:t>
            </a:r>
            <a:r>
              <a:rPr lang="en-US" sz="2000" dirty="0"/>
              <a:t>will show the high position of the arch passing through </a:t>
            </a:r>
            <a:r>
              <a:rPr lang="en-IN" sz="2000" dirty="0" smtClean="0"/>
              <a:t>thoracic </a:t>
            </a:r>
            <a:r>
              <a:rPr lang="en-IN" sz="2000" dirty="0"/>
              <a:t>inlet.</a:t>
            </a:r>
          </a:p>
        </p:txBody>
      </p:sp>
      <p:sp>
        <p:nvSpPr>
          <p:cNvPr id="10" name="Right Arrow 9"/>
          <p:cNvSpPr/>
          <p:nvPr/>
        </p:nvSpPr>
        <p:spPr>
          <a:xfrm rot="9839396">
            <a:off x="10987381" y="2138249"/>
            <a:ext cx="977825" cy="635431"/>
          </a:xfrm>
          <a:prstGeom prst="rightArrow">
            <a:avLst>
              <a:gd name="adj1" fmla="val 29818"/>
              <a:gd name="adj2" fmla="val 37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4965294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6428" y="478302"/>
            <a:ext cx="3992880" cy="1320800"/>
          </a:xfrm>
        </p:spPr>
        <p:txBody>
          <a:bodyPr/>
          <a:lstStyle/>
          <a:p>
            <a:r>
              <a:rPr lang="en-IN" dirty="0" smtClean="0"/>
              <a:t>   INTERESTING  			 CASES </a:t>
            </a:r>
            <a:endParaRPr lang="en-IN" dirty="0"/>
          </a:p>
        </p:txBody>
      </p:sp>
      <p:pic>
        <p:nvPicPr>
          <p:cNvPr id="7" name="c675bd21065ed492fda8924c497fc9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96200" y="875706"/>
            <a:ext cx="4495800" cy="4308157"/>
          </a:xfrm>
        </p:spPr>
      </p:pic>
      <p:pic>
        <p:nvPicPr>
          <p:cNvPr id="4" name="Picture 3"/>
          <p:cNvPicPr>
            <a:picLocks noChangeAspect="1"/>
          </p:cNvPicPr>
          <p:nvPr/>
        </p:nvPicPr>
        <p:blipFill>
          <a:blip r:embed="rId6"/>
          <a:stretch>
            <a:fillRect/>
          </a:stretch>
        </p:blipFill>
        <p:spPr>
          <a:xfrm>
            <a:off x="436098" y="618978"/>
            <a:ext cx="3130533" cy="2840501"/>
          </a:xfrm>
          <a:prstGeom prst="rect">
            <a:avLst/>
          </a:prstGeom>
        </p:spPr>
      </p:pic>
      <p:pic>
        <p:nvPicPr>
          <p:cNvPr id="5" name="Picture 4"/>
          <p:cNvPicPr>
            <a:picLocks noChangeAspect="1"/>
          </p:cNvPicPr>
          <p:nvPr/>
        </p:nvPicPr>
        <p:blipFill>
          <a:blip r:embed="rId7"/>
          <a:stretch>
            <a:fillRect/>
          </a:stretch>
        </p:blipFill>
        <p:spPr>
          <a:xfrm>
            <a:off x="457546" y="3429000"/>
            <a:ext cx="3101580" cy="2985868"/>
          </a:xfrm>
          <a:prstGeom prst="rect">
            <a:avLst/>
          </a:prstGeom>
        </p:spPr>
      </p:pic>
      <p:pic>
        <p:nvPicPr>
          <p:cNvPr id="6" name="Picture 5"/>
          <p:cNvPicPr>
            <a:picLocks noChangeAspect="1"/>
          </p:cNvPicPr>
          <p:nvPr/>
        </p:nvPicPr>
        <p:blipFill>
          <a:blip r:embed="rId8"/>
          <a:stretch>
            <a:fillRect/>
          </a:stretch>
        </p:blipFill>
        <p:spPr>
          <a:xfrm>
            <a:off x="3826413" y="2985867"/>
            <a:ext cx="3744349" cy="3441515"/>
          </a:xfrm>
          <a:prstGeom prst="rect">
            <a:avLst/>
          </a:prstGeom>
        </p:spPr>
      </p:pic>
      <p:sp>
        <p:nvSpPr>
          <p:cNvPr id="3" name="Rectangle 2"/>
          <p:cNvSpPr/>
          <p:nvPr/>
        </p:nvSpPr>
        <p:spPr>
          <a:xfrm>
            <a:off x="3713870" y="1675786"/>
            <a:ext cx="4069079" cy="1015663"/>
          </a:xfrm>
          <a:prstGeom prst="rect">
            <a:avLst/>
          </a:prstGeom>
        </p:spPr>
        <p:txBody>
          <a:bodyPr wrap="square">
            <a:spAutoFit/>
          </a:bodyPr>
          <a:lstStyle/>
          <a:p>
            <a:r>
              <a:rPr lang="en-IN" sz="2000" dirty="0" smtClean="0"/>
              <a:t>1) A </a:t>
            </a:r>
            <a:r>
              <a:rPr lang="en-IN" sz="2000" dirty="0"/>
              <a:t>31 year old female,G1P0 came for anomaly </a:t>
            </a:r>
            <a:r>
              <a:rPr lang="en-IN" sz="2000" dirty="0" smtClean="0"/>
              <a:t>scan on 27/02/2020 referred from GOPD </a:t>
            </a:r>
            <a:endParaRPr lang="en-IN" sz="2000" dirty="0"/>
          </a:p>
        </p:txBody>
      </p:sp>
      <p:sp>
        <p:nvSpPr>
          <p:cNvPr id="8" name="Right Arrow 7"/>
          <p:cNvSpPr/>
          <p:nvPr/>
        </p:nvSpPr>
        <p:spPr>
          <a:xfrm rot="3503970">
            <a:off x="8697811" y="1767441"/>
            <a:ext cx="990914" cy="425116"/>
          </a:xfrm>
          <a:prstGeom prst="rightArrow">
            <a:avLst>
              <a:gd name="adj1" fmla="val 18615"/>
              <a:gd name="adj2" fmla="val 3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rot="14257011">
            <a:off x="5166186" y="4575261"/>
            <a:ext cx="1059155" cy="523713"/>
          </a:xfrm>
          <a:prstGeom prst="rightArrow">
            <a:avLst>
              <a:gd name="adj1" fmla="val 18615"/>
              <a:gd name="adj2" fmla="val 3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79137762"/>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113" y="465406"/>
            <a:ext cx="8596668" cy="1320800"/>
          </a:xfrm>
        </p:spPr>
        <p:txBody>
          <a:bodyPr/>
          <a:lstStyle/>
          <a:p>
            <a:r>
              <a:rPr lang="en-IN" dirty="0" smtClean="0"/>
              <a:t>               DOWN SYNDROME</a:t>
            </a:r>
            <a:endParaRPr lang="en-IN" dirty="0"/>
          </a:p>
        </p:txBody>
      </p:sp>
      <p:sp>
        <p:nvSpPr>
          <p:cNvPr id="3" name="Content Placeholder 2"/>
          <p:cNvSpPr>
            <a:spLocks noGrp="1"/>
          </p:cNvSpPr>
          <p:nvPr>
            <p:ph idx="1"/>
          </p:nvPr>
        </p:nvSpPr>
        <p:spPr>
          <a:xfrm>
            <a:off x="463974" y="1049216"/>
            <a:ext cx="11316546" cy="4669762"/>
          </a:xfrm>
        </p:spPr>
        <p:txBody>
          <a:bodyPr>
            <a:normAutofit/>
          </a:bodyPr>
          <a:lstStyle/>
          <a:p>
            <a:r>
              <a:rPr lang="en-US" sz="2000" b="1" dirty="0"/>
              <a:t>Down syndrome </a:t>
            </a:r>
            <a:r>
              <a:rPr lang="en-US" sz="2000" dirty="0"/>
              <a:t>(or</a:t>
            </a:r>
            <a:r>
              <a:rPr lang="en-US" sz="2000" b="1" dirty="0"/>
              <a:t> trisomy 21</a:t>
            </a:r>
            <a:r>
              <a:rPr lang="en-US" sz="2000" dirty="0"/>
              <a:t>) is the most common </a:t>
            </a:r>
            <a:r>
              <a:rPr lang="en-US" sz="2000" dirty="0" smtClean="0">
                <a:solidFill>
                  <a:schemeClr val="tx1"/>
                </a:solidFill>
              </a:rPr>
              <a:t>trisomy(1 in 800 live  birth)</a:t>
            </a:r>
          </a:p>
          <a:p>
            <a:r>
              <a:rPr lang="en-US" sz="2000" u="sng" dirty="0" smtClean="0">
                <a:solidFill>
                  <a:srgbClr val="C00000"/>
                </a:solidFill>
              </a:rPr>
              <a:t>Risk factors </a:t>
            </a:r>
            <a:r>
              <a:rPr lang="en-US" sz="2000" dirty="0" smtClean="0">
                <a:solidFill>
                  <a:schemeClr val="tx1"/>
                </a:solidFill>
              </a:rPr>
              <a:t>: </a:t>
            </a:r>
            <a:r>
              <a:rPr lang="en-IN" sz="2000" dirty="0" smtClean="0"/>
              <a:t>Increasing </a:t>
            </a:r>
            <a:r>
              <a:rPr lang="en-IN" sz="2000" dirty="0"/>
              <a:t>maternal </a:t>
            </a:r>
            <a:r>
              <a:rPr lang="en-IN" sz="2000" dirty="0" smtClean="0"/>
              <a:t>age.</a:t>
            </a:r>
          </a:p>
          <a:p>
            <a:endParaRPr lang="en-IN" sz="2000" dirty="0" smtClean="0"/>
          </a:p>
          <a:p>
            <a:r>
              <a:rPr lang="en-IN" sz="2000" u="sng" dirty="0" smtClean="0">
                <a:solidFill>
                  <a:srgbClr val="C00000"/>
                </a:solidFill>
              </a:rPr>
              <a:t>Pathogenesis</a:t>
            </a:r>
            <a:r>
              <a:rPr lang="en-IN" sz="2000" dirty="0" smtClean="0"/>
              <a:t>: Meiotic non-disjunction</a:t>
            </a:r>
          </a:p>
          <a:p>
            <a:endParaRPr lang="en-IN" sz="2000" dirty="0"/>
          </a:p>
          <a:p>
            <a:r>
              <a:rPr lang="en-IN" sz="2000" u="sng" dirty="0" smtClean="0">
                <a:solidFill>
                  <a:srgbClr val="C00000"/>
                </a:solidFill>
              </a:rPr>
              <a:t>Imaging findings:  </a:t>
            </a:r>
          </a:p>
          <a:p>
            <a:pPr marL="0" indent="0">
              <a:buNone/>
            </a:pPr>
            <a:r>
              <a:rPr lang="en-IN" sz="2000" dirty="0"/>
              <a:t> </a:t>
            </a:r>
            <a:r>
              <a:rPr lang="en-IN" sz="2000" dirty="0" smtClean="0"/>
              <a:t>           1</a:t>
            </a:r>
            <a:r>
              <a:rPr lang="en-IN" sz="2000" baseline="30000" dirty="0" smtClean="0"/>
              <a:t>st</a:t>
            </a:r>
            <a:r>
              <a:rPr lang="en-IN" sz="2000" dirty="0" smtClean="0"/>
              <a:t> trimester: Nuchal translucency&gt;3mm,absent/</a:t>
            </a:r>
            <a:r>
              <a:rPr lang="en-IN" sz="2000" dirty="0" err="1" smtClean="0"/>
              <a:t>hypoplastic</a:t>
            </a:r>
            <a:r>
              <a:rPr lang="en-IN" sz="2000" dirty="0" smtClean="0"/>
              <a:t> nasal bone</a:t>
            </a:r>
          </a:p>
          <a:p>
            <a:pPr marL="0" indent="0">
              <a:buNone/>
            </a:pPr>
            <a:r>
              <a:rPr lang="en-IN" sz="2000" dirty="0"/>
              <a:t> </a:t>
            </a:r>
            <a:r>
              <a:rPr lang="en-IN" sz="2000" dirty="0" smtClean="0"/>
              <a:t>           2</a:t>
            </a:r>
            <a:r>
              <a:rPr lang="en-IN" sz="2000" baseline="30000" dirty="0" smtClean="0"/>
              <a:t>nd</a:t>
            </a:r>
            <a:r>
              <a:rPr lang="en-IN" sz="2000" dirty="0" smtClean="0"/>
              <a:t> trimester:  </a:t>
            </a:r>
            <a:r>
              <a:rPr lang="en-IN" sz="2000" u="sng" dirty="0" smtClean="0">
                <a:solidFill>
                  <a:schemeClr val="accent2">
                    <a:lumMod val="75000"/>
                  </a:schemeClr>
                </a:solidFill>
              </a:rPr>
              <a:t>soft tissue markers</a:t>
            </a:r>
            <a:r>
              <a:rPr lang="en-IN" sz="2000" dirty="0" smtClean="0"/>
              <a:t>:</a:t>
            </a:r>
          </a:p>
          <a:p>
            <a:pPr marL="0" indent="0">
              <a:buNone/>
            </a:pPr>
            <a:r>
              <a:rPr lang="en-IN" dirty="0"/>
              <a:t/>
            </a:r>
            <a:br>
              <a:rPr lang="en-IN" dirty="0"/>
            </a:br>
            <a:endParaRPr lang="en-IN" dirty="0">
              <a:solidFill>
                <a:schemeClr val="tx1"/>
              </a:solidFill>
            </a:endParaRPr>
          </a:p>
        </p:txBody>
      </p:sp>
      <p:sp>
        <p:nvSpPr>
          <p:cNvPr id="4" name="Rectangle 3"/>
          <p:cNvSpPr/>
          <p:nvPr/>
        </p:nvSpPr>
        <p:spPr>
          <a:xfrm>
            <a:off x="2999975" y="4367405"/>
            <a:ext cx="4746634" cy="1877437"/>
          </a:xfrm>
          <a:prstGeom prst="rect">
            <a:avLst/>
          </a:prstGeom>
        </p:spPr>
        <p:txBody>
          <a:bodyPr wrap="square">
            <a:spAutoFit/>
          </a:bodyPr>
          <a:lstStyle/>
          <a:p>
            <a:r>
              <a:rPr lang="en-IN" sz="2000" dirty="0" smtClean="0"/>
              <a:t>Echogenic </a:t>
            </a:r>
            <a:r>
              <a:rPr lang="en-IN" sz="2000" dirty="0" err="1"/>
              <a:t>intracardiac</a:t>
            </a:r>
            <a:r>
              <a:rPr lang="en-IN" sz="2000" dirty="0"/>
              <a:t> </a:t>
            </a:r>
            <a:r>
              <a:rPr lang="en-IN" sz="2000" dirty="0" smtClean="0"/>
              <a:t>focus</a:t>
            </a:r>
          </a:p>
          <a:p>
            <a:r>
              <a:rPr lang="en-IN" sz="2000" dirty="0" smtClean="0"/>
              <a:t>Echogenic bowel</a:t>
            </a:r>
          </a:p>
          <a:p>
            <a:r>
              <a:rPr lang="en-IN" sz="2000" dirty="0" err="1" smtClean="0"/>
              <a:t>Hypoplastic</a:t>
            </a:r>
            <a:r>
              <a:rPr lang="en-IN" sz="2000" dirty="0" smtClean="0"/>
              <a:t>/absent </a:t>
            </a:r>
            <a:r>
              <a:rPr lang="en-IN" sz="2000" dirty="0"/>
              <a:t>nasal bone</a:t>
            </a:r>
          </a:p>
          <a:p>
            <a:r>
              <a:rPr lang="en-IN" sz="2000" dirty="0" smtClean="0"/>
              <a:t>Aberrant </a:t>
            </a:r>
            <a:r>
              <a:rPr lang="en-IN" sz="2000" dirty="0"/>
              <a:t>right </a:t>
            </a:r>
            <a:r>
              <a:rPr lang="en-IN" sz="2000" dirty="0" err="1"/>
              <a:t>subclavian</a:t>
            </a:r>
            <a:r>
              <a:rPr lang="en-IN" sz="2000" dirty="0"/>
              <a:t> artery (ARSA</a:t>
            </a:r>
            <a:r>
              <a:rPr lang="en-IN" dirty="0"/>
              <a:t>)</a:t>
            </a:r>
          </a:p>
          <a:p>
            <a:endParaRPr lang="en-IN" dirty="0"/>
          </a:p>
          <a:p>
            <a:endParaRPr lang="en-IN" dirty="0"/>
          </a:p>
        </p:txBody>
      </p:sp>
      <p:sp>
        <p:nvSpPr>
          <p:cNvPr id="6" name="Rectangle 5"/>
          <p:cNvSpPr/>
          <p:nvPr/>
        </p:nvSpPr>
        <p:spPr>
          <a:xfrm>
            <a:off x="7258520" y="3972337"/>
            <a:ext cx="3065263" cy="400110"/>
          </a:xfrm>
          <a:prstGeom prst="rect">
            <a:avLst/>
          </a:prstGeom>
        </p:spPr>
        <p:txBody>
          <a:bodyPr wrap="none">
            <a:spAutoFit/>
          </a:bodyPr>
          <a:lstStyle/>
          <a:p>
            <a:r>
              <a:rPr lang="en-IN" sz="2000" u="sng" dirty="0">
                <a:solidFill>
                  <a:schemeClr val="accent2">
                    <a:lumMod val="75000"/>
                  </a:schemeClr>
                </a:solidFill>
              </a:rPr>
              <a:t>Structural abnormalities</a:t>
            </a:r>
            <a:r>
              <a:rPr lang="en-IN" sz="2000" dirty="0">
                <a:solidFill>
                  <a:schemeClr val="tx1">
                    <a:lumMod val="75000"/>
                    <a:lumOff val="25000"/>
                  </a:schemeClr>
                </a:solidFill>
              </a:rPr>
              <a:t>:</a:t>
            </a:r>
          </a:p>
        </p:txBody>
      </p:sp>
      <p:sp>
        <p:nvSpPr>
          <p:cNvPr id="7" name="Rectangle 6"/>
          <p:cNvSpPr/>
          <p:nvPr/>
        </p:nvSpPr>
        <p:spPr>
          <a:xfrm>
            <a:off x="7438292" y="4435064"/>
            <a:ext cx="3688080" cy="707886"/>
          </a:xfrm>
          <a:prstGeom prst="rect">
            <a:avLst/>
          </a:prstGeom>
        </p:spPr>
        <p:txBody>
          <a:bodyPr wrap="square">
            <a:spAutoFit/>
          </a:bodyPr>
          <a:lstStyle/>
          <a:p>
            <a:r>
              <a:rPr lang="en-IN" sz="2000" dirty="0"/>
              <a:t>ASD,VSD</a:t>
            </a:r>
          </a:p>
          <a:p>
            <a:r>
              <a:rPr lang="en-IN" sz="2000" dirty="0" smtClean="0"/>
              <a:t>Cystic </a:t>
            </a:r>
            <a:r>
              <a:rPr lang="en-IN" sz="2000" dirty="0" err="1"/>
              <a:t>hygroma</a:t>
            </a:r>
            <a:endParaRPr lang="en-IN" sz="2000" dirty="0"/>
          </a:p>
        </p:txBody>
      </p:sp>
    </p:spTree>
    <p:extLst>
      <p:ext uri="{BB962C8B-B14F-4D97-AF65-F5344CB8AC3E}">
        <p14:creationId xmlns:p14="http://schemas.microsoft.com/office/powerpoint/2010/main" val="1393730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 y="670560"/>
            <a:ext cx="4236720" cy="2292322"/>
          </a:xfrm>
        </p:spPr>
        <p:txBody>
          <a:bodyPr/>
          <a:lstStyle/>
          <a:p>
            <a:r>
              <a:rPr lang="en-IN" sz="2000" dirty="0" smtClean="0"/>
              <a:t>2) A 33 </a:t>
            </a:r>
            <a:r>
              <a:rPr lang="en-IN" sz="2000" dirty="0"/>
              <a:t>year old </a:t>
            </a:r>
            <a:r>
              <a:rPr lang="en-IN" sz="2000" dirty="0" smtClean="0"/>
              <a:t>female,G2P1 at 18 weeks of gestation came </a:t>
            </a:r>
            <a:r>
              <a:rPr lang="en-IN" sz="2000" dirty="0"/>
              <a:t>for anomaly </a:t>
            </a:r>
            <a:r>
              <a:rPr lang="en-IN" sz="2000" dirty="0" smtClean="0"/>
              <a:t>scan</a:t>
            </a:r>
            <a:r>
              <a:rPr lang="en-IN" dirty="0" smtClean="0"/>
              <a:t>.</a:t>
            </a:r>
            <a:endParaRPr lang="en-IN" dirty="0"/>
          </a:p>
        </p:txBody>
      </p:sp>
      <p:pic>
        <p:nvPicPr>
          <p:cNvPr id="4" name="Picture 3"/>
          <p:cNvPicPr>
            <a:picLocks noChangeAspect="1"/>
          </p:cNvPicPr>
          <p:nvPr/>
        </p:nvPicPr>
        <p:blipFill>
          <a:blip r:embed="rId3"/>
          <a:stretch>
            <a:fillRect/>
          </a:stretch>
        </p:blipFill>
        <p:spPr>
          <a:xfrm>
            <a:off x="618835" y="2963593"/>
            <a:ext cx="3382249" cy="3451274"/>
          </a:xfrm>
          <a:prstGeom prst="rect">
            <a:avLst/>
          </a:prstGeom>
        </p:spPr>
      </p:pic>
      <p:pic>
        <p:nvPicPr>
          <p:cNvPr id="5" name="Picture 4"/>
          <p:cNvPicPr>
            <a:picLocks noChangeAspect="1"/>
          </p:cNvPicPr>
          <p:nvPr/>
        </p:nvPicPr>
        <p:blipFill>
          <a:blip r:embed="rId4"/>
          <a:stretch>
            <a:fillRect/>
          </a:stretch>
        </p:blipFill>
        <p:spPr>
          <a:xfrm>
            <a:off x="5345722" y="407963"/>
            <a:ext cx="3785099" cy="2573214"/>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4135901" y="2977356"/>
            <a:ext cx="3595468" cy="3374208"/>
          </a:xfrm>
          <a:prstGeom prst="rect">
            <a:avLst/>
          </a:prstGeom>
        </p:spPr>
      </p:pic>
      <p:sp>
        <p:nvSpPr>
          <p:cNvPr id="8" name="Right Arrow 7"/>
          <p:cNvSpPr/>
          <p:nvPr/>
        </p:nvSpPr>
        <p:spPr>
          <a:xfrm rot="13259405">
            <a:off x="6419616" y="5696019"/>
            <a:ext cx="990914" cy="425116"/>
          </a:xfrm>
          <a:prstGeom prst="rightArrow">
            <a:avLst>
              <a:gd name="adj1" fmla="val 18615"/>
              <a:gd name="adj2" fmla="val 3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rot="13212336">
            <a:off x="5726011" y="4434440"/>
            <a:ext cx="990914" cy="425116"/>
          </a:xfrm>
          <a:prstGeom prst="rightArrow">
            <a:avLst>
              <a:gd name="adj1" fmla="val 18615"/>
              <a:gd name="adj2" fmla="val 3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7"/>
          <a:stretch>
            <a:fillRect/>
          </a:stretch>
        </p:blipFill>
        <p:spPr>
          <a:xfrm>
            <a:off x="7687551" y="3328648"/>
            <a:ext cx="4134996" cy="2597903"/>
          </a:xfrm>
          <a:prstGeom prst="rect">
            <a:avLst/>
          </a:prstGeom>
        </p:spPr>
      </p:pic>
      <p:sp>
        <p:nvSpPr>
          <p:cNvPr id="11" name="Right Arrow 10"/>
          <p:cNvSpPr/>
          <p:nvPr/>
        </p:nvSpPr>
        <p:spPr>
          <a:xfrm rot="827360">
            <a:off x="8513759" y="4527052"/>
            <a:ext cx="990914" cy="425116"/>
          </a:xfrm>
          <a:prstGeom prst="rightArrow">
            <a:avLst>
              <a:gd name="adj1" fmla="val 18615"/>
              <a:gd name="adj2" fmla="val 3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667363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165" y="648286"/>
            <a:ext cx="8596668" cy="1320800"/>
          </a:xfrm>
        </p:spPr>
        <p:txBody>
          <a:bodyPr/>
          <a:lstStyle/>
          <a:p>
            <a:r>
              <a:rPr lang="en-IN" dirty="0" smtClean="0"/>
              <a:t>              EDWARDS SYNDROME</a:t>
            </a:r>
            <a:endParaRPr lang="en-IN" dirty="0"/>
          </a:p>
        </p:txBody>
      </p:sp>
      <p:sp>
        <p:nvSpPr>
          <p:cNvPr id="3" name="Content Placeholder 2"/>
          <p:cNvSpPr>
            <a:spLocks noGrp="1"/>
          </p:cNvSpPr>
          <p:nvPr>
            <p:ph idx="1"/>
          </p:nvPr>
        </p:nvSpPr>
        <p:spPr>
          <a:xfrm>
            <a:off x="463974" y="1400908"/>
            <a:ext cx="11529906" cy="4669762"/>
          </a:xfrm>
        </p:spPr>
        <p:txBody>
          <a:bodyPr>
            <a:normAutofit/>
          </a:bodyPr>
          <a:lstStyle/>
          <a:p>
            <a:r>
              <a:rPr lang="en-US" sz="2000" b="1" dirty="0" smtClean="0"/>
              <a:t>Edwards syndrome</a:t>
            </a:r>
            <a:r>
              <a:rPr lang="en-US" sz="2000" b="1" dirty="0"/>
              <a:t> </a:t>
            </a:r>
            <a:r>
              <a:rPr lang="en-US" sz="2000" dirty="0"/>
              <a:t>(or</a:t>
            </a:r>
            <a:r>
              <a:rPr lang="en-US" sz="2000" b="1" dirty="0"/>
              <a:t> trisomy </a:t>
            </a:r>
            <a:r>
              <a:rPr lang="en-US" sz="2000" b="1" dirty="0" smtClean="0"/>
              <a:t>18</a:t>
            </a:r>
            <a:r>
              <a:rPr lang="en-US" sz="2000" dirty="0" smtClean="0"/>
              <a:t>)</a:t>
            </a:r>
            <a:r>
              <a:rPr lang="en-US" sz="2000" dirty="0"/>
              <a:t> is </a:t>
            </a:r>
            <a:r>
              <a:rPr lang="en-US" sz="2000" dirty="0" smtClean="0"/>
              <a:t>2</a:t>
            </a:r>
            <a:r>
              <a:rPr lang="en-US" sz="2000" baseline="30000" dirty="0" smtClean="0"/>
              <a:t>nd</a:t>
            </a:r>
            <a:r>
              <a:rPr lang="en-US" sz="2000" dirty="0" smtClean="0"/>
              <a:t> most common autosomal</a:t>
            </a:r>
            <a:r>
              <a:rPr lang="en-US" sz="2000" dirty="0"/>
              <a:t> </a:t>
            </a:r>
            <a:r>
              <a:rPr lang="en-US" sz="2000" dirty="0" smtClean="0">
                <a:solidFill>
                  <a:schemeClr val="tx1"/>
                </a:solidFill>
              </a:rPr>
              <a:t>trisomy(1 </a:t>
            </a:r>
            <a:r>
              <a:rPr lang="en-US" sz="2000" dirty="0">
                <a:solidFill>
                  <a:schemeClr val="tx1"/>
                </a:solidFill>
              </a:rPr>
              <a:t>in </a:t>
            </a:r>
            <a:r>
              <a:rPr lang="en-US" sz="2000" dirty="0" smtClean="0">
                <a:solidFill>
                  <a:schemeClr val="tx1"/>
                </a:solidFill>
              </a:rPr>
              <a:t>3000 </a:t>
            </a:r>
            <a:r>
              <a:rPr lang="en-US" sz="2000" dirty="0">
                <a:solidFill>
                  <a:schemeClr val="tx1"/>
                </a:solidFill>
              </a:rPr>
              <a:t>live  birth)</a:t>
            </a:r>
          </a:p>
          <a:p>
            <a:pPr marL="0" indent="0">
              <a:buNone/>
            </a:pPr>
            <a:endParaRPr lang="en-US" sz="2000" dirty="0">
              <a:solidFill>
                <a:schemeClr val="tx1"/>
              </a:solidFill>
            </a:endParaRPr>
          </a:p>
          <a:p>
            <a:pPr marL="0" indent="0">
              <a:buNone/>
            </a:pPr>
            <a:endParaRPr lang="en-IN" sz="2000" dirty="0"/>
          </a:p>
          <a:p>
            <a:r>
              <a:rPr lang="en-IN" sz="2000" u="sng" dirty="0" smtClean="0">
                <a:solidFill>
                  <a:srgbClr val="C00000"/>
                </a:solidFill>
              </a:rPr>
              <a:t>Imaging findings:  </a:t>
            </a:r>
          </a:p>
          <a:p>
            <a:pPr marL="0" indent="0">
              <a:buNone/>
            </a:pPr>
            <a:r>
              <a:rPr lang="en-IN" sz="2000" dirty="0"/>
              <a:t> </a:t>
            </a:r>
            <a:r>
              <a:rPr lang="en-IN" sz="2000" dirty="0" smtClean="0"/>
              <a:t>           </a:t>
            </a:r>
            <a:endParaRPr lang="en-IN" dirty="0">
              <a:solidFill>
                <a:schemeClr val="tx1"/>
              </a:solidFill>
            </a:endParaRPr>
          </a:p>
        </p:txBody>
      </p:sp>
      <p:sp>
        <p:nvSpPr>
          <p:cNvPr id="4" name="Rectangle 3"/>
          <p:cNvSpPr/>
          <p:nvPr/>
        </p:nvSpPr>
        <p:spPr>
          <a:xfrm>
            <a:off x="3003492" y="2728519"/>
            <a:ext cx="8404234" cy="3416320"/>
          </a:xfrm>
          <a:prstGeom prst="rect">
            <a:avLst/>
          </a:prstGeom>
        </p:spPr>
        <p:txBody>
          <a:bodyPr wrap="square">
            <a:spAutoFit/>
          </a:bodyPr>
          <a:lstStyle/>
          <a:p>
            <a:r>
              <a:rPr lang="en-IN" sz="2000" u="sng" dirty="0">
                <a:solidFill>
                  <a:schemeClr val="accent2">
                    <a:lumMod val="75000"/>
                  </a:schemeClr>
                </a:solidFill>
              </a:rPr>
              <a:t>Cardiovascular abnormalities</a:t>
            </a:r>
            <a:r>
              <a:rPr lang="en-IN" sz="2000" dirty="0" smtClean="0"/>
              <a:t>: ASD,VSD,PDA</a:t>
            </a:r>
            <a:endParaRPr lang="en-IN" sz="2000" dirty="0"/>
          </a:p>
          <a:p>
            <a:endParaRPr lang="en-IN" sz="2000" dirty="0"/>
          </a:p>
          <a:p>
            <a:r>
              <a:rPr lang="en-US" sz="2000" u="sng" dirty="0">
                <a:solidFill>
                  <a:schemeClr val="accent2">
                    <a:lumMod val="75000"/>
                  </a:schemeClr>
                </a:solidFill>
              </a:rPr>
              <a:t>CNS abnormalities</a:t>
            </a:r>
            <a:r>
              <a:rPr lang="en-US" sz="2000" dirty="0"/>
              <a:t>: choroid plexus </a:t>
            </a:r>
            <a:r>
              <a:rPr lang="en-US" sz="2000" dirty="0" err="1"/>
              <a:t>cyst,agenesis</a:t>
            </a:r>
            <a:r>
              <a:rPr lang="en-US" sz="2000" dirty="0"/>
              <a:t> of the corpus </a:t>
            </a:r>
            <a:r>
              <a:rPr lang="en-US" sz="2000" dirty="0" smtClean="0"/>
              <a:t>callosum,</a:t>
            </a:r>
          </a:p>
          <a:p>
            <a:endParaRPr lang="en-US" sz="2000" dirty="0"/>
          </a:p>
          <a:p>
            <a:r>
              <a:rPr lang="en-IN" sz="2000" u="sng" dirty="0">
                <a:solidFill>
                  <a:schemeClr val="accent2">
                    <a:lumMod val="75000"/>
                  </a:schemeClr>
                </a:solidFill>
              </a:rPr>
              <a:t>Facial/</a:t>
            </a:r>
            <a:r>
              <a:rPr lang="en-IN" sz="2000" u="sng" dirty="0" err="1">
                <a:solidFill>
                  <a:schemeClr val="accent2">
                    <a:lumMod val="75000"/>
                  </a:schemeClr>
                </a:solidFill>
              </a:rPr>
              <a:t>calvarial</a:t>
            </a:r>
            <a:r>
              <a:rPr lang="en-IN" sz="2000" u="sng" dirty="0">
                <a:solidFill>
                  <a:schemeClr val="accent2">
                    <a:lumMod val="75000"/>
                  </a:schemeClr>
                </a:solidFill>
              </a:rPr>
              <a:t> abnormalities</a:t>
            </a:r>
            <a:r>
              <a:rPr lang="en-IN" sz="2000" dirty="0">
                <a:solidFill>
                  <a:schemeClr val="accent2">
                    <a:lumMod val="75000"/>
                  </a:schemeClr>
                </a:solidFill>
              </a:rPr>
              <a:t>: </a:t>
            </a:r>
            <a:r>
              <a:rPr lang="en-IN" sz="2000" dirty="0" err="1" smtClean="0"/>
              <a:t>micrognathia,strawberry</a:t>
            </a:r>
            <a:r>
              <a:rPr lang="en-IN" sz="2000" dirty="0" smtClean="0"/>
              <a:t> </a:t>
            </a:r>
            <a:r>
              <a:rPr lang="en-IN" sz="2000" dirty="0"/>
              <a:t>skull</a:t>
            </a:r>
          </a:p>
          <a:p>
            <a:endParaRPr lang="en-IN" sz="2000" dirty="0"/>
          </a:p>
          <a:p>
            <a:endParaRPr lang="en-IN" sz="2000" u="sng" dirty="0" smtClean="0">
              <a:solidFill>
                <a:schemeClr val="accent2">
                  <a:lumMod val="75000"/>
                </a:schemeClr>
              </a:solidFill>
            </a:endParaRPr>
          </a:p>
          <a:p>
            <a:r>
              <a:rPr lang="en-US" sz="2000" u="sng" dirty="0" smtClean="0">
                <a:solidFill>
                  <a:schemeClr val="accent2">
                    <a:lumMod val="75000"/>
                  </a:schemeClr>
                </a:solidFill>
              </a:rPr>
              <a:t>Skeletal abnormalities</a:t>
            </a:r>
            <a:r>
              <a:rPr lang="en-US" sz="2000" dirty="0" smtClean="0"/>
              <a:t>: Radial ray </a:t>
            </a:r>
            <a:r>
              <a:rPr lang="en-US" sz="2000" dirty="0" err="1" smtClean="0"/>
              <a:t>anomalies,club</a:t>
            </a:r>
            <a:r>
              <a:rPr lang="en-US" sz="2000" dirty="0" smtClean="0"/>
              <a:t> foot</a:t>
            </a:r>
          </a:p>
          <a:p>
            <a:endParaRPr lang="en-US" sz="2000" dirty="0" smtClean="0"/>
          </a:p>
          <a:p>
            <a:endParaRPr lang="en-IN" dirty="0"/>
          </a:p>
          <a:p>
            <a:endParaRPr lang="en-IN" dirty="0"/>
          </a:p>
        </p:txBody>
      </p:sp>
    </p:spTree>
    <p:extLst>
      <p:ext uri="{BB962C8B-B14F-4D97-AF65-F5344CB8AC3E}">
        <p14:creationId xmlns:p14="http://schemas.microsoft.com/office/powerpoint/2010/main" val="257044975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818098" y="597877"/>
            <a:ext cx="3093720" cy="5455919"/>
          </a:xfrm>
          <a:prstGeom prst="rect">
            <a:avLst/>
          </a:prstGeom>
        </p:spPr>
      </p:pic>
      <p:pic>
        <p:nvPicPr>
          <p:cNvPr id="8" name="Picture 7"/>
          <p:cNvPicPr>
            <a:picLocks noChangeAspect="1"/>
          </p:cNvPicPr>
          <p:nvPr/>
        </p:nvPicPr>
        <p:blipFill>
          <a:blip r:embed="rId5"/>
          <a:stretch>
            <a:fillRect/>
          </a:stretch>
        </p:blipFill>
        <p:spPr>
          <a:xfrm>
            <a:off x="4853353" y="3023676"/>
            <a:ext cx="3329354" cy="3067635"/>
          </a:xfrm>
          <a:prstGeom prst="rect">
            <a:avLst/>
          </a:prstGeom>
        </p:spPr>
      </p:pic>
      <p:sp>
        <p:nvSpPr>
          <p:cNvPr id="7" name="Content Placeholder 2"/>
          <p:cNvSpPr txBox="1">
            <a:spLocks/>
          </p:cNvSpPr>
          <p:nvPr/>
        </p:nvSpPr>
        <p:spPr>
          <a:xfrm>
            <a:off x="0" y="984278"/>
            <a:ext cx="4236720" cy="22923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IN" sz="2000" dirty="0"/>
              <a:t>3</a:t>
            </a:r>
            <a:r>
              <a:rPr lang="en-IN" sz="2000" dirty="0" smtClean="0"/>
              <a:t>) A 29 year old female,G3P2L0 came at 22 weeks of gestation for USG.</a:t>
            </a:r>
            <a:endParaRPr lang="en-IN" sz="2000" dirty="0"/>
          </a:p>
        </p:txBody>
      </p:sp>
      <p:pic>
        <p:nvPicPr>
          <p:cNvPr id="2" name="Picture 1"/>
          <p:cNvPicPr>
            <a:picLocks noChangeAspect="1"/>
          </p:cNvPicPr>
          <p:nvPr/>
        </p:nvPicPr>
        <p:blipFill>
          <a:blip r:embed="rId6"/>
          <a:stretch>
            <a:fillRect/>
          </a:stretch>
        </p:blipFill>
        <p:spPr>
          <a:xfrm>
            <a:off x="4360985" y="474169"/>
            <a:ext cx="4040944" cy="2409708"/>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346757" y="3038621"/>
            <a:ext cx="3694188" cy="3130062"/>
          </a:xfrm>
          <a:prstGeom prst="rect">
            <a:avLst/>
          </a:prstGeom>
        </p:spPr>
      </p:pic>
      <p:sp>
        <p:nvSpPr>
          <p:cNvPr id="10" name="Right Arrow 9"/>
          <p:cNvSpPr/>
          <p:nvPr/>
        </p:nvSpPr>
        <p:spPr>
          <a:xfrm rot="10065273">
            <a:off x="6723645" y="4893984"/>
            <a:ext cx="990914" cy="425116"/>
          </a:xfrm>
          <a:prstGeom prst="rightArrow">
            <a:avLst>
              <a:gd name="adj1" fmla="val 18615"/>
              <a:gd name="adj2" fmla="val 3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rot="13018063">
            <a:off x="10231189" y="2929198"/>
            <a:ext cx="990914" cy="425116"/>
          </a:xfrm>
          <a:prstGeom prst="rightArrow">
            <a:avLst>
              <a:gd name="adj1" fmla="val 18615"/>
              <a:gd name="adj2" fmla="val 3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ight Arrow 11"/>
          <p:cNvSpPr/>
          <p:nvPr/>
        </p:nvSpPr>
        <p:spPr>
          <a:xfrm rot="6051936">
            <a:off x="1475634" y="3130886"/>
            <a:ext cx="645714" cy="429589"/>
          </a:xfrm>
          <a:prstGeom prst="rightArrow">
            <a:avLst>
              <a:gd name="adj1" fmla="val 18615"/>
              <a:gd name="adj2" fmla="val 34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604470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030" y="831166"/>
            <a:ext cx="8596668" cy="1320800"/>
          </a:xfrm>
        </p:spPr>
        <p:txBody>
          <a:bodyPr/>
          <a:lstStyle/>
          <a:p>
            <a:r>
              <a:rPr lang="en-IN" dirty="0" smtClean="0"/>
              <a:t>               PATAU SYNDROME</a:t>
            </a:r>
            <a:endParaRPr lang="en-IN" dirty="0"/>
          </a:p>
        </p:txBody>
      </p:sp>
      <p:sp>
        <p:nvSpPr>
          <p:cNvPr id="3" name="Content Placeholder 2"/>
          <p:cNvSpPr>
            <a:spLocks noGrp="1"/>
          </p:cNvSpPr>
          <p:nvPr>
            <p:ph idx="1"/>
          </p:nvPr>
        </p:nvSpPr>
        <p:spPr>
          <a:xfrm>
            <a:off x="421771" y="1991752"/>
            <a:ext cx="11529906" cy="4669762"/>
          </a:xfrm>
        </p:spPr>
        <p:txBody>
          <a:bodyPr>
            <a:normAutofit/>
          </a:bodyPr>
          <a:lstStyle/>
          <a:p>
            <a:r>
              <a:rPr lang="en-US" sz="2000" b="1" dirty="0" err="1" smtClean="0"/>
              <a:t>Patau</a:t>
            </a:r>
            <a:r>
              <a:rPr lang="en-US" sz="2000" b="1" dirty="0" smtClean="0"/>
              <a:t> syndrome</a:t>
            </a:r>
            <a:r>
              <a:rPr lang="en-US" sz="2000" b="1" dirty="0"/>
              <a:t> </a:t>
            </a:r>
            <a:r>
              <a:rPr lang="en-US" sz="2000" dirty="0"/>
              <a:t>(or</a:t>
            </a:r>
            <a:r>
              <a:rPr lang="en-US" sz="2000" b="1" dirty="0"/>
              <a:t> trisomy </a:t>
            </a:r>
            <a:r>
              <a:rPr lang="en-US" sz="2000" b="1" dirty="0" smtClean="0"/>
              <a:t>13</a:t>
            </a:r>
            <a:r>
              <a:rPr lang="en-US" sz="2000" dirty="0" smtClean="0"/>
              <a:t>)</a:t>
            </a:r>
            <a:r>
              <a:rPr lang="en-US" sz="2000" dirty="0"/>
              <a:t> is </a:t>
            </a:r>
            <a:r>
              <a:rPr lang="en-US" sz="2000" dirty="0" smtClean="0"/>
              <a:t>3rd most common autosomal</a:t>
            </a:r>
            <a:r>
              <a:rPr lang="en-US" sz="2000" dirty="0"/>
              <a:t> </a:t>
            </a:r>
            <a:r>
              <a:rPr lang="en-US" sz="2000" dirty="0" smtClean="0">
                <a:solidFill>
                  <a:schemeClr val="tx1"/>
                </a:solidFill>
              </a:rPr>
              <a:t>trisomy(1 </a:t>
            </a:r>
            <a:r>
              <a:rPr lang="en-US" sz="2000" dirty="0">
                <a:solidFill>
                  <a:schemeClr val="tx1"/>
                </a:solidFill>
              </a:rPr>
              <a:t>in 6</a:t>
            </a:r>
            <a:r>
              <a:rPr lang="en-US" sz="2000" dirty="0" smtClean="0">
                <a:solidFill>
                  <a:schemeClr val="tx1"/>
                </a:solidFill>
              </a:rPr>
              <a:t>000 </a:t>
            </a:r>
            <a:r>
              <a:rPr lang="en-US" sz="2000" dirty="0">
                <a:solidFill>
                  <a:schemeClr val="tx1"/>
                </a:solidFill>
              </a:rPr>
              <a:t>live  birth)</a:t>
            </a:r>
          </a:p>
          <a:p>
            <a:pPr marL="0" indent="0">
              <a:buNone/>
            </a:pPr>
            <a:r>
              <a:rPr lang="en-US" sz="2000" dirty="0">
                <a:solidFill>
                  <a:schemeClr val="tx1"/>
                </a:solidFill>
              </a:rPr>
              <a:t> </a:t>
            </a:r>
            <a:endParaRPr lang="en-IN" sz="2000" dirty="0"/>
          </a:p>
          <a:p>
            <a:r>
              <a:rPr lang="en-IN" sz="2000" u="sng" dirty="0" smtClean="0">
                <a:solidFill>
                  <a:srgbClr val="C00000"/>
                </a:solidFill>
              </a:rPr>
              <a:t>Imaging findings:  </a:t>
            </a:r>
          </a:p>
          <a:p>
            <a:pPr marL="0" indent="0">
              <a:buNone/>
            </a:pPr>
            <a:r>
              <a:rPr lang="en-IN" sz="2000" dirty="0"/>
              <a:t> </a:t>
            </a:r>
            <a:r>
              <a:rPr lang="en-IN" sz="2000" dirty="0" smtClean="0"/>
              <a:t>           </a:t>
            </a:r>
            <a:endParaRPr lang="en-IN" dirty="0">
              <a:solidFill>
                <a:schemeClr val="tx1"/>
              </a:solidFill>
            </a:endParaRPr>
          </a:p>
        </p:txBody>
      </p:sp>
      <p:sp>
        <p:nvSpPr>
          <p:cNvPr id="4" name="Rectangle 3"/>
          <p:cNvSpPr/>
          <p:nvPr/>
        </p:nvSpPr>
        <p:spPr>
          <a:xfrm>
            <a:off x="2982316" y="2841330"/>
            <a:ext cx="8404234" cy="2523768"/>
          </a:xfrm>
          <a:prstGeom prst="rect">
            <a:avLst/>
          </a:prstGeom>
        </p:spPr>
        <p:txBody>
          <a:bodyPr wrap="square">
            <a:spAutoFit/>
          </a:bodyPr>
          <a:lstStyle/>
          <a:p>
            <a:r>
              <a:rPr lang="en-IN" sz="2000" u="sng" dirty="0">
                <a:solidFill>
                  <a:schemeClr val="accent2">
                    <a:lumMod val="75000"/>
                  </a:schemeClr>
                </a:solidFill>
              </a:rPr>
              <a:t>Cardiovascular </a:t>
            </a:r>
            <a:r>
              <a:rPr lang="en-IN" sz="2000" u="sng" dirty="0" smtClean="0">
                <a:solidFill>
                  <a:schemeClr val="accent2">
                    <a:lumMod val="75000"/>
                  </a:schemeClr>
                </a:solidFill>
              </a:rPr>
              <a:t>abnormalities</a:t>
            </a:r>
            <a:r>
              <a:rPr lang="en-IN" sz="2000" u="sng" dirty="0" smtClean="0"/>
              <a:t>: </a:t>
            </a:r>
            <a:r>
              <a:rPr lang="en-IN" sz="2000" dirty="0" smtClean="0"/>
              <a:t>VSD,HLHS</a:t>
            </a:r>
            <a:endParaRPr lang="en-IN" sz="2000" dirty="0"/>
          </a:p>
          <a:p>
            <a:endParaRPr lang="en-IN" sz="2000" dirty="0"/>
          </a:p>
          <a:p>
            <a:r>
              <a:rPr lang="en-US" sz="2000" u="sng" dirty="0">
                <a:solidFill>
                  <a:schemeClr val="accent2">
                    <a:lumMod val="75000"/>
                  </a:schemeClr>
                </a:solidFill>
              </a:rPr>
              <a:t>CNS </a:t>
            </a:r>
            <a:r>
              <a:rPr lang="en-US" sz="2000" u="sng" dirty="0" smtClean="0">
                <a:solidFill>
                  <a:schemeClr val="accent2">
                    <a:lumMod val="75000"/>
                  </a:schemeClr>
                </a:solidFill>
              </a:rPr>
              <a:t>abnormalities</a:t>
            </a:r>
            <a:r>
              <a:rPr lang="en-US" sz="2000" dirty="0" smtClean="0"/>
              <a:t>: </a:t>
            </a:r>
            <a:r>
              <a:rPr lang="en-US" sz="2000" dirty="0" err="1" smtClean="0"/>
              <a:t>Holoprosencepahly,corpus</a:t>
            </a:r>
            <a:r>
              <a:rPr lang="en-US" sz="2000" dirty="0" smtClean="0"/>
              <a:t> </a:t>
            </a:r>
            <a:r>
              <a:rPr lang="en-US" sz="2000" dirty="0" err="1" smtClean="0"/>
              <a:t>callosal</a:t>
            </a:r>
            <a:r>
              <a:rPr lang="en-US" sz="2000" dirty="0" smtClean="0"/>
              <a:t> </a:t>
            </a:r>
            <a:r>
              <a:rPr lang="en-US" sz="2000" dirty="0" err="1" smtClean="0"/>
              <a:t>dysgenesis</a:t>
            </a:r>
            <a:endParaRPr lang="en-US" sz="2000" dirty="0" smtClean="0"/>
          </a:p>
          <a:p>
            <a:endParaRPr lang="en-US" sz="2000" dirty="0"/>
          </a:p>
          <a:p>
            <a:r>
              <a:rPr lang="en-IN" sz="2000" u="sng" dirty="0">
                <a:solidFill>
                  <a:schemeClr val="accent2">
                    <a:lumMod val="75000"/>
                  </a:schemeClr>
                </a:solidFill>
              </a:rPr>
              <a:t>Facial/</a:t>
            </a:r>
            <a:r>
              <a:rPr lang="en-IN" sz="2000" u="sng" dirty="0" err="1">
                <a:solidFill>
                  <a:schemeClr val="accent2">
                    <a:lumMod val="75000"/>
                  </a:schemeClr>
                </a:solidFill>
              </a:rPr>
              <a:t>calvarial</a:t>
            </a:r>
            <a:r>
              <a:rPr lang="en-IN" sz="2000" u="sng" dirty="0">
                <a:solidFill>
                  <a:schemeClr val="accent2">
                    <a:lumMod val="75000"/>
                  </a:schemeClr>
                </a:solidFill>
              </a:rPr>
              <a:t> abnormalities</a:t>
            </a:r>
            <a:r>
              <a:rPr lang="en-IN" sz="2000" dirty="0" smtClean="0"/>
              <a:t>: </a:t>
            </a:r>
            <a:r>
              <a:rPr lang="en-IN" sz="2000" dirty="0" err="1"/>
              <a:t>M</a:t>
            </a:r>
            <a:r>
              <a:rPr lang="en-IN" sz="2000" dirty="0" err="1" smtClean="0"/>
              <a:t>icrognathia,proboscis,facial</a:t>
            </a:r>
            <a:r>
              <a:rPr lang="en-IN" sz="2000" dirty="0" smtClean="0"/>
              <a:t> cleft</a:t>
            </a:r>
          </a:p>
          <a:p>
            <a:endParaRPr lang="en-IN" sz="2000" dirty="0"/>
          </a:p>
          <a:p>
            <a:r>
              <a:rPr lang="en-US" sz="2000" u="sng" dirty="0">
                <a:solidFill>
                  <a:schemeClr val="accent2">
                    <a:lumMod val="75000"/>
                  </a:schemeClr>
                </a:solidFill>
              </a:rPr>
              <a:t>Skeletal </a:t>
            </a:r>
            <a:r>
              <a:rPr lang="en-US" sz="2000" u="sng" dirty="0" smtClean="0">
                <a:solidFill>
                  <a:schemeClr val="accent2">
                    <a:lumMod val="75000"/>
                  </a:schemeClr>
                </a:solidFill>
              </a:rPr>
              <a:t>abnormalities</a:t>
            </a:r>
            <a:r>
              <a:rPr lang="en-US" sz="2000" dirty="0" smtClean="0"/>
              <a:t>: </a:t>
            </a:r>
            <a:r>
              <a:rPr lang="en-US" sz="2000" dirty="0" err="1" smtClean="0"/>
              <a:t>polydactyly,rocker</a:t>
            </a:r>
            <a:r>
              <a:rPr lang="en-US" sz="2000" dirty="0" smtClean="0"/>
              <a:t> bottom feet</a:t>
            </a:r>
            <a:endParaRPr lang="en-US" sz="2000" dirty="0"/>
          </a:p>
          <a:p>
            <a:endParaRPr lang="en-IN" dirty="0"/>
          </a:p>
        </p:txBody>
      </p:sp>
    </p:spTree>
    <p:extLst>
      <p:ext uri="{BB962C8B-B14F-4D97-AF65-F5344CB8AC3E}">
        <p14:creationId xmlns:p14="http://schemas.microsoft.com/office/powerpoint/2010/main" val="12727986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INTERMAXILLARY SEGMENT</a:t>
            </a:r>
            <a:endParaRPr lang="en-IN" dirty="0"/>
          </a:p>
        </p:txBody>
      </p:sp>
      <p:sp>
        <p:nvSpPr>
          <p:cNvPr id="3" name="Content Placeholder 2"/>
          <p:cNvSpPr>
            <a:spLocks noGrp="1"/>
          </p:cNvSpPr>
          <p:nvPr>
            <p:ph idx="1"/>
          </p:nvPr>
        </p:nvSpPr>
        <p:spPr>
          <a:xfrm>
            <a:off x="265854" y="1630681"/>
            <a:ext cx="6866466" cy="4395442"/>
          </a:xfrm>
        </p:spPr>
        <p:txBody>
          <a:bodyPr>
            <a:normAutofit/>
          </a:bodyPr>
          <a:lstStyle/>
          <a:p>
            <a:r>
              <a:rPr lang="en-US" sz="2000" dirty="0"/>
              <a:t>As a result of </a:t>
            </a:r>
            <a:r>
              <a:rPr lang="en-US" sz="2000" dirty="0" smtClean="0"/>
              <a:t>growth </a:t>
            </a:r>
            <a:r>
              <a:rPr lang="en-US" sz="2000" dirty="0"/>
              <a:t>of the </a:t>
            </a:r>
            <a:r>
              <a:rPr lang="en-US" sz="2000" dirty="0" smtClean="0"/>
              <a:t>maxillary prominences</a:t>
            </a:r>
            <a:r>
              <a:rPr lang="en-US" sz="2000" dirty="0"/>
              <a:t>, the two medial nasal </a:t>
            </a:r>
            <a:r>
              <a:rPr lang="en-US" sz="2000" dirty="0" smtClean="0"/>
              <a:t>prominences </a:t>
            </a:r>
            <a:r>
              <a:rPr lang="en-IN" sz="2000" dirty="0" smtClean="0"/>
              <a:t>merges and forms inter maxillary segment.</a:t>
            </a:r>
          </a:p>
          <a:p>
            <a:endParaRPr lang="en-IN" sz="2000" dirty="0" smtClean="0"/>
          </a:p>
          <a:p>
            <a:endParaRPr lang="en-IN" sz="2000" dirty="0" smtClean="0"/>
          </a:p>
          <a:p>
            <a:r>
              <a:rPr lang="en-IN" sz="2000" dirty="0" smtClean="0"/>
              <a:t>It </a:t>
            </a:r>
            <a:r>
              <a:rPr lang="en-US" sz="2000" dirty="0" smtClean="0"/>
              <a:t>is </a:t>
            </a:r>
            <a:r>
              <a:rPr lang="en-US" sz="2000" dirty="0"/>
              <a:t>composed of (1) </a:t>
            </a:r>
            <a:r>
              <a:rPr lang="en-US" sz="2000" b="1" dirty="0" smtClean="0">
                <a:solidFill>
                  <a:srgbClr val="C00000"/>
                </a:solidFill>
              </a:rPr>
              <a:t>labial </a:t>
            </a:r>
            <a:r>
              <a:rPr lang="en-US" sz="2000" dirty="0"/>
              <a:t>component</a:t>
            </a:r>
            <a:r>
              <a:rPr lang="en-US" sz="2000" b="1" dirty="0"/>
              <a:t>, </a:t>
            </a:r>
            <a:r>
              <a:rPr lang="en-US" sz="2000" dirty="0" smtClean="0"/>
              <a:t>which forms </a:t>
            </a:r>
            <a:r>
              <a:rPr lang="en-US" sz="2000" dirty="0"/>
              <a:t>the </a:t>
            </a:r>
            <a:r>
              <a:rPr lang="en-US" sz="2000" dirty="0" err="1" smtClean="0"/>
              <a:t>philtrum</a:t>
            </a:r>
            <a:r>
              <a:rPr lang="en-US" sz="2000" dirty="0" smtClean="0"/>
              <a:t>; </a:t>
            </a:r>
            <a:r>
              <a:rPr lang="en-US" sz="2000" dirty="0"/>
              <a:t>(2) </a:t>
            </a:r>
            <a:r>
              <a:rPr lang="en-US" sz="2000" b="1" dirty="0" smtClean="0">
                <a:solidFill>
                  <a:srgbClr val="C00000"/>
                </a:solidFill>
              </a:rPr>
              <a:t>upper jaw </a:t>
            </a:r>
            <a:r>
              <a:rPr lang="en-US" sz="2000" b="1" dirty="0"/>
              <a:t>component, </a:t>
            </a:r>
            <a:r>
              <a:rPr lang="en-US" sz="2000" dirty="0"/>
              <a:t>which carries the four </a:t>
            </a:r>
            <a:r>
              <a:rPr lang="en-US" sz="2000" dirty="0" smtClean="0"/>
              <a:t>incisors; </a:t>
            </a:r>
            <a:r>
              <a:rPr lang="en-US" sz="2000" dirty="0"/>
              <a:t>and (3) </a:t>
            </a:r>
            <a:r>
              <a:rPr lang="en-US" sz="2000" b="1" dirty="0" smtClean="0">
                <a:solidFill>
                  <a:srgbClr val="C00000"/>
                </a:solidFill>
              </a:rPr>
              <a:t>palatal</a:t>
            </a:r>
            <a:r>
              <a:rPr lang="en-US" sz="2000" b="1" dirty="0" smtClean="0"/>
              <a:t> </a:t>
            </a:r>
            <a:r>
              <a:rPr lang="en-US" sz="2000" b="1" dirty="0"/>
              <a:t>component, </a:t>
            </a:r>
            <a:r>
              <a:rPr lang="en-US" sz="2000" dirty="0" smtClean="0"/>
              <a:t>which forms </a:t>
            </a:r>
            <a:r>
              <a:rPr lang="en-US" sz="2000" dirty="0"/>
              <a:t>the triangular primary palate </a:t>
            </a:r>
            <a:endParaRPr lang="en-US" sz="2000" dirty="0" smtClean="0"/>
          </a:p>
          <a:p>
            <a:endParaRPr lang="en-IN" dirty="0"/>
          </a:p>
        </p:txBody>
      </p:sp>
      <p:pic>
        <p:nvPicPr>
          <p:cNvPr id="4" name="Picture 3"/>
          <p:cNvPicPr>
            <a:picLocks noChangeAspect="1"/>
          </p:cNvPicPr>
          <p:nvPr/>
        </p:nvPicPr>
        <p:blipFill>
          <a:blip r:embed="rId3"/>
          <a:stretch>
            <a:fillRect/>
          </a:stretch>
        </p:blipFill>
        <p:spPr>
          <a:xfrm>
            <a:off x="7526214" y="301038"/>
            <a:ext cx="4665785" cy="3143201"/>
          </a:xfrm>
          <a:prstGeom prst="rect">
            <a:avLst/>
          </a:prstGeom>
        </p:spPr>
      </p:pic>
      <p:pic>
        <p:nvPicPr>
          <p:cNvPr id="5" name="Picture 4"/>
          <p:cNvPicPr>
            <a:picLocks noChangeAspect="1"/>
          </p:cNvPicPr>
          <p:nvPr/>
        </p:nvPicPr>
        <p:blipFill>
          <a:blip r:embed="rId4"/>
          <a:stretch>
            <a:fillRect/>
          </a:stretch>
        </p:blipFill>
        <p:spPr>
          <a:xfrm>
            <a:off x="7624688" y="3352801"/>
            <a:ext cx="4567311" cy="3086574"/>
          </a:xfrm>
          <a:prstGeom prst="rect">
            <a:avLst/>
          </a:prstGeom>
        </p:spPr>
      </p:pic>
      <p:sp>
        <p:nvSpPr>
          <p:cNvPr id="6" name="Right Arrow 5"/>
          <p:cNvSpPr/>
          <p:nvPr/>
        </p:nvSpPr>
        <p:spPr>
          <a:xfrm rot="5400000">
            <a:off x="9422699" y="860805"/>
            <a:ext cx="940474" cy="538535"/>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4382498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973" y="859196"/>
            <a:ext cx="8596668" cy="1320800"/>
          </a:xfrm>
        </p:spPr>
        <p:txBody>
          <a:bodyPr/>
          <a:lstStyle/>
          <a:p>
            <a:r>
              <a:rPr lang="en-IN" dirty="0" smtClean="0"/>
              <a:t>					SUMMARY &amp;	CONCLUSION</a:t>
            </a:r>
            <a:endParaRPr lang="en-IN" dirty="0"/>
          </a:p>
        </p:txBody>
      </p:sp>
      <p:sp>
        <p:nvSpPr>
          <p:cNvPr id="3" name="Content Placeholder 2"/>
          <p:cNvSpPr>
            <a:spLocks noGrp="1"/>
          </p:cNvSpPr>
          <p:nvPr>
            <p:ph idx="1"/>
          </p:nvPr>
        </p:nvSpPr>
        <p:spPr>
          <a:xfrm>
            <a:off x="236119" y="1638805"/>
            <a:ext cx="10258379" cy="3880773"/>
          </a:xfrm>
        </p:spPr>
        <p:txBody>
          <a:bodyPr>
            <a:noAutofit/>
          </a:bodyPr>
          <a:lstStyle/>
          <a:p>
            <a:r>
              <a:rPr lang="en-US" sz="2400" dirty="0"/>
              <a:t>Prenatal </a:t>
            </a:r>
            <a:r>
              <a:rPr lang="en-US" sz="2400" dirty="0" smtClean="0"/>
              <a:t>evaluation </a:t>
            </a:r>
            <a:r>
              <a:rPr lang="en-US" sz="2400" dirty="0"/>
              <a:t>of </a:t>
            </a:r>
            <a:r>
              <a:rPr lang="en-US" sz="2400" dirty="0" smtClean="0"/>
              <a:t>fetal head, neck and face offers</a:t>
            </a:r>
            <a:r>
              <a:rPr lang="en-US" sz="2400" dirty="0"/>
              <a:t> </a:t>
            </a:r>
            <a:r>
              <a:rPr lang="en-US" sz="2400" dirty="0" smtClean="0"/>
              <a:t>opportunity </a:t>
            </a:r>
            <a:r>
              <a:rPr lang="en-US" sz="2400" dirty="0"/>
              <a:t>to identify many abnormalities. </a:t>
            </a:r>
            <a:endParaRPr lang="en-US" sz="2400" dirty="0" smtClean="0"/>
          </a:p>
          <a:p>
            <a:endParaRPr lang="en-US" sz="2400" dirty="0" smtClean="0"/>
          </a:p>
          <a:p>
            <a:r>
              <a:rPr lang="en-US" sz="2400" dirty="0" smtClean="0"/>
              <a:t>These are essential </a:t>
            </a:r>
            <a:r>
              <a:rPr lang="en-US" sz="2400" dirty="0"/>
              <a:t>to </a:t>
            </a:r>
            <a:r>
              <a:rPr lang="en-US" sz="2400" dirty="0">
                <a:solidFill>
                  <a:srgbClr val="C00000"/>
                </a:solidFill>
              </a:rPr>
              <a:t>prenatal </a:t>
            </a:r>
            <a:r>
              <a:rPr lang="en-US" sz="2400" dirty="0" smtClean="0">
                <a:solidFill>
                  <a:srgbClr val="C00000"/>
                </a:solidFill>
              </a:rPr>
              <a:t>counselling</a:t>
            </a:r>
            <a:r>
              <a:rPr lang="en-US" sz="2400" dirty="0" smtClean="0"/>
              <a:t> </a:t>
            </a:r>
            <a:r>
              <a:rPr lang="en-US" sz="2400" dirty="0"/>
              <a:t>and prognosis </a:t>
            </a:r>
            <a:r>
              <a:rPr lang="en-US" sz="2400" dirty="0" smtClean="0"/>
              <a:t>because of </a:t>
            </a:r>
            <a:r>
              <a:rPr lang="en-US" sz="2400" dirty="0" smtClean="0">
                <a:solidFill>
                  <a:srgbClr val="C00000"/>
                </a:solidFill>
              </a:rPr>
              <a:t>syndromic</a:t>
            </a:r>
            <a:r>
              <a:rPr lang="en-US" sz="2400" dirty="0" smtClean="0"/>
              <a:t> association.</a:t>
            </a:r>
          </a:p>
          <a:p>
            <a:endParaRPr lang="en-US" sz="2400" dirty="0" smtClean="0"/>
          </a:p>
          <a:p>
            <a:r>
              <a:rPr lang="en-US" sz="2400" dirty="0" smtClean="0"/>
              <a:t>Appropriate </a:t>
            </a:r>
            <a:r>
              <a:rPr lang="en-US" sz="2400" dirty="0"/>
              <a:t>diagnosis </a:t>
            </a:r>
            <a:r>
              <a:rPr lang="en-US" sz="2400" dirty="0" smtClean="0"/>
              <a:t>allows </a:t>
            </a:r>
            <a:r>
              <a:rPr lang="en-US" sz="2400" dirty="0"/>
              <a:t>for planning of </a:t>
            </a:r>
            <a:r>
              <a:rPr lang="en-US" sz="2400" dirty="0" smtClean="0"/>
              <a:t>appropriate </a:t>
            </a:r>
            <a:r>
              <a:rPr lang="en-US" sz="2400" dirty="0"/>
              <a:t>mode of delivery </a:t>
            </a:r>
            <a:r>
              <a:rPr lang="en-US" sz="2400" dirty="0" smtClean="0"/>
              <a:t>and </a:t>
            </a:r>
            <a:r>
              <a:rPr lang="en-US" sz="2400" dirty="0" smtClean="0">
                <a:solidFill>
                  <a:srgbClr val="C00000"/>
                </a:solidFill>
              </a:rPr>
              <a:t>therapy</a:t>
            </a:r>
            <a:r>
              <a:rPr lang="en-US" sz="2400" dirty="0" smtClean="0"/>
              <a:t> </a:t>
            </a:r>
            <a:r>
              <a:rPr lang="en-US" sz="2400" dirty="0"/>
              <a:t>when </a:t>
            </a:r>
            <a:r>
              <a:rPr lang="en-US" sz="2400" dirty="0" smtClean="0"/>
              <a:t>airway </a:t>
            </a:r>
            <a:r>
              <a:rPr lang="en-US" sz="2400" dirty="0"/>
              <a:t>is potentially compromised.</a:t>
            </a:r>
            <a:endParaRPr lang="en-IN" sz="2400" dirty="0"/>
          </a:p>
        </p:txBody>
      </p:sp>
    </p:spTree>
    <p:extLst>
      <p:ext uri="{BB962C8B-B14F-4D97-AF65-F5344CB8AC3E}">
        <p14:creationId xmlns:p14="http://schemas.microsoft.com/office/powerpoint/2010/main" val="3362166997"/>
      </p:ext>
    </p:extLst>
  </p:cSld>
  <p:clrMapOvr>
    <a:masterClrMapping/>
  </p:clrMapOvr>
  <p:transition>
    <p:split orient="ver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7213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545"/>
            <a:ext cx="8195094" cy="1320800"/>
          </a:xfrm>
        </p:spPr>
        <p:txBody>
          <a:bodyPr/>
          <a:lstStyle/>
          <a:p>
            <a:r>
              <a:rPr lang="en-IN" dirty="0" smtClean="0"/>
              <a:t>DEVELOPMENT OF SECONDARY PALATE</a:t>
            </a:r>
            <a:endParaRPr lang="en-IN" dirty="0"/>
          </a:p>
        </p:txBody>
      </p:sp>
      <p:sp>
        <p:nvSpPr>
          <p:cNvPr id="3" name="Content Placeholder 2"/>
          <p:cNvSpPr>
            <a:spLocks noGrp="1"/>
          </p:cNvSpPr>
          <p:nvPr>
            <p:ph idx="1"/>
          </p:nvPr>
        </p:nvSpPr>
        <p:spPr>
          <a:xfrm>
            <a:off x="484163" y="1139484"/>
            <a:ext cx="6934200" cy="5304294"/>
          </a:xfrm>
        </p:spPr>
        <p:txBody>
          <a:bodyPr>
            <a:noAutofit/>
          </a:bodyPr>
          <a:lstStyle/>
          <a:p>
            <a:r>
              <a:rPr lang="en-IN" sz="2000" dirty="0"/>
              <a:t>T</a:t>
            </a:r>
            <a:r>
              <a:rPr lang="en-IN" sz="2000" dirty="0" smtClean="0"/>
              <a:t>he main </a:t>
            </a:r>
            <a:r>
              <a:rPr lang="en-US" sz="2000" dirty="0" smtClean="0"/>
              <a:t>part </a:t>
            </a:r>
            <a:r>
              <a:rPr lang="en-US" sz="2000" dirty="0"/>
              <a:t>of the </a:t>
            </a:r>
            <a:r>
              <a:rPr lang="en-US" sz="2000" dirty="0" smtClean="0"/>
              <a:t>definitive </a:t>
            </a:r>
            <a:r>
              <a:rPr lang="en-US" sz="2000" dirty="0"/>
              <a:t>palate is formed by </a:t>
            </a:r>
            <a:r>
              <a:rPr lang="en-US" sz="2000" dirty="0" smtClean="0"/>
              <a:t>two shelf-like </a:t>
            </a:r>
            <a:r>
              <a:rPr lang="en-US" sz="2000" dirty="0"/>
              <a:t>outgrowths from </a:t>
            </a:r>
            <a:r>
              <a:rPr lang="en-US" sz="2000" dirty="0" smtClean="0"/>
              <a:t>maxillary </a:t>
            </a:r>
            <a:r>
              <a:rPr lang="en-US" sz="2000" dirty="0"/>
              <a:t>prominences</a:t>
            </a:r>
            <a:r>
              <a:rPr lang="en-US" sz="2000" dirty="0" smtClean="0"/>
              <a:t>.</a:t>
            </a:r>
          </a:p>
          <a:p>
            <a:endParaRPr lang="en-US" sz="2000" dirty="0"/>
          </a:p>
          <a:p>
            <a:r>
              <a:rPr lang="en-US" sz="2000" dirty="0"/>
              <a:t>These </a:t>
            </a:r>
            <a:r>
              <a:rPr lang="en-US" sz="2000" b="1" dirty="0" smtClean="0"/>
              <a:t>palatine shelves </a:t>
            </a:r>
            <a:r>
              <a:rPr lang="en-US" sz="2000" dirty="0" smtClean="0"/>
              <a:t>appear </a:t>
            </a:r>
            <a:r>
              <a:rPr lang="en-US" sz="2000" dirty="0"/>
              <a:t>in the </a:t>
            </a:r>
            <a:r>
              <a:rPr lang="en-US" sz="2000" dirty="0" smtClean="0"/>
              <a:t>6</a:t>
            </a:r>
            <a:r>
              <a:rPr lang="en-US" sz="2000" baseline="30000" dirty="0" smtClean="0"/>
              <a:t>th</a:t>
            </a:r>
            <a:r>
              <a:rPr lang="en-US" sz="2000" dirty="0" smtClean="0"/>
              <a:t> week and directed downward.</a:t>
            </a:r>
          </a:p>
          <a:p>
            <a:endParaRPr lang="en-US" sz="2000" dirty="0" smtClean="0"/>
          </a:p>
          <a:p>
            <a:r>
              <a:rPr lang="en-US" sz="2000" dirty="0" smtClean="0"/>
              <a:t>In </a:t>
            </a:r>
            <a:r>
              <a:rPr lang="en-US" sz="2000" dirty="0"/>
              <a:t>the </a:t>
            </a:r>
            <a:r>
              <a:rPr lang="en-US" sz="2000" dirty="0" smtClean="0"/>
              <a:t>7</a:t>
            </a:r>
            <a:r>
              <a:rPr lang="en-US" sz="2000" baseline="30000" dirty="0" smtClean="0"/>
              <a:t>th</a:t>
            </a:r>
            <a:r>
              <a:rPr lang="en-US" sz="2000" dirty="0" smtClean="0"/>
              <a:t> week </a:t>
            </a:r>
            <a:r>
              <a:rPr lang="en-US" sz="2000" dirty="0"/>
              <a:t>the palatine shelves ascend to attain </a:t>
            </a:r>
            <a:r>
              <a:rPr lang="en-US" sz="2000" dirty="0" smtClean="0"/>
              <a:t>a horizontal </a:t>
            </a:r>
            <a:r>
              <a:rPr lang="en-US" sz="2000" dirty="0"/>
              <a:t>position above the tongue and </a:t>
            </a:r>
            <a:r>
              <a:rPr lang="en-US" sz="2000" dirty="0" smtClean="0"/>
              <a:t>fuse </a:t>
            </a:r>
            <a:r>
              <a:rPr lang="en-IN" sz="2000" dirty="0" smtClean="0"/>
              <a:t>forming </a:t>
            </a:r>
            <a:r>
              <a:rPr lang="en-IN" sz="2000" dirty="0"/>
              <a:t>the </a:t>
            </a:r>
            <a:r>
              <a:rPr lang="en-IN" sz="2000" b="1" dirty="0"/>
              <a:t>secondary </a:t>
            </a:r>
            <a:r>
              <a:rPr lang="en-IN" sz="2000" b="1" dirty="0" smtClean="0"/>
              <a:t>palate.</a:t>
            </a:r>
          </a:p>
          <a:p>
            <a:endParaRPr lang="en-IN" sz="2000" b="1" dirty="0" smtClean="0"/>
          </a:p>
          <a:p>
            <a:r>
              <a:rPr lang="en-US" sz="2000" dirty="0"/>
              <a:t>Anteriorly, the shelves fuse with the </a:t>
            </a:r>
            <a:r>
              <a:rPr lang="en-US" sz="2000" dirty="0" smtClean="0"/>
              <a:t>triangular primary </a:t>
            </a:r>
            <a:r>
              <a:rPr lang="en-US" sz="2000" dirty="0"/>
              <a:t>palate, and </a:t>
            </a:r>
            <a:r>
              <a:rPr lang="en-US" sz="2000" b="1" dirty="0" smtClean="0">
                <a:solidFill>
                  <a:srgbClr val="C00000"/>
                </a:solidFill>
              </a:rPr>
              <a:t>incisive </a:t>
            </a:r>
            <a:r>
              <a:rPr lang="en-US" sz="2000" b="1" dirty="0">
                <a:solidFill>
                  <a:srgbClr val="C00000"/>
                </a:solidFill>
              </a:rPr>
              <a:t>foramen </a:t>
            </a:r>
            <a:r>
              <a:rPr lang="en-US" sz="2000" dirty="0"/>
              <a:t>is </a:t>
            </a:r>
            <a:r>
              <a:rPr lang="en-US" sz="2000" dirty="0" smtClean="0"/>
              <a:t>the midline </a:t>
            </a:r>
            <a:r>
              <a:rPr lang="en-US" sz="2000" dirty="0"/>
              <a:t>landmark between the primary and </a:t>
            </a:r>
            <a:r>
              <a:rPr lang="en-US" sz="2000" dirty="0" smtClean="0"/>
              <a:t>secondary </a:t>
            </a:r>
            <a:r>
              <a:rPr lang="en-IN" sz="2000" dirty="0" smtClean="0"/>
              <a:t>palates.</a:t>
            </a:r>
            <a:endParaRPr lang="en-IN" sz="2000" dirty="0"/>
          </a:p>
        </p:txBody>
      </p:sp>
      <p:pic>
        <p:nvPicPr>
          <p:cNvPr id="4" name="Picture 3"/>
          <p:cNvPicPr>
            <a:picLocks noChangeAspect="1"/>
          </p:cNvPicPr>
          <p:nvPr/>
        </p:nvPicPr>
        <p:blipFill>
          <a:blip r:embed="rId3"/>
          <a:stretch>
            <a:fillRect/>
          </a:stretch>
        </p:blipFill>
        <p:spPr>
          <a:xfrm>
            <a:off x="7863840" y="801494"/>
            <a:ext cx="4328160" cy="2921504"/>
          </a:xfrm>
          <a:prstGeom prst="rect">
            <a:avLst/>
          </a:prstGeom>
        </p:spPr>
      </p:pic>
      <p:pic>
        <p:nvPicPr>
          <p:cNvPr id="5" name="Picture 4"/>
          <p:cNvPicPr>
            <a:picLocks noChangeAspect="1"/>
          </p:cNvPicPr>
          <p:nvPr/>
        </p:nvPicPr>
        <p:blipFill>
          <a:blip r:embed="rId4"/>
          <a:stretch>
            <a:fillRect/>
          </a:stretch>
        </p:blipFill>
        <p:spPr>
          <a:xfrm>
            <a:off x="8595360" y="3688080"/>
            <a:ext cx="3596640" cy="2595223"/>
          </a:xfrm>
          <a:prstGeom prst="rect">
            <a:avLst/>
          </a:prstGeom>
        </p:spPr>
      </p:pic>
      <p:pic>
        <p:nvPicPr>
          <p:cNvPr id="6" name="Picture 5"/>
          <p:cNvPicPr>
            <a:picLocks noChangeAspect="1"/>
          </p:cNvPicPr>
          <p:nvPr/>
        </p:nvPicPr>
        <p:blipFill>
          <a:blip r:embed="rId5"/>
          <a:stretch>
            <a:fillRect/>
          </a:stretch>
        </p:blipFill>
        <p:spPr>
          <a:xfrm>
            <a:off x="7384513" y="4928234"/>
            <a:ext cx="1501028" cy="542925"/>
          </a:xfrm>
          <a:prstGeom prst="rect">
            <a:avLst/>
          </a:prstGeom>
        </p:spPr>
      </p:pic>
      <p:sp>
        <p:nvSpPr>
          <p:cNvPr id="7" name="Right Arrow 6"/>
          <p:cNvSpPr/>
          <p:nvPr/>
        </p:nvSpPr>
        <p:spPr>
          <a:xfrm>
            <a:off x="8778240" y="2419258"/>
            <a:ext cx="1362788" cy="661567"/>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ight Arrow 7"/>
          <p:cNvSpPr/>
          <p:nvPr/>
        </p:nvSpPr>
        <p:spPr>
          <a:xfrm rot="2636469">
            <a:off x="9219931" y="4058522"/>
            <a:ext cx="1497555" cy="644111"/>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83165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DEVELOPMENT OF THE NECK</a:t>
            </a:r>
            <a:endParaRPr lang="en-IN" dirty="0"/>
          </a:p>
        </p:txBody>
      </p:sp>
      <p:sp>
        <p:nvSpPr>
          <p:cNvPr id="3" name="Content Placeholder 2"/>
          <p:cNvSpPr>
            <a:spLocks noGrp="1"/>
          </p:cNvSpPr>
          <p:nvPr>
            <p:ph idx="1"/>
          </p:nvPr>
        </p:nvSpPr>
        <p:spPr>
          <a:xfrm>
            <a:off x="259081" y="1655699"/>
            <a:ext cx="8808719" cy="4779608"/>
          </a:xfrm>
        </p:spPr>
        <p:txBody>
          <a:bodyPr>
            <a:normAutofit/>
          </a:bodyPr>
          <a:lstStyle/>
          <a:p>
            <a:r>
              <a:rPr lang="en-US" sz="2000" dirty="0"/>
              <a:t>The </a:t>
            </a:r>
            <a:r>
              <a:rPr lang="en-US" sz="2000" dirty="0" err="1"/>
              <a:t>laryngotracheal</a:t>
            </a:r>
            <a:r>
              <a:rPr lang="en-US" sz="2000" dirty="0"/>
              <a:t> </a:t>
            </a:r>
            <a:r>
              <a:rPr lang="en-US" sz="2000" dirty="0" smtClean="0"/>
              <a:t>diverticulum forms </a:t>
            </a:r>
            <a:r>
              <a:rPr lang="en-US" sz="2000" dirty="0"/>
              <a:t>during the </a:t>
            </a:r>
            <a:r>
              <a:rPr lang="en-US" sz="2000" dirty="0" smtClean="0"/>
              <a:t>4</a:t>
            </a:r>
            <a:r>
              <a:rPr lang="en-US" sz="2000" baseline="30000" dirty="0" smtClean="0"/>
              <a:t>th</a:t>
            </a:r>
            <a:r>
              <a:rPr lang="en-US" sz="2000" dirty="0" smtClean="0"/>
              <a:t> week of gestation </a:t>
            </a:r>
            <a:r>
              <a:rPr lang="en-US" sz="2000" dirty="0"/>
              <a:t>along the floor of the primitive mouth. </a:t>
            </a:r>
            <a:endParaRPr lang="en-US" sz="2000" dirty="0" smtClean="0"/>
          </a:p>
          <a:p>
            <a:endParaRPr lang="en-US" sz="2000" dirty="0" smtClean="0"/>
          </a:p>
          <a:p>
            <a:endParaRPr lang="en-US" sz="2000" dirty="0" smtClean="0"/>
          </a:p>
          <a:p>
            <a:r>
              <a:rPr lang="en-US" sz="2000" dirty="0" smtClean="0"/>
              <a:t> </a:t>
            </a:r>
            <a:r>
              <a:rPr lang="en-US" sz="2000" dirty="0"/>
              <a:t>The </a:t>
            </a:r>
            <a:r>
              <a:rPr lang="en-US" sz="2000" dirty="0" smtClean="0"/>
              <a:t>distal end </a:t>
            </a:r>
            <a:r>
              <a:rPr lang="en-US" sz="2000" dirty="0"/>
              <a:t>forms the </a:t>
            </a:r>
            <a:r>
              <a:rPr lang="en-US" sz="2000" dirty="0">
                <a:solidFill>
                  <a:srgbClr val="C00000"/>
                </a:solidFill>
              </a:rPr>
              <a:t>lung bud</a:t>
            </a:r>
            <a:r>
              <a:rPr lang="en-US" sz="2000" dirty="0"/>
              <a:t>. The endoderm of this </a:t>
            </a:r>
            <a:r>
              <a:rPr lang="en-US" sz="2000" dirty="0" smtClean="0"/>
              <a:t>diverticulum forms </a:t>
            </a:r>
            <a:r>
              <a:rPr lang="en-US" sz="2000" dirty="0"/>
              <a:t>the epithelium of the larynx and trachea. </a:t>
            </a:r>
            <a:endParaRPr lang="en-US" sz="2000" dirty="0" smtClean="0"/>
          </a:p>
          <a:p>
            <a:endParaRPr lang="en-US" sz="2000" dirty="0" smtClean="0"/>
          </a:p>
          <a:p>
            <a:endParaRPr lang="en-US" sz="2000" dirty="0"/>
          </a:p>
          <a:p>
            <a:r>
              <a:rPr lang="en-US" sz="2000" dirty="0"/>
              <a:t>The </a:t>
            </a:r>
            <a:r>
              <a:rPr lang="en-US" sz="2000" dirty="0" smtClean="0"/>
              <a:t>4</a:t>
            </a:r>
            <a:r>
              <a:rPr lang="en-US" sz="2000" baseline="30000" dirty="0" smtClean="0"/>
              <a:t>th</a:t>
            </a:r>
            <a:r>
              <a:rPr lang="en-US" sz="2000" dirty="0" smtClean="0"/>
              <a:t> and 6</a:t>
            </a:r>
            <a:r>
              <a:rPr lang="en-US" sz="2000" baseline="30000" dirty="0" smtClean="0"/>
              <a:t>th</a:t>
            </a:r>
            <a:r>
              <a:rPr lang="en-US" sz="2000" dirty="0" smtClean="0"/>
              <a:t> pharyngeal </a:t>
            </a:r>
            <a:r>
              <a:rPr lang="en-US" sz="2000" dirty="0"/>
              <a:t>arches form </a:t>
            </a:r>
            <a:r>
              <a:rPr lang="en-US" sz="2000" dirty="0" smtClean="0"/>
              <a:t>surrounding </a:t>
            </a:r>
            <a:r>
              <a:rPr lang="en-IN" sz="2000" dirty="0" smtClean="0"/>
              <a:t>cartilage </a:t>
            </a:r>
            <a:r>
              <a:rPr lang="en-IN" sz="2000" dirty="0"/>
              <a:t>and </a:t>
            </a:r>
            <a:r>
              <a:rPr lang="en-IN" sz="2000" dirty="0" smtClean="0"/>
              <a:t>muscles.</a:t>
            </a:r>
          </a:p>
          <a:p>
            <a:pPr marL="0" indent="0">
              <a:buNone/>
            </a:pPr>
            <a:endParaRPr lang="en-IN" dirty="0"/>
          </a:p>
        </p:txBody>
      </p:sp>
      <p:pic>
        <p:nvPicPr>
          <p:cNvPr id="4" name="Picture 3"/>
          <p:cNvPicPr>
            <a:picLocks noChangeAspect="1"/>
          </p:cNvPicPr>
          <p:nvPr/>
        </p:nvPicPr>
        <p:blipFill>
          <a:blip r:embed="rId2"/>
          <a:stretch>
            <a:fillRect/>
          </a:stretch>
        </p:blipFill>
        <p:spPr>
          <a:xfrm>
            <a:off x="9143999" y="1097280"/>
            <a:ext cx="3048001" cy="4844817"/>
          </a:xfrm>
          <a:prstGeom prst="rect">
            <a:avLst/>
          </a:prstGeom>
        </p:spPr>
      </p:pic>
      <p:sp>
        <p:nvSpPr>
          <p:cNvPr id="5" name="Right Arrow 4"/>
          <p:cNvSpPr/>
          <p:nvPr/>
        </p:nvSpPr>
        <p:spPr>
          <a:xfrm rot="12559722">
            <a:off x="9602046" y="4068234"/>
            <a:ext cx="1181399" cy="473368"/>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5985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594360"/>
            <a:ext cx="7498080" cy="1320800"/>
          </a:xfrm>
        </p:spPr>
        <p:txBody>
          <a:bodyPr/>
          <a:lstStyle/>
          <a:p>
            <a:r>
              <a:rPr lang="en-IN" b="1" dirty="0" smtClean="0"/>
              <a:t>SONOGRAPHIC EVALUATION OF FETAL </a:t>
            </a:r>
            <a:r>
              <a:rPr lang="en-IN" b="1" dirty="0"/>
              <a:t>FACE</a:t>
            </a:r>
            <a:endParaRPr lang="en-IN" dirty="0"/>
          </a:p>
        </p:txBody>
      </p:sp>
      <p:sp>
        <p:nvSpPr>
          <p:cNvPr id="3" name="Content Placeholder 2"/>
          <p:cNvSpPr>
            <a:spLocks noGrp="1"/>
          </p:cNvSpPr>
          <p:nvPr>
            <p:ph idx="1"/>
          </p:nvPr>
        </p:nvSpPr>
        <p:spPr>
          <a:xfrm>
            <a:off x="0" y="1874520"/>
            <a:ext cx="7547675" cy="4983480"/>
          </a:xfrm>
        </p:spPr>
        <p:txBody>
          <a:bodyPr>
            <a:normAutofit/>
          </a:bodyPr>
          <a:lstStyle/>
          <a:p>
            <a:r>
              <a:rPr lang="en-US" sz="2000" dirty="0" err="1"/>
              <a:t>Sonographic</a:t>
            </a:r>
            <a:r>
              <a:rPr lang="en-US" sz="2000" dirty="0"/>
              <a:t> evaluation of the fetal face is part of the </a:t>
            </a:r>
            <a:r>
              <a:rPr lang="en-US" sz="2000" dirty="0" smtClean="0"/>
              <a:t>routine </a:t>
            </a:r>
            <a:r>
              <a:rPr lang="en-IN" sz="2000" dirty="0" smtClean="0"/>
              <a:t>anatomic </a:t>
            </a:r>
            <a:r>
              <a:rPr lang="en-IN" sz="2000" dirty="0"/>
              <a:t>survey in </a:t>
            </a:r>
            <a:r>
              <a:rPr lang="en-IN" sz="2000" dirty="0" err="1" smtClean="0"/>
              <a:t>midpregnancy</a:t>
            </a:r>
            <a:r>
              <a:rPr lang="en-IN" sz="2000" dirty="0" smtClean="0"/>
              <a:t>.</a:t>
            </a:r>
          </a:p>
          <a:p>
            <a:endParaRPr lang="en-IN" sz="2000" dirty="0" smtClean="0"/>
          </a:p>
          <a:p>
            <a:endParaRPr lang="en-US" sz="2000" dirty="0" smtClean="0"/>
          </a:p>
          <a:p>
            <a:r>
              <a:rPr lang="en-US" sz="2000" dirty="0"/>
              <a:t>The facial anomalies are divided grossly into nose, orbit, lip, mandible, and palate </a:t>
            </a:r>
            <a:r>
              <a:rPr lang="en-US" sz="2000" dirty="0" smtClean="0"/>
              <a:t>anomalies.</a:t>
            </a:r>
            <a:endParaRPr lang="en-US" sz="2000" dirty="0"/>
          </a:p>
          <a:p>
            <a:endParaRPr lang="en-US" sz="2000" dirty="0" smtClean="0"/>
          </a:p>
          <a:p>
            <a:endParaRPr lang="en-US" sz="2000" dirty="0"/>
          </a:p>
        </p:txBody>
      </p:sp>
      <p:pic>
        <p:nvPicPr>
          <p:cNvPr id="4" name="Picture 3"/>
          <p:cNvPicPr>
            <a:picLocks noChangeAspect="1"/>
          </p:cNvPicPr>
          <p:nvPr/>
        </p:nvPicPr>
        <p:blipFill>
          <a:blip r:embed="rId3"/>
          <a:stretch>
            <a:fillRect/>
          </a:stretch>
        </p:blipFill>
        <p:spPr>
          <a:xfrm>
            <a:off x="7609668" y="375244"/>
            <a:ext cx="4094652" cy="3150620"/>
          </a:xfrm>
          <a:prstGeom prst="rect">
            <a:avLst/>
          </a:prstGeom>
        </p:spPr>
      </p:pic>
      <p:sp>
        <p:nvSpPr>
          <p:cNvPr id="5" name="Right Arrow 4"/>
          <p:cNvSpPr/>
          <p:nvPr/>
        </p:nvSpPr>
        <p:spPr>
          <a:xfrm rot="2667945">
            <a:off x="7548234" y="1363263"/>
            <a:ext cx="1116052" cy="644111"/>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p:nvPicPr>
        <p:blipFill>
          <a:blip r:embed="rId4"/>
          <a:stretch>
            <a:fillRect/>
          </a:stretch>
        </p:blipFill>
        <p:spPr>
          <a:xfrm>
            <a:off x="7598898" y="3507403"/>
            <a:ext cx="4151174" cy="2876985"/>
          </a:xfrm>
          <a:prstGeom prst="rect">
            <a:avLst/>
          </a:prstGeom>
        </p:spPr>
      </p:pic>
      <p:sp>
        <p:nvSpPr>
          <p:cNvPr id="9" name="Rectangle 8"/>
          <p:cNvSpPr/>
          <p:nvPr/>
        </p:nvSpPr>
        <p:spPr>
          <a:xfrm>
            <a:off x="335280" y="4702016"/>
            <a:ext cx="6995160" cy="1015663"/>
          </a:xfrm>
          <a:prstGeom prst="rect">
            <a:avLst/>
          </a:prstGeom>
        </p:spPr>
        <p:txBody>
          <a:bodyPr wrap="square">
            <a:spAutoFit/>
          </a:bodyPr>
          <a:lstStyle/>
          <a:p>
            <a:r>
              <a:rPr lang="en-IN" sz="2000" dirty="0">
                <a:solidFill>
                  <a:schemeClr val="tx1">
                    <a:lumMod val="75000"/>
                    <a:lumOff val="25000"/>
                  </a:schemeClr>
                </a:solidFill>
              </a:rPr>
              <a:t>Prenatal recognition of facial </a:t>
            </a:r>
            <a:r>
              <a:rPr lang="en-US" sz="2000" dirty="0">
                <a:solidFill>
                  <a:schemeClr val="tx1">
                    <a:lumMod val="75000"/>
                    <a:lumOff val="25000"/>
                  </a:schemeClr>
                </a:solidFill>
              </a:rPr>
              <a:t>abnormalities </a:t>
            </a:r>
            <a:r>
              <a:rPr lang="en-US" sz="2000" dirty="0" smtClean="0">
                <a:solidFill>
                  <a:schemeClr val="tx1">
                    <a:lumMod val="75000"/>
                    <a:lumOff val="25000"/>
                  </a:schemeClr>
                </a:solidFill>
              </a:rPr>
              <a:t>can </a:t>
            </a:r>
            <a:r>
              <a:rPr lang="en-US" sz="2000" dirty="0">
                <a:solidFill>
                  <a:schemeClr val="tx1">
                    <a:lumMod val="75000"/>
                    <a:lumOff val="25000"/>
                  </a:schemeClr>
                </a:solidFill>
              </a:rPr>
              <a:t>lead to the diagnosis of multiple </a:t>
            </a:r>
            <a:r>
              <a:rPr lang="en-US" sz="2000" dirty="0" smtClean="0">
                <a:solidFill>
                  <a:schemeClr val="tx1">
                    <a:lumMod val="75000"/>
                    <a:lumOff val="25000"/>
                  </a:schemeClr>
                </a:solidFill>
              </a:rPr>
              <a:t>syndromes </a:t>
            </a:r>
            <a:r>
              <a:rPr lang="en-US" sz="2000" dirty="0">
                <a:solidFill>
                  <a:schemeClr val="tx1">
                    <a:lumMod val="75000"/>
                    <a:lumOff val="25000"/>
                  </a:schemeClr>
                </a:solidFill>
              </a:rPr>
              <a:t>and chromosomal anomalies. </a:t>
            </a:r>
            <a:endParaRPr lang="en-US" dirty="0"/>
          </a:p>
        </p:txBody>
      </p:sp>
      <p:sp>
        <p:nvSpPr>
          <p:cNvPr id="10" name="Right Arrow 9"/>
          <p:cNvSpPr/>
          <p:nvPr/>
        </p:nvSpPr>
        <p:spPr>
          <a:xfrm rot="8591904">
            <a:off x="9293188" y="2529445"/>
            <a:ext cx="1006216" cy="607436"/>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ight Arrow 11"/>
          <p:cNvSpPr/>
          <p:nvPr/>
        </p:nvSpPr>
        <p:spPr>
          <a:xfrm rot="10059706">
            <a:off x="10452738" y="3706541"/>
            <a:ext cx="1006216" cy="607436"/>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54530513"/>
      </p:ext>
    </p:extLst>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79120"/>
            <a:ext cx="10644601" cy="1320800"/>
          </a:xfrm>
        </p:spPr>
        <p:txBody>
          <a:bodyPr/>
          <a:lstStyle/>
          <a:p>
            <a:r>
              <a:rPr lang="en-IN" b="1" dirty="0"/>
              <a:t>SONOGRAPHIC EVALUATION </a:t>
            </a:r>
            <a:r>
              <a:rPr lang="en-IN" b="1" dirty="0" smtClean="0"/>
              <a:t>OF NORMAL FETAL NECK</a:t>
            </a:r>
            <a:endParaRPr lang="en-IN" dirty="0"/>
          </a:p>
        </p:txBody>
      </p:sp>
      <p:sp>
        <p:nvSpPr>
          <p:cNvPr id="3" name="Content Placeholder 2"/>
          <p:cNvSpPr>
            <a:spLocks noGrp="1"/>
          </p:cNvSpPr>
          <p:nvPr>
            <p:ph idx="1"/>
          </p:nvPr>
        </p:nvSpPr>
        <p:spPr>
          <a:xfrm>
            <a:off x="1" y="1961083"/>
            <a:ext cx="7863840" cy="3880773"/>
          </a:xfrm>
        </p:spPr>
        <p:txBody>
          <a:bodyPr/>
          <a:lstStyle/>
          <a:p>
            <a:r>
              <a:rPr lang="en-US" sz="2200" dirty="0"/>
              <a:t>Images </a:t>
            </a:r>
            <a:r>
              <a:rPr lang="en-US" sz="2200" dirty="0" smtClean="0"/>
              <a:t>are </a:t>
            </a:r>
            <a:r>
              <a:rPr lang="en-US" sz="2200" dirty="0"/>
              <a:t>obtained </a:t>
            </a:r>
            <a:r>
              <a:rPr lang="en-US" sz="2200" dirty="0" smtClean="0"/>
              <a:t>to </a:t>
            </a:r>
            <a:r>
              <a:rPr lang="en-US" sz="2200" dirty="0"/>
              <a:t>evaluate the cervical spine and </a:t>
            </a:r>
            <a:r>
              <a:rPr lang="en-US" sz="2200" dirty="0" smtClean="0"/>
              <a:t>airway.</a:t>
            </a:r>
          </a:p>
          <a:p>
            <a:endParaRPr lang="en-US" dirty="0" smtClean="0"/>
          </a:p>
          <a:p>
            <a:endParaRPr lang="en-IN" dirty="0"/>
          </a:p>
        </p:txBody>
      </p:sp>
      <p:sp>
        <p:nvSpPr>
          <p:cNvPr id="4" name="TextBox 3"/>
          <p:cNvSpPr txBox="1"/>
          <p:nvPr/>
        </p:nvSpPr>
        <p:spPr>
          <a:xfrm>
            <a:off x="350521" y="4786716"/>
            <a:ext cx="6812280" cy="830997"/>
          </a:xfrm>
          <a:prstGeom prst="rect">
            <a:avLst/>
          </a:prstGeom>
          <a:solidFill>
            <a:schemeClr val="bg2">
              <a:lumMod val="90000"/>
            </a:schemeClr>
          </a:solidFill>
        </p:spPr>
        <p:txBody>
          <a:bodyPr wrap="square" rtlCol="0">
            <a:spAutoFit/>
          </a:bodyPr>
          <a:lstStyle/>
          <a:p>
            <a:r>
              <a:rPr lang="en-US" sz="2400" dirty="0" smtClean="0"/>
              <a:t>The </a:t>
            </a:r>
            <a:r>
              <a:rPr lang="en-US" sz="2400" dirty="0"/>
              <a:t>nuchal translucency is </a:t>
            </a:r>
            <a:r>
              <a:rPr lang="en-US" sz="2400" dirty="0" smtClean="0"/>
              <a:t>fluid </a:t>
            </a:r>
            <a:r>
              <a:rPr lang="en-US" sz="2400" dirty="0"/>
              <a:t>collection </a:t>
            </a:r>
            <a:r>
              <a:rPr lang="en-US" sz="2400" dirty="0" smtClean="0"/>
              <a:t>posterior </a:t>
            </a:r>
            <a:r>
              <a:rPr lang="en-US" sz="2400" dirty="0"/>
              <a:t>to </a:t>
            </a:r>
            <a:r>
              <a:rPr lang="en-US" sz="2400" dirty="0" smtClean="0"/>
              <a:t>fetal neck</a:t>
            </a:r>
            <a:endParaRPr lang="en-IN" sz="2200" dirty="0"/>
          </a:p>
        </p:txBody>
      </p:sp>
      <p:sp>
        <p:nvSpPr>
          <p:cNvPr id="5" name="TextBox 4"/>
          <p:cNvSpPr txBox="1"/>
          <p:nvPr/>
        </p:nvSpPr>
        <p:spPr>
          <a:xfrm>
            <a:off x="121920" y="3448629"/>
            <a:ext cx="7182196" cy="461665"/>
          </a:xfrm>
          <a:prstGeom prst="rect">
            <a:avLst/>
          </a:prstGeom>
          <a:solidFill>
            <a:srgbClr val="FFFF00"/>
          </a:solidFill>
        </p:spPr>
        <p:txBody>
          <a:bodyPr wrap="square" rtlCol="0">
            <a:spAutoFit/>
          </a:bodyPr>
          <a:lstStyle/>
          <a:p>
            <a:r>
              <a:rPr lang="en-US" sz="2400" dirty="0"/>
              <a:t> </a:t>
            </a:r>
            <a:r>
              <a:rPr lang="en-US" sz="2200" dirty="0"/>
              <a:t>The neck should also be evaluated for </a:t>
            </a:r>
            <a:r>
              <a:rPr lang="en-US" sz="2200" dirty="0" smtClean="0"/>
              <a:t>hyperextension</a:t>
            </a:r>
            <a:r>
              <a:rPr lang="en-US" sz="2200" dirty="0"/>
              <a:t>.</a:t>
            </a:r>
            <a:r>
              <a:rPr lang="en-US" sz="2200" dirty="0" smtClean="0"/>
              <a:t> </a:t>
            </a:r>
            <a:endParaRPr lang="en-US" sz="2200" dirty="0"/>
          </a:p>
        </p:txBody>
      </p:sp>
      <p:pic>
        <p:nvPicPr>
          <p:cNvPr id="7" name="Picture 6"/>
          <p:cNvPicPr>
            <a:picLocks noChangeAspect="1"/>
          </p:cNvPicPr>
          <p:nvPr/>
        </p:nvPicPr>
        <p:blipFill>
          <a:blip r:embed="rId3"/>
          <a:stretch>
            <a:fillRect/>
          </a:stretch>
        </p:blipFill>
        <p:spPr>
          <a:xfrm>
            <a:off x="7381702" y="1470394"/>
            <a:ext cx="4810298" cy="4738254"/>
          </a:xfrm>
          <a:prstGeom prst="rect">
            <a:avLst/>
          </a:prstGeom>
        </p:spPr>
      </p:pic>
    </p:spTree>
    <p:extLst>
      <p:ext uri="{BB962C8B-B14F-4D97-AF65-F5344CB8AC3E}">
        <p14:creationId xmlns:p14="http://schemas.microsoft.com/office/powerpoint/2010/main" val="42410993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
            <a:ext cx="7345680" cy="1320800"/>
          </a:xfrm>
        </p:spPr>
        <p:txBody>
          <a:bodyPr/>
          <a:lstStyle/>
          <a:p>
            <a:r>
              <a:rPr lang="en-IN" b="1" dirty="0" smtClean="0"/>
              <a:t>PLANES FOR SCANNING</a:t>
            </a:r>
            <a:endParaRPr lang="en-IN" dirty="0"/>
          </a:p>
        </p:txBody>
      </p:sp>
      <p:sp>
        <p:nvSpPr>
          <p:cNvPr id="3" name="Content Placeholder 2"/>
          <p:cNvSpPr>
            <a:spLocks noGrp="1"/>
          </p:cNvSpPr>
          <p:nvPr>
            <p:ph idx="1"/>
          </p:nvPr>
        </p:nvSpPr>
        <p:spPr>
          <a:xfrm>
            <a:off x="320040" y="1487837"/>
            <a:ext cx="6898907" cy="5114441"/>
          </a:xfrm>
        </p:spPr>
        <p:txBody>
          <a:bodyPr/>
          <a:lstStyle/>
          <a:p>
            <a:r>
              <a:rPr lang="en-IN" b="1" u="sng" dirty="0">
                <a:solidFill>
                  <a:srgbClr val="C00000"/>
                </a:solidFill>
              </a:rPr>
              <a:t>SAGITTAL </a:t>
            </a:r>
            <a:r>
              <a:rPr lang="en-IN" b="1" u="sng" dirty="0" smtClean="0">
                <a:solidFill>
                  <a:srgbClr val="C00000"/>
                </a:solidFill>
              </a:rPr>
              <a:t>PLANES</a:t>
            </a:r>
            <a:r>
              <a:rPr lang="en-IN" b="1" dirty="0" smtClean="0"/>
              <a:t>:  </a:t>
            </a:r>
          </a:p>
          <a:p>
            <a:endParaRPr lang="en-IN" b="1" dirty="0"/>
          </a:p>
          <a:p>
            <a:r>
              <a:rPr lang="en-IN" sz="2000" dirty="0" smtClean="0"/>
              <a:t>Helps </a:t>
            </a:r>
            <a:r>
              <a:rPr lang="en-IN" sz="2000" dirty="0"/>
              <a:t>to </a:t>
            </a:r>
            <a:r>
              <a:rPr lang="en-US" sz="2000" dirty="0"/>
              <a:t>obtain </a:t>
            </a:r>
            <a:r>
              <a:rPr lang="en-US" sz="2000" dirty="0" smtClean="0"/>
              <a:t>the </a:t>
            </a:r>
            <a:r>
              <a:rPr lang="en-US" sz="2000" dirty="0"/>
              <a:t>angle between the surface of the palate and the frontal </a:t>
            </a:r>
            <a:r>
              <a:rPr lang="en-US" sz="2000" dirty="0" smtClean="0"/>
              <a:t>bone, </a:t>
            </a:r>
            <a:r>
              <a:rPr lang="en-US" sz="2000" dirty="0"/>
              <a:t>called the </a:t>
            </a:r>
            <a:r>
              <a:rPr lang="en-US" sz="2000" dirty="0" err="1"/>
              <a:t>frontomaxillary</a:t>
            </a:r>
            <a:r>
              <a:rPr lang="en-US" sz="2000" dirty="0"/>
              <a:t> facial angle. </a:t>
            </a:r>
          </a:p>
          <a:p>
            <a:endParaRPr lang="en-US" sz="2000" dirty="0"/>
          </a:p>
          <a:p>
            <a:r>
              <a:rPr lang="en-US" sz="2000" dirty="0" smtClean="0"/>
              <a:t> </a:t>
            </a:r>
            <a:r>
              <a:rPr lang="en-US" sz="2000" dirty="0"/>
              <a:t>This angle is increased in fetuses with trisomy </a:t>
            </a:r>
            <a:r>
              <a:rPr lang="en-US" sz="2000" dirty="0" smtClean="0"/>
              <a:t>21 due to </a:t>
            </a:r>
            <a:r>
              <a:rPr lang="en-US" sz="2000" dirty="0"/>
              <a:t>hypoplasia </a:t>
            </a:r>
            <a:r>
              <a:rPr lang="en-US" sz="2000" dirty="0" smtClean="0"/>
              <a:t>of the </a:t>
            </a:r>
            <a:r>
              <a:rPr lang="en-IN" sz="2000" dirty="0" smtClean="0"/>
              <a:t>palate.</a:t>
            </a:r>
          </a:p>
          <a:p>
            <a:endParaRPr lang="en-IN" sz="2000" dirty="0" smtClean="0"/>
          </a:p>
          <a:p>
            <a:r>
              <a:rPr lang="en-US" sz="2000" dirty="0" smtClean="0"/>
              <a:t>Nasal bone </a:t>
            </a:r>
            <a:r>
              <a:rPr lang="en-US" sz="2000" dirty="0"/>
              <a:t>are </a:t>
            </a:r>
            <a:r>
              <a:rPr lang="en-US" sz="2000" dirty="0" smtClean="0"/>
              <a:t>visualized </a:t>
            </a:r>
            <a:r>
              <a:rPr lang="en-US" sz="2000" dirty="0"/>
              <a:t>in </a:t>
            </a:r>
            <a:r>
              <a:rPr lang="en-US" sz="2000" dirty="0" err="1" smtClean="0"/>
              <a:t>midsagittal</a:t>
            </a:r>
            <a:r>
              <a:rPr lang="en-US" sz="2000" dirty="0" smtClean="0"/>
              <a:t> scans</a:t>
            </a:r>
            <a:endParaRPr lang="en-IN" sz="2000" dirty="0"/>
          </a:p>
        </p:txBody>
      </p:sp>
      <p:pic>
        <p:nvPicPr>
          <p:cNvPr id="4" name="Picture 3"/>
          <p:cNvPicPr>
            <a:picLocks noChangeAspect="1"/>
          </p:cNvPicPr>
          <p:nvPr/>
        </p:nvPicPr>
        <p:blipFill>
          <a:blip r:embed="rId3"/>
          <a:stretch>
            <a:fillRect/>
          </a:stretch>
        </p:blipFill>
        <p:spPr>
          <a:xfrm>
            <a:off x="7209037" y="3409406"/>
            <a:ext cx="4798054" cy="3021874"/>
          </a:xfrm>
          <a:prstGeom prst="rect">
            <a:avLst/>
          </a:prstGeom>
        </p:spPr>
      </p:pic>
      <p:pic>
        <p:nvPicPr>
          <p:cNvPr id="5" name="Picture 4"/>
          <p:cNvPicPr>
            <a:picLocks noChangeAspect="1"/>
          </p:cNvPicPr>
          <p:nvPr/>
        </p:nvPicPr>
        <p:blipFill>
          <a:blip r:embed="rId4"/>
          <a:stretch>
            <a:fillRect/>
          </a:stretch>
        </p:blipFill>
        <p:spPr>
          <a:xfrm>
            <a:off x="7221935" y="292821"/>
            <a:ext cx="4832906" cy="3164204"/>
          </a:xfrm>
          <a:prstGeom prst="rect">
            <a:avLst/>
          </a:prstGeom>
        </p:spPr>
      </p:pic>
    </p:spTree>
    <p:extLst>
      <p:ext uri="{BB962C8B-B14F-4D97-AF65-F5344CB8AC3E}">
        <p14:creationId xmlns:p14="http://schemas.microsoft.com/office/powerpoint/2010/main" val="2434550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43" y="400929"/>
            <a:ext cx="8596668" cy="1320800"/>
          </a:xfrm>
        </p:spPr>
        <p:txBody>
          <a:bodyPr/>
          <a:lstStyle/>
          <a:p>
            <a:r>
              <a:rPr lang="en-IN" b="1" dirty="0" smtClean="0"/>
              <a:t>AXIAL PLANES</a:t>
            </a:r>
            <a:endParaRPr lang="en-IN" dirty="0"/>
          </a:p>
        </p:txBody>
      </p:sp>
      <p:sp>
        <p:nvSpPr>
          <p:cNvPr id="3" name="Content Placeholder 2"/>
          <p:cNvSpPr>
            <a:spLocks noGrp="1"/>
          </p:cNvSpPr>
          <p:nvPr>
            <p:ph idx="1"/>
          </p:nvPr>
        </p:nvSpPr>
        <p:spPr>
          <a:xfrm>
            <a:off x="134815" y="1176773"/>
            <a:ext cx="5254388" cy="2444068"/>
          </a:xfrm>
        </p:spPr>
        <p:txBody>
          <a:bodyPr>
            <a:normAutofit/>
          </a:bodyPr>
          <a:lstStyle/>
          <a:p>
            <a:r>
              <a:rPr lang="en-US" sz="2000" dirty="0" smtClean="0"/>
              <a:t>Orbits </a:t>
            </a:r>
            <a:r>
              <a:rPr lang="en-US" sz="2000" dirty="0"/>
              <a:t>may be visualized simultaneously, by means of an axial </a:t>
            </a:r>
            <a:r>
              <a:rPr lang="en-US" sz="2000" dirty="0" smtClean="0"/>
              <a:t>plane</a:t>
            </a:r>
            <a:r>
              <a:rPr lang="en-US" sz="2000" dirty="0"/>
              <a:t>.</a:t>
            </a:r>
            <a:endParaRPr lang="en-IN" sz="2000" dirty="0"/>
          </a:p>
        </p:txBody>
      </p:sp>
      <p:pic>
        <p:nvPicPr>
          <p:cNvPr id="5" name="Picture 4"/>
          <p:cNvPicPr>
            <a:picLocks noChangeAspect="1"/>
          </p:cNvPicPr>
          <p:nvPr/>
        </p:nvPicPr>
        <p:blipFill>
          <a:blip r:embed="rId3"/>
          <a:stretch>
            <a:fillRect/>
          </a:stretch>
        </p:blipFill>
        <p:spPr>
          <a:xfrm>
            <a:off x="467751" y="2046745"/>
            <a:ext cx="4539452" cy="4003536"/>
          </a:xfrm>
          <a:prstGeom prst="rect">
            <a:avLst/>
          </a:prstGeom>
        </p:spPr>
      </p:pic>
      <p:sp>
        <p:nvSpPr>
          <p:cNvPr id="6" name="Rectangle 5"/>
          <p:cNvSpPr/>
          <p:nvPr/>
        </p:nvSpPr>
        <p:spPr>
          <a:xfrm>
            <a:off x="6837473" y="410308"/>
            <a:ext cx="4000326" cy="646331"/>
          </a:xfrm>
          <a:prstGeom prst="rect">
            <a:avLst/>
          </a:prstGeom>
        </p:spPr>
        <p:txBody>
          <a:bodyPr wrap="none">
            <a:spAutoFit/>
          </a:bodyPr>
          <a:lstStyle/>
          <a:p>
            <a:r>
              <a:rPr lang="en-IN" sz="3600" b="1" dirty="0">
                <a:solidFill>
                  <a:schemeClr val="accent1"/>
                </a:solidFill>
                <a:latin typeface="+mj-lt"/>
                <a:ea typeface="+mj-ea"/>
                <a:cs typeface="+mj-cs"/>
              </a:rPr>
              <a:t>CORONAL PLANES</a:t>
            </a:r>
          </a:p>
        </p:txBody>
      </p:sp>
      <p:sp>
        <p:nvSpPr>
          <p:cNvPr id="7" name="Rectangle 6"/>
          <p:cNvSpPr/>
          <p:nvPr/>
        </p:nvSpPr>
        <p:spPr>
          <a:xfrm>
            <a:off x="6461760" y="1009472"/>
            <a:ext cx="5897880" cy="1015663"/>
          </a:xfrm>
          <a:prstGeom prst="rect">
            <a:avLst/>
          </a:prstGeom>
        </p:spPr>
        <p:txBody>
          <a:bodyPr wrap="square">
            <a:spAutoFit/>
          </a:bodyPr>
          <a:lstStyle/>
          <a:p>
            <a:r>
              <a:rPr lang="en-US" sz="2000" dirty="0" smtClean="0">
                <a:solidFill>
                  <a:schemeClr val="tx1">
                    <a:lumMod val="75000"/>
                    <a:lumOff val="25000"/>
                  </a:schemeClr>
                </a:solidFill>
              </a:rPr>
              <a:t>Coronal planes better visualizes </a:t>
            </a:r>
            <a:r>
              <a:rPr lang="en-US" sz="2000" dirty="0">
                <a:solidFill>
                  <a:schemeClr val="tx1">
                    <a:lumMod val="75000"/>
                    <a:lumOff val="25000"/>
                  </a:schemeClr>
                </a:solidFill>
              </a:rPr>
              <a:t>the </a:t>
            </a:r>
            <a:r>
              <a:rPr lang="en-US" sz="2000" dirty="0" err="1" smtClean="0">
                <a:solidFill>
                  <a:schemeClr val="tx1">
                    <a:lumMod val="75000"/>
                    <a:lumOff val="25000"/>
                  </a:schemeClr>
                </a:solidFill>
              </a:rPr>
              <a:t>eyelids,lips</a:t>
            </a:r>
            <a:r>
              <a:rPr lang="en-US" sz="2000" dirty="0">
                <a:solidFill>
                  <a:schemeClr val="tx1">
                    <a:lumMod val="75000"/>
                    <a:lumOff val="25000"/>
                  </a:schemeClr>
                </a:solidFill>
              </a:rPr>
              <a:t>, forehead, and nose(nostrils appear as two little anechoic areas</a:t>
            </a:r>
            <a:r>
              <a:rPr lang="en-US" sz="2000" dirty="0">
                <a:latin typeface="PalatinoLinotype-Roman"/>
              </a:rPr>
              <a:t>)</a:t>
            </a:r>
            <a:endParaRPr lang="en-US" sz="2000" dirty="0" smtClean="0">
              <a:latin typeface="PalatinoLinotype-Roman"/>
            </a:endParaRPr>
          </a:p>
        </p:txBody>
      </p:sp>
      <p:pic>
        <p:nvPicPr>
          <p:cNvPr id="4" name="Picture 3"/>
          <p:cNvPicPr>
            <a:picLocks noChangeAspect="1"/>
          </p:cNvPicPr>
          <p:nvPr/>
        </p:nvPicPr>
        <p:blipFill>
          <a:blip r:embed="rId4"/>
          <a:stretch>
            <a:fillRect/>
          </a:stretch>
        </p:blipFill>
        <p:spPr>
          <a:xfrm>
            <a:off x="7624762" y="2240279"/>
            <a:ext cx="3729038" cy="3836455"/>
          </a:xfrm>
          <a:prstGeom prst="rect">
            <a:avLst/>
          </a:prstGeom>
        </p:spPr>
      </p:pic>
      <p:sp>
        <p:nvSpPr>
          <p:cNvPr id="12" name="Right Arrow 11"/>
          <p:cNvSpPr/>
          <p:nvPr/>
        </p:nvSpPr>
        <p:spPr>
          <a:xfrm rot="4983584">
            <a:off x="9655510" y="3133004"/>
            <a:ext cx="1006216" cy="607436"/>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ight Arrow 12"/>
          <p:cNvSpPr/>
          <p:nvPr/>
        </p:nvSpPr>
        <p:spPr>
          <a:xfrm rot="14732412">
            <a:off x="10082231" y="4870366"/>
            <a:ext cx="1006216" cy="607436"/>
          </a:xfrm>
          <a:prstGeom prst="rightArrow">
            <a:avLst>
              <a:gd name="adj1" fmla="val 1947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621016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 y="2697480"/>
            <a:ext cx="8001000" cy="4160519"/>
          </a:xfrm>
        </p:spPr>
        <p:txBody>
          <a:bodyPr>
            <a:normAutofit/>
          </a:bodyPr>
          <a:lstStyle/>
          <a:p>
            <a:r>
              <a:rPr lang="en-US" sz="2000" dirty="0" smtClean="0"/>
              <a:t>3D/4D </a:t>
            </a:r>
            <a:r>
              <a:rPr lang="en-US" sz="2000" dirty="0"/>
              <a:t>imaging enables a more detailed survey </a:t>
            </a:r>
            <a:r>
              <a:rPr lang="en-US" sz="2000" dirty="0" smtClean="0"/>
              <a:t>and detects </a:t>
            </a:r>
            <a:r>
              <a:rPr lang="en-US" sz="2000" dirty="0" smtClean="0">
                <a:solidFill>
                  <a:srgbClr val="C00000"/>
                </a:solidFill>
              </a:rPr>
              <a:t>subtle fetal abnormality </a:t>
            </a:r>
            <a:r>
              <a:rPr lang="en-US" sz="2000" dirty="0" smtClean="0"/>
              <a:t>compared to 2D US by using various modes.</a:t>
            </a:r>
          </a:p>
          <a:p>
            <a:endParaRPr lang="en-US" sz="2000" dirty="0" smtClean="0"/>
          </a:p>
          <a:p>
            <a:r>
              <a:rPr lang="en-IN" sz="2000" dirty="0"/>
              <a:t>Various modes applicable to 3D/4D ultrasound are :</a:t>
            </a:r>
            <a:r>
              <a:rPr lang="en-IN" sz="2000" dirty="0" err="1"/>
              <a:t>Multiplanar</a:t>
            </a:r>
            <a:r>
              <a:rPr lang="en-IN" sz="2000" dirty="0"/>
              <a:t> mode,multislice,3D surface </a:t>
            </a:r>
            <a:r>
              <a:rPr lang="en-IN" sz="2000" dirty="0" smtClean="0"/>
              <a:t>mode</a:t>
            </a:r>
            <a:r>
              <a:rPr lang="en-IN" sz="2000" dirty="0"/>
              <a:t> </a:t>
            </a:r>
            <a:r>
              <a:rPr lang="en-IN" sz="2000" dirty="0" smtClean="0"/>
              <a:t>etc.</a:t>
            </a:r>
            <a:br>
              <a:rPr lang="en-IN" sz="2000" dirty="0" smtClean="0"/>
            </a:br>
            <a:endParaRPr lang="en-US" sz="2000" dirty="0"/>
          </a:p>
          <a:p>
            <a:r>
              <a:rPr lang="en-US" sz="2000" dirty="0" smtClean="0"/>
              <a:t>When counseling, the rendered images can help the parents to counsel about the severity of an existing malformation. </a:t>
            </a:r>
          </a:p>
          <a:p>
            <a:endParaRPr lang="en-IN" sz="2000" dirty="0" smtClean="0"/>
          </a:p>
        </p:txBody>
      </p:sp>
      <p:pic>
        <p:nvPicPr>
          <p:cNvPr id="4" name="Picture 3"/>
          <p:cNvPicPr>
            <a:picLocks noChangeAspect="1"/>
          </p:cNvPicPr>
          <p:nvPr/>
        </p:nvPicPr>
        <p:blipFill>
          <a:blip r:embed="rId2"/>
          <a:stretch>
            <a:fillRect/>
          </a:stretch>
        </p:blipFill>
        <p:spPr>
          <a:xfrm>
            <a:off x="698328" y="916312"/>
            <a:ext cx="7561752" cy="1263007"/>
          </a:xfrm>
          <a:prstGeom prst="rect">
            <a:avLst/>
          </a:prstGeom>
        </p:spPr>
      </p:pic>
      <p:pic>
        <p:nvPicPr>
          <p:cNvPr id="5" name="Picture 4"/>
          <p:cNvPicPr>
            <a:picLocks noChangeAspect="1"/>
          </p:cNvPicPr>
          <p:nvPr/>
        </p:nvPicPr>
        <p:blipFill>
          <a:blip r:embed="rId3"/>
          <a:stretch>
            <a:fillRect/>
          </a:stretch>
        </p:blipFill>
        <p:spPr>
          <a:xfrm>
            <a:off x="4903485" y="1674302"/>
            <a:ext cx="3629025" cy="438150"/>
          </a:xfrm>
          <a:prstGeom prst="rect">
            <a:avLst/>
          </a:prstGeom>
        </p:spPr>
      </p:pic>
      <p:pic>
        <p:nvPicPr>
          <p:cNvPr id="6" name="Picture 5"/>
          <p:cNvPicPr>
            <a:picLocks noChangeAspect="1"/>
          </p:cNvPicPr>
          <p:nvPr/>
        </p:nvPicPr>
        <p:blipFill>
          <a:blip r:embed="rId4"/>
          <a:stretch>
            <a:fillRect/>
          </a:stretch>
        </p:blipFill>
        <p:spPr>
          <a:xfrm>
            <a:off x="8275320" y="2362200"/>
            <a:ext cx="3517999" cy="3839049"/>
          </a:xfrm>
          <a:prstGeom prst="rect">
            <a:avLst/>
          </a:prstGeom>
        </p:spPr>
      </p:pic>
    </p:spTree>
    <p:extLst>
      <p:ext uri="{BB962C8B-B14F-4D97-AF65-F5344CB8AC3E}">
        <p14:creationId xmlns:p14="http://schemas.microsoft.com/office/powerpoint/2010/main" val="31536366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7375" y="519753"/>
            <a:ext cx="3803226" cy="650929"/>
          </a:xfrm>
        </p:spPr>
        <p:txBody>
          <a:bodyPr>
            <a:normAutofit/>
          </a:bodyPr>
          <a:lstStyle/>
          <a:p>
            <a:r>
              <a:rPr lang="en-IN" dirty="0" smtClean="0"/>
              <a:t>      	FETAL MRI </a:t>
            </a:r>
            <a:endParaRPr lang="en-IN" dirty="0"/>
          </a:p>
        </p:txBody>
      </p:sp>
      <p:sp>
        <p:nvSpPr>
          <p:cNvPr id="3" name="Content Placeholder 2"/>
          <p:cNvSpPr>
            <a:spLocks noGrp="1"/>
          </p:cNvSpPr>
          <p:nvPr>
            <p:ph idx="1"/>
          </p:nvPr>
        </p:nvSpPr>
        <p:spPr>
          <a:xfrm>
            <a:off x="350520" y="2331720"/>
            <a:ext cx="10059572" cy="4526280"/>
          </a:xfrm>
        </p:spPr>
        <p:txBody>
          <a:bodyPr>
            <a:normAutofit/>
          </a:bodyPr>
          <a:lstStyle/>
          <a:p>
            <a:r>
              <a:rPr lang="en-IN" sz="2200" dirty="0" smtClean="0"/>
              <a:t>Ultrasound is </a:t>
            </a:r>
            <a:r>
              <a:rPr lang="en-US" sz="2200" dirty="0"/>
              <a:t>limited by factors such as </a:t>
            </a:r>
            <a:r>
              <a:rPr lang="en-US" sz="2200" dirty="0" err="1"/>
              <a:t>oligohydramnios</a:t>
            </a:r>
            <a:r>
              <a:rPr lang="en-US" sz="2200" dirty="0"/>
              <a:t>, maternal </a:t>
            </a:r>
            <a:r>
              <a:rPr lang="en-US" sz="2200" dirty="0" smtClean="0"/>
              <a:t>body habitus</a:t>
            </a:r>
            <a:r>
              <a:rPr lang="en-US" sz="2200" dirty="0"/>
              <a:t>, complex fetal anomalies, </a:t>
            </a:r>
            <a:r>
              <a:rPr lang="en-US" sz="2200" dirty="0" smtClean="0"/>
              <a:t>and operator dependency.</a:t>
            </a:r>
          </a:p>
          <a:p>
            <a:endParaRPr lang="en-US" sz="2200" dirty="0"/>
          </a:p>
          <a:p>
            <a:endParaRPr lang="en-US" sz="2200" dirty="0" smtClean="0"/>
          </a:p>
          <a:p>
            <a:endParaRPr lang="en-US" sz="2200" dirty="0" smtClean="0"/>
          </a:p>
          <a:p>
            <a:r>
              <a:rPr lang="en-US" sz="2200" dirty="0"/>
              <a:t>MRI has </a:t>
            </a:r>
            <a:r>
              <a:rPr lang="en-US" sz="2200" dirty="0" smtClean="0"/>
              <a:t>emerged </a:t>
            </a:r>
            <a:r>
              <a:rPr lang="en-US" sz="2200" dirty="0"/>
              <a:t>as a valuable adjunct </a:t>
            </a:r>
            <a:r>
              <a:rPr lang="en-US" sz="2200" dirty="0" smtClean="0"/>
              <a:t>because </a:t>
            </a:r>
            <a:r>
              <a:rPr lang="en-US" sz="2200" dirty="0"/>
              <a:t>of </a:t>
            </a:r>
            <a:r>
              <a:rPr lang="en-US" sz="2200" dirty="0" smtClean="0"/>
              <a:t>development of ultrafast </a:t>
            </a:r>
            <a:r>
              <a:rPr lang="en-US" sz="2200" dirty="0"/>
              <a:t>sequences </a:t>
            </a:r>
            <a:r>
              <a:rPr lang="en-US" sz="2200" dirty="0" smtClean="0"/>
              <a:t>with </a:t>
            </a:r>
            <a:r>
              <a:rPr lang="en-US" sz="2200" dirty="0"/>
              <a:t>few motion artefacts </a:t>
            </a:r>
            <a:r>
              <a:rPr lang="en-US" sz="2200" dirty="0" smtClean="0"/>
              <a:t>,</a:t>
            </a:r>
            <a:r>
              <a:rPr lang="en-US" sz="2200" dirty="0" smtClean="0">
                <a:solidFill>
                  <a:srgbClr val="C00000"/>
                </a:solidFill>
              </a:rPr>
              <a:t>excellent soft tissue </a:t>
            </a:r>
            <a:r>
              <a:rPr lang="en-US" sz="2200" dirty="0" err="1" smtClean="0">
                <a:solidFill>
                  <a:srgbClr val="C00000"/>
                </a:solidFill>
              </a:rPr>
              <a:t>contrast</a:t>
            </a:r>
            <a:r>
              <a:rPr lang="en-US" sz="2200" dirty="0" err="1" smtClean="0"/>
              <a:t>,less</a:t>
            </a:r>
            <a:r>
              <a:rPr lang="en-US" sz="2200" dirty="0" smtClean="0"/>
              <a:t> operator dependency and excellent </a:t>
            </a:r>
            <a:r>
              <a:rPr lang="en-IN" sz="2200" dirty="0" smtClean="0"/>
              <a:t>spatial resolution.</a:t>
            </a:r>
          </a:p>
          <a:p>
            <a:pPr marL="0" indent="0">
              <a:buNone/>
            </a:pPr>
            <a:endParaRPr lang="en-US" sz="2200" dirty="0" smtClean="0"/>
          </a:p>
        </p:txBody>
      </p:sp>
      <p:pic>
        <p:nvPicPr>
          <p:cNvPr id="4" name="Picture 3"/>
          <p:cNvPicPr>
            <a:picLocks noChangeAspect="1"/>
          </p:cNvPicPr>
          <p:nvPr/>
        </p:nvPicPr>
        <p:blipFill>
          <a:blip r:embed="rId3"/>
          <a:stretch>
            <a:fillRect/>
          </a:stretch>
        </p:blipFill>
        <p:spPr>
          <a:xfrm>
            <a:off x="0" y="988827"/>
            <a:ext cx="7596188" cy="1203960"/>
          </a:xfrm>
          <a:prstGeom prst="rect">
            <a:avLst/>
          </a:prstGeom>
        </p:spPr>
      </p:pic>
      <p:pic>
        <p:nvPicPr>
          <p:cNvPr id="5" name="Picture 4"/>
          <p:cNvPicPr>
            <a:picLocks noChangeAspect="1"/>
          </p:cNvPicPr>
          <p:nvPr/>
        </p:nvPicPr>
        <p:blipFill>
          <a:blip r:embed="rId4"/>
          <a:stretch>
            <a:fillRect/>
          </a:stretch>
        </p:blipFill>
        <p:spPr>
          <a:xfrm>
            <a:off x="7690525" y="1428512"/>
            <a:ext cx="4475717" cy="590550"/>
          </a:xfrm>
          <a:prstGeom prst="rect">
            <a:avLst/>
          </a:prstGeom>
        </p:spPr>
      </p:pic>
    </p:spTree>
    <p:extLst>
      <p:ext uri="{BB962C8B-B14F-4D97-AF65-F5344CB8AC3E}">
        <p14:creationId xmlns:p14="http://schemas.microsoft.com/office/powerpoint/2010/main" val="3264779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89955"/>
            <a:ext cx="10131425" cy="1456267"/>
          </a:xfrm>
        </p:spPr>
        <p:txBody>
          <a:bodyPr/>
          <a:lstStyle/>
          <a:p>
            <a:r>
              <a:rPr lang="en-IN" dirty="0" smtClean="0"/>
              <a:t>HEADINGS FOR DISCUSSION</a:t>
            </a:r>
            <a:endParaRPr lang="en-IN" dirty="0"/>
          </a:p>
        </p:txBody>
      </p:sp>
      <p:sp>
        <p:nvSpPr>
          <p:cNvPr id="6" name="Rectangle 5"/>
          <p:cNvSpPr/>
          <p:nvPr/>
        </p:nvSpPr>
        <p:spPr>
          <a:xfrm>
            <a:off x="4982876" y="939628"/>
            <a:ext cx="1567737" cy="369332"/>
          </a:xfrm>
          <a:prstGeom prst="rect">
            <a:avLst/>
          </a:prstGeom>
        </p:spPr>
        <p:txBody>
          <a:bodyPr wrap="none">
            <a:spAutoFit/>
          </a:bodyPr>
          <a:lstStyle/>
          <a:p>
            <a:r>
              <a:rPr lang="en-IN" dirty="0" smtClean="0"/>
              <a:t>EMBRYOLOGY</a:t>
            </a:r>
            <a:endParaRPr lang="en-IN" dirty="0"/>
          </a:p>
        </p:txBody>
      </p:sp>
      <p:sp>
        <p:nvSpPr>
          <p:cNvPr id="13" name="7-Point Star 12"/>
          <p:cNvSpPr/>
          <p:nvPr/>
        </p:nvSpPr>
        <p:spPr>
          <a:xfrm>
            <a:off x="2726575" y="1294228"/>
            <a:ext cx="6178133" cy="4458180"/>
          </a:xfrm>
          <a:prstGeom prst="star7">
            <a:avLst>
              <a:gd name="adj" fmla="val 48384"/>
              <a:gd name="hf" fmla="val 102572"/>
              <a:gd name="vf" fmla="val 105210"/>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8787539" y="2353380"/>
            <a:ext cx="3404461" cy="646331"/>
          </a:xfrm>
          <a:prstGeom prst="rect">
            <a:avLst/>
          </a:prstGeom>
        </p:spPr>
        <p:txBody>
          <a:bodyPr wrap="square">
            <a:spAutoFit/>
          </a:bodyPr>
          <a:lstStyle/>
          <a:p>
            <a:r>
              <a:rPr lang="en-IN" dirty="0" smtClean="0"/>
              <a:t>MODALITIES AND PROTOCOLS </a:t>
            </a:r>
            <a:r>
              <a:rPr lang="en-IN" dirty="0"/>
              <a:t>FOR SCANNING</a:t>
            </a:r>
          </a:p>
        </p:txBody>
      </p:sp>
      <p:sp>
        <p:nvSpPr>
          <p:cNvPr id="3" name="Rectangle 2"/>
          <p:cNvSpPr/>
          <p:nvPr/>
        </p:nvSpPr>
        <p:spPr>
          <a:xfrm>
            <a:off x="8419477" y="4810992"/>
            <a:ext cx="2754801" cy="646331"/>
          </a:xfrm>
          <a:prstGeom prst="rect">
            <a:avLst/>
          </a:prstGeom>
        </p:spPr>
        <p:txBody>
          <a:bodyPr wrap="square">
            <a:spAutoFit/>
          </a:bodyPr>
          <a:lstStyle/>
          <a:p>
            <a:r>
              <a:rPr lang="en-IN" dirty="0"/>
              <a:t>ABNORMALITIES OF </a:t>
            </a:r>
            <a:r>
              <a:rPr lang="en-IN" dirty="0" smtClean="0"/>
              <a:t>HEAD AND FACE</a:t>
            </a:r>
            <a:endParaRPr lang="en-IN" dirty="0"/>
          </a:p>
        </p:txBody>
      </p:sp>
      <p:sp>
        <p:nvSpPr>
          <p:cNvPr id="7" name="Rectangle 6"/>
          <p:cNvSpPr/>
          <p:nvPr/>
        </p:nvSpPr>
        <p:spPr>
          <a:xfrm>
            <a:off x="4723014" y="5687328"/>
            <a:ext cx="2499360" cy="646331"/>
          </a:xfrm>
          <a:prstGeom prst="rect">
            <a:avLst/>
          </a:prstGeom>
        </p:spPr>
        <p:txBody>
          <a:bodyPr wrap="square">
            <a:spAutoFit/>
          </a:bodyPr>
          <a:lstStyle/>
          <a:p>
            <a:endParaRPr lang="en-IN" dirty="0"/>
          </a:p>
          <a:p>
            <a:r>
              <a:rPr lang="en-IN" dirty="0"/>
              <a:t>NECK ABNORMALITIES</a:t>
            </a:r>
          </a:p>
        </p:txBody>
      </p:sp>
      <p:sp>
        <p:nvSpPr>
          <p:cNvPr id="8" name="Rectangle 7"/>
          <p:cNvSpPr/>
          <p:nvPr/>
        </p:nvSpPr>
        <p:spPr>
          <a:xfrm>
            <a:off x="565360" y="4653317"/>
            <a:ext cx="3228626" cy="646331"/>
          </a:xfrm>
          <a:prstGeom prst="rect">
            <a:avLst/>
          </a:prstGeom>
        </p:spPr>
        <p:txBody>
          <a:bodyPr wrap="square">
            <a:spAutoFit/>
          </a:bodyPr>
          <a:lstStyle/>
          <a:p>
            <a:r>
              <a:rPr lang="en-IN" dirty="0"/>
              <a:t/>
            </a:r>
            <a:br>
              <a:rPr lang="en-IN" dirty="0"/>
            </a:br>
            <a:r>
              <a:rPr lang="en-IN" dirty="0"/>
              <a:t>VASCULAR </a:t>
            </a:r>
            <a:r>
              <a:rPr lang="en-IN" dirty="0" smtClean="0"/>
              <a:t>MASSES</a:t>
            </a:r>
            <a:endParaRPr lang="en-IN" dirty="0"/>
          </a:p>
        </p:txBody>
      </p:sp>
      <p:sp>
        <p:nvSpPr>
          <p:cNvPr id="10" name="Rectangle 9"/>
          <p:cNvSpPr/>
          <p:nvPr/>
        </p:nvSpPr>
        <p:spPr>
          <a:xfrm>
            <a:off x="636552" y="2376588"/>
            <a:ext cx="2212465" cy="369332"/>
          </a:xfrm>
          <a:prstGeom prst="rect">
            <a:avLst/>
          </a:prstGeom>
        </p:spPr>
        <p:txBody>
          <a:bodyPr wrap="none">
            <a:spAutoFit/>
          </a:bodyPr>
          <a:lstStyle/>
          <a:p>
            <a:r>
              <a:rPr lang="en-IN" dirty="0"/>
              <a:t>INTERESTING CASES</a:t>
            </a:r>
          </a:p>
        </p:txBody>
      </p:sp>
    </p:spTree>
    <p:extLst>
      <p:ext uri="{BB962C8B-B14F-4D97-AF65-F5344CB8AC3E}">
        <p14:creationId xmlns:p14="http://schemas.microsoft.com/office/powerpoint/2010/main" val="980497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514" y="1257886"/>
            <a:ext cx="11141966" cy="5318760"/>
          </a:xfrm>
        </p:spPr>
        <p:txBody>
          <a:bodyPr>
            <a:normAutofit/>
          </a:bodyPr>
          <a:lstStyle/>
          <a:p>
            <a:endParaRPr lang="en-IN" sz="2200" dirty="0" smtClean="0"/>
          </a:p>
          <a:p>
            <a:endParaRPr lang="en-IN" sz="2200" dirty="0" smtClean="0"/>
          </a:p>
          <a:p>
            <a:endParaRPr lang="en-IN" sz="2200" dirty="0"/>
          </a:p>
          <a:p>
            <a:endParaRPr lang="en-IN" sz="2200" dirty="0"/>
          </a:p>
          <a:p>
            <a:r>
              <a:rPr lang="en-IN" sz="2200" dirty="0" err="1" smtClean="0"/>
              <a:t>Fetal</a:t>
            </a:r>
            <a:r>
              <a:rPr lang="en-IN" sz="2200" dirty="0" smtClean="0"/>
              <a:t> MRI is optimal at 18-22 weeks.</a:t>
            </a:r>
            <a:endParaRPr lang="en-IN" sz="2200" dirty="0"/>
          </a:p>
          <a:p>
            <a:endParaRPr lang="en-IN" sz="2200" b="1" u="sng" dirty="0" smtClean="0">
              <a:solidFill>
                <a:srgbClr val="C00000"/>
              </a:solidFill>
            </a:endParaRPr>
          </a:p>
          <a:p>
            <a:r>
              <a:rPr lang="en-IN" sz="2200" b="1" u="sng" dirty="0" smtClean="0">
                <a:solidFill>
                  <a:srgbClr val="C00000"/>
                </a:solidFill>
              </a:rPr>
              <a:t>Static </a:t>
            </a:r>
            <a:r>
              <a:rPr lang="en-IN" sz="2200" b="1" u="sng" dirty="0">
                <a:solidFill>
                  <a:srgbClr val="C00000"/>
                </a:solidFill>
              </a:rPr>
              <a:t>Magnetic Field </a:t>
            </a:r>
            <a:r>
              <a:rPr lang="en-IN" sz="2200" b="1" u="sng" dirty="0" smtClean="0">
                <a:solidFill>
                  <a:srgbClr val="C00000"/>
                </a:solidFill>
              </a:rPr>
              <a:t>Exposure:</a:t>
            </a:r>
            <a:r>
              <a:rPr lang="en-US" sz="2200" dirty="0"/>
              <a:t>FDA has limits on magnetic field exposure of </a:t>
            </a:r>
            <a:r>
              <a:rPr lang="en-US" sz="2200" dirty="0" smtClean="0"/>
              <a:t>4T </a:t>
            </a:r>
            <a:r>
              <a:rPr lang="en-US" sz="2200" dirty="0"/>
              <a:t>for patients less than one month of </a:t>
            </a:r>
            <a:r>
              <a:rPr lang="en-US" sz="2200" dirty="0" smtClean="0"/>
              <a:t>age.</a:t>
            </a:r>
          </a:p>
          <a:p>
            <a:r>
              <a:rPr lang="en-US" sz="2200" b="1" u="sng" dirty="0"/>
              <a:t> </a:t>
            </a:r>
            <a:r>
              <a:rPr lang="en-US" sz="2200" b="1" u="sng" dirty="0" smtClean="0">
                <a:solidFill>
                  <a:srgbClr val="C00000"/>
                </a:solidFill>
              </a:rPr>
              <a:t>S</a:t>
            </a:r>
            <a:r>
              <a:rPr lang="en-IN" sz="2200" b="1" u="sng" dirty="0" err="1" smtClean="0">
                <a:solidFill>
                  <a:srgbClr val="C00000"/>
                </a:solidFill>
              </a:rPr>
              <a:t>pecific</a:t>
            </a:r>
            <a:r>
              <a:rPr lang="en-IN" sz="2200" b="1" u="sng" dirty="0" smtClean="0">
                <a:solidFill>
                  <a:srgbClr val="C00000"/>
                </a:solidFill>
              </a:rPr>
              <a:t> </a:t>
            </a:r>
            <a:r>
              <a:rPr lang="en-IN" sz="2200" b="1" u="sng" dirty="0">
                <a:solidFill>
                  <a:srgbClr val="C00000"/>
                </a:solidFill>
              </a:rPr>
              <a:t>Absorption </a:t>
            </a:r>
            <a:r>
              <a:rPr lang="en-IN" sz="2200" b="1" u="sng" dirty="0" smtClean="0">
                <a:solidFill>
                  <a:srgbClr val="C00000"/>
                </a:solidFill>
              </a:rPr>
              <a:t>Rate:</a:t>
            </a:r>
            <a:r>
              <a:rPr lang="en-US" sz="2200" dirty="0"/>
              <a:t>Less than 3.2 W/kg </a:t>
            </a:r>
            <a:r>
              <a:rPr lang="en-US" sz="2200" dirty="0" smtClean="0"/>
              <a:t>over </a:t>
            </a:r>
            <a:r>
              <a:rPr lang="en-US" sz="2200" dirty="0"/>
              <a:t>10 minutes </a:t>
            </a:r>
            <a:r>
              <a:rPr lang="en-US" sz="2200" dirty="0" smtClean="0"/>
              <a:t>exposure in head</a:t>
            </a:r>
          </a:p>
          <a:p>
            <a:r>
              <a:rPr lang="en-US" sz="2200" b="1" u="sng" dirty="0" smtClean="0">
                <a:solidFill>
                  <a:srgbClr val="C00000"/>
                </a:solidFill>
              </a:rPr>
              <a:t>Acoustic </a:t>
            </a:r>
            <a:r>
              <a:rPr lang="en-US" sz="2200" b="1" u="sng" dirty="0">
                <a:solidFill>
                  <a:srgbClr val="C00000"/>
                </a:solidFill>
              </a:rPr>
              <a:t>Noise and Sound Pressure Levels </a:t>
            </a:r>
            <a:r>
              <a:rPr lang="en-US" sz="2200" b="1" dirty="0" smtClean="0"/>
              <a:t>:</a:t>
            </a:r>
            <a:r>
              <a:rPr lang="en-US" sz="2200" dirty="0" smtClean="0"/>
              <a:t>should </a:t>
            </a:r>
            <a:r>
              <a:rPr lang="en-US" sz="2200" dirty="0"/>
              <a:t>not exceed 140 </a:t>
            </a:r>
            <a:r>
              <a:rPr lang="en-US" sz="2200" dirty="0" err="1"/>
              <a:t>db</a:t>
            </a:r>
            <a:endParaRPr lang="en-US" sz="2200"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US" dirty="0"/>
          </a:p>
          <a:p>
            <a:endParaRPr lang="en-IN" dirty="0"/>
          </a:p>
          <a:p>
            <a:endParaRPr lang="en-IN" dirty="0"/>
          </a:p>
          <a:p>
            <a:endParaRPr lang="en-IN" dirty="0"/>
          </a:p>
          <a:p>
            <a:endParaRPr lang="en-IN" dirty="0"/>
          </a:p>
          <a:p>
            <a:endParaRPr lang="en-IN" dirty="0"/>
          </a:p>
          <a:p>
            <a:endParaRPr lang="en-IN" dirty="0"/>
          </a:p>
          <a:p>
            <a:endParaRPr lang="en-IN" dirty="0"/>
          </a:p>
          <a:p>
            <a:endParaRPr lang="en-US" dirty="0" smtClean="0"/>
          </a:p>
          <a:p>
            <a:endParaRPr lang="en-IN" dirty="0"/>
          </a:p>
          <a:p>
            <a:endParaRPr lang="en-IN" dirty="0"/>
          </a:p>
          <a:p>
            <a:endParaRPr lang="en-IN" dirty="0"/>
          </a:p>
          <a:p>
            <a:endParaRPr lang="en-IN" dirty="0"/>
          </a:p>
          <a:p>
            <a:endParaRPr lang="en-IN" dirty="0"/>
          </a:p>
        </p:txBody>
      </p:sp>
      <p:pic>
        <p:nvPicPr>
          <p:cNvPr id="4" name="Picture 3"/>
          <p:cNvPicPr>
            <a:picLocks noChangeAspect="1"/>
          </p:cNvPicPr>
          <p:nvPr/>
        </p:nvPicPr>
        <p:blipFill>
          <a:blip r:embed="rId2"/>
          <a:stretch>
            <a:fillRect/>
          </a:stretch>
        </p:blipFill>
        <p:spPr>
          <a:xfrm>
            <a:off x="217173" y="809502"/>
            <a:ext cx="9593941" cy="1781242"/>
          </a:xfrm>
          <a:prstGeom prst="rect">
            <a:avLst/>
          </a:prstGeom>
        </p:spPr>
      </p:pic>
    </p:spTree>
    <p:extLst>
      <p:ext uri="{BB962C8B-B14F-4D97-AF65-F5344CB8AC3E}">
        <p14:creationId xmlns:p14="http://schemas.microsoft.com/office/powerpoint/2010/main" val="2038091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884" y="618381"/>
            <a:ext cx="4959916" cy="723255"/>
          </a:xfrm>
        </p:spPr>
        <p:txBody>
          <a:bodyPr>
            <a:normAutofit fontScale="90000"/>
          </a:bodyPr>
          <a:lstStyle/>
          <a:p>
            <a:r>
              <a:rPr lang="en-IN" dirty="0"/>
              <a:t>TECHNICAL PARAMETERS</a:t>
            </a:r>
          </a:p>
        </p:txBody>
      </p:sp>
      <p:sp>
        <p:nvSpPr>
          <p:cNvPr id="3" name="Content Placeholder 2"/>
          <p:cNvSpPr>
            <a:spLocks noGrp="1"/>
          </p:cNvSpPr>
          <p:nvPr>
            <p:ph idx="1"/>
          </p:nvPr>
        </p:nvSpPr>
        <p:spPr>
          <a:xfrm>
            <a:off x="259080" y="1394846"/>
            <a:ext cx="11932920" cy="5463153"/>
          </a:xfrm>
        </p:spPr>
        <p:txBody>
          <a:bodyPr>
            <a:normAutofit/>
          </a:bodyPr>
          <a:lstStyle/>
          <a:p>
            <a:r>
              <a:rPr lang="en-US" sz="2000" dirty="0"/>
              <a:t> </a:t>
            </a:r>
            <a:r>
              <a:rPr lang="en-US" sz="2000" dirty="0">
                <a:solidFill>
                  <a:srgbClr val="C00000"/>
                </a:solidFill>
              </a:rPr>
              <a:t>T1</a:t>
            </a:r>
            <a:r>
              <a:rPr lang="en-US" sz="2000" dirty="0"/>
              <a:t>-weighted sequences are </a:t>
            </a:r>
            <a:r>
              <a:rPr lang="en-US" sz="2000" dirty="0" smtClean="0"/>
              <a:t>obtained </a:t>
            </a:r>
            <a:r>
              <a:rPr lang="en-US" sz="2000" dirty="0"/>
              <a:t>in order to detect </a:t>
            </a:r>
            <a:r>
              <a:rPr lang="en-US" sz="2000" dirty="0" err="1"/>
              <a:t>mucine</a:t>
            </a:r>
            <a:r>
              <a:rPr lang="en-US" sz="2000" dirty="0"/>
              <a:t> or blood. </a:t>
            </a:r>
            <a:endParaRPr lang="en-US" sz="2000" dirty="0" smtClean="0"/>
          </a:p>
          <a:p>
            <a:endParaRPr lang="en-US" sz="2000" dirty="0"/>
          </a:p>
          <a:p>
            <a:r>
              <a:rPr lang="en-US" sz="2000" dirty="0" smtClean="0">
                <a:solidFill>
                  <a:srgbClr val="C00000"/>
                </a:solidFill>
              </a:rPr>
              <a:t>T2</a:t>
            </a:r>
            <a:r>
              <a:rPr lang="en-US" sz="2000" dirty="0" smtClean="0"/>
              <a:t>-weighted images </a:t>
            </a:r>
            <a:r>
              <a:rPr lang="en-US" sz="2000" dirty="0"/>
              <a:t>consist of ultra-fast-spin-echo sequences </a:t>
            </a:r>
            <a:r>
              <a:rPr lang="en-US" sz="2000" dirty="0" smtClean="0"/>
              <a:t>and steady-state </a:t>
            </a:r>
            <a:r>
              <a:rPr lang="en-US" sz="2000" dirty="0"/>
              <a:t>free precession </a:t>
            </a:r>
            <a:r>
              <a:rPr lang="en-US" sz="2000" dirty="0" smtClean="0"/>
              <a:t>sequences </a:t>
            </a:r>
          </a:p>
          <a:p>
            <a:endParaRPr lang="en-US" sz="2000" dirty="0"/>
          </a:p>
          <a:p>
            <a:r>
              <a:rPr lang="en-US" sz="2000" dirty="0" smtClean="0"/>
              <a:t>Dynamic </a:t>
            </a:r>
            <a:r>
              <a:rPr lang="en-US" sz="2000" dirty="0"/>
              <a:t>sequences (</a:t>
            </a:r>
            <a:r>
              <a:rPr lang="en-US" sz="2000" dirty="0">
                <a:solidFill>
                  <a:srgbClr val="C00000"/>
                </a:solidFill>
              </a:rPr>
              <a:t>cine T2 true </a:t>
            </a:r>
            <a:r>
              <a:rPr lang="en-US" sz="2000" dirty="0" smtClean="0">
                <a:solidFill>
                  <a:srgbClr val="C00000"/>
                </a:solidFill>
              </a:rPr>
              <a:t>sequence</a:t>
            </a:r>
            <a:r>
              <a:rPr lang="en-US" sz="2000" dirty="0"/>
              <a:t>) may </a:t>
            </a:r>
            <a:r>
              <a:rPr lang="en-US" sz="2000" dirty="0" smtClean="0"/>
              <a:t>be used to improve </a:t>
            </a:r>
            <a:r>
              <a:rPr lang="en-US" sz="2000" dirty="0"/>
              <a:t>tracheal or laryngeal obstruction by showing a fluid </a:t>
            </a:r>
            <a:r>
              <a:rPr lang="en-US" sz="2000" dirty="0" smtClean="0"/>
              <a:t>T2-hyperintense pouch </a:t>
            </a:r>
            <a:r>
              <a:rPr lang="en-US" sz="2000" dirty="0"/>
              <a:t>during swallowing. </a:t>
            </a:r>
            <a:endParaRPr lang="en-US" sz="2000" dirty="0" smtClean="0"/>
          </a:p>
          <a:p>
            <a:endParaRPr lang="en-US" sz="2000" dirty="0" smtClean="0"/>
          </a:p>
          <a:p>
            <a:r>
              <a:rPr lang="en-US" sz="2000" dirty="0" smtClean="0">
                <a:solidFill>
                  <a:srgbClr val="C00000"/>
                </a:solidFill>
              </a:rPr>
              <a:t>3D FIESTA </a:t>
            </a:r>
            <a:r>
              <a:rPr lang="en-US" sz="2000" dirty="0" smtClean="0"/>
              <a:t>help </a:t>
            </a:r>
            <a:r>
              <a:rPr lang="en-US" sz="2000" dirty="0"/>
              <a:t>clarify small lesions as a cleft lip by decreasing the slice thickness </a:t>
            </a:r>
            <a:r>
              <a:rPr lang="en-US" sz="2000" dirty="0" smtClean="0"/>
              <a:t>to </a:t>
            </a:r>
            <a:r>
              <a:rPr lang="en-US" sz="2000" dirty="0"/>
              <a:t>1.6 mm</a:t>
            </a:r>
            <a:r>
              <a:rPr lang="en-US" sz="2000" dirty="0" smtClean="0"/>
              <a:t>.</a:t>
            </a:r>
          </a:p>
          <a:p>
            <a:endParaRPr lang="en-US" sz="2000" dirty="0"/>
          </a:p>
          <a:p>
            <a:r>
              <a:rPr lang="en-US" sz="2000" dirty="0"/>
              <a:t>Diffusion Weighted Imaging (</a:t>
            </a:r>
            <a:r>
              <a:rPr lang="en-US" sz="2000" dirty="0">
                <a:solidFill>
                  <a:srgbClr val="C00000"/>
                </a:solidFill>
              </a:rPr>
              <a:t>DWI</a:t>
            </a:r>
            <a:r>
              <a:rPr lang="en-US" sz="2000" dirty="0"/>
              <a:t>) is </a:t>
            </a:r>
            <a:r>
              <a:rPr lang="en-US" sz="2000" dirty="0" smtClean="0"/>
              <a:t> obtained to </a:t>
            </a:r>
            <a:r>
              <a:rPr lang="en-US" sz="2000" dirty="0"/>
              <a:t>detect </a:t>
            </a:r>
            <a:r>
              <a:rPr lang="en-US" sz="2000" dirty="0" smtClean="0"/>
              <a:t>brain malformation associated.</a:t>
            </a:r>
            <a:endParaRPr lang="en-IN" dirty="0"/>
          </a:p>
        </p:txBody>
      </p:sp>
    </p:spTree>
    <p:extLst>
      <p:ext uri="{BB962C8B-B14F-4D97-AF65-F5344CB8AC3E}">
        <p14:creationId xmlns:p14="http://schemas.microsoft.com/office/powerpoint/2010/main" val="2965983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3419" y="365760"/>
            <a:ext cx="3557061" cy="852407"/>
          </a:xfrm>
        </p:spPr>
        <p:txBody>
          <a:bodyPr/>
          <a:lstStyle/>
          <a:p>
            <a:r>
              <a:rPr lang="en-US" dirty="0" smtClean="0"/>
              <a:t>   MR ANATOMY</a:t>
            </a:r>
            <a:endParaRPr lang="en-IN" dirty="0"/>
          </a:p>
        </p:txBody>
      </p:sp>
      <p:sp>
        <p:nvSpPr>
          <p:cNvPr id="4" name="TextBox 3"/>
          <p:cNvSpPr txBox="1"/>
          <p:nvPr/>
        </p:nvSpPr>
        <p:spPr>
          <a:xfrm>
            <a:off x="3810000" y="2249269"/>
            <a:ext cx="4328160" cy="1815882"/>
          </a:xfrm>
          <a:prstGeom prst="rect">
            <a:avLst/>
          </a:prstGeom>
          <a:solidFill>
            <a:schemeClr val="accent1">
              <a:lumMod val="20000"/>
              <a:lumOff val="80000"/>
            </a:schemeClr>
          </a:solidFill>
        </p:spPr>
        <p:txBody>
          <a:bodyPr wrap="square" rtlCol="0">
            <a:spAutoFit/>
          </a:bodyPr>
          <a:lstStyle/>
          <a:p>
            <a:r>
              <a:rPr lang="en-US" sz="2200" dirty="0"/>
              <a:t>Sagittal T2 images allow better assessment of </a:t>
            </a:r>
            <a:r>
              <a:rPr lang="en-US" sz="2200" dirty="0" err="1"/>
              <a:t>palate,tongue</a:t>
            </a:r>
            <a:endParaRPr lang="en-IN" sz="2200" dirty="0"/>
          </a:p>
          <a:p>
            <a:r>
              <a:rPr lang="en-US" sz="2200" dirty="0"/>
              <a:t>,esophagus filled with T2 </a:t>
            </a:r>
            <a:r>
              <a:rPr lang="en-US" sz="2200" dirty="0" err="1"/>
              <a:t>hyperintense</a:t>
            </a:r>
            <a:r>
              <a:rPr lang="en-US" sz="2200" dirty="0"/>
              <a:t> fluid that is </a:t>
            </a:r>
            <a:r>
              <a:rPr lang="en-US" sz="2200" dirty="0" smtClean="0"/>
              <a:t>visualized </a:t>
            </a:r>
            <a:r>
              <a:rPr lang="en-US" sz="2200" dirty="0"/>
              <a:t>during swallowing. </a:t>
            </a:r>
          </a:p>
        </p:txBody>
      </p:sp>
      <p:sp>
        <p:nvSpPr>
          <p:cNvPr id="6" name="Content Placeholder 2"/>
          <p:cNvSpPr txBox="1">
            <a:spLocks/>
          </p:cNvSpPr>
          <p:nvPr/>
        </p:nvSpPr>
        <p:spPr>
          <a:xfrm>
            <a:off x="9650853" y="161307"/>
            <a:ext cx="2082195"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IN" dirty="0"/>
          </a:p>
        </p:txBody>
      </p:sp>
      <p:sp>
        <p:nvSpPr>
          <p:cNvPr id="7" name="TextBox 6"/>
          <p:cNvSpPr txBox="1"/>
          <p:nvPr/>
        </p:nvSpPr>
        <p:spPr>
          <a:xfrm>
            <a:off x="3916680" y="4939022"/>
            <a:ext cx="3908931" cy="1107996"/>
          </a:xfrm>
          <a:prstGeom prst="rect">
            <a:avLst/>
          </a:prstGeom>
          <a:solidFill>
            <a:schemeClr val="bg1"/>
          </a:solidFill>
        </p:spPr>
        <p:txBody>
          <a:bodyPr wrap="square" rtlCol="0">
            <a:spAutoFit/>
          </a:bodyPr>
          <a:lstStyle/>
          <a:p>
            <a:r>
              <a:rPr lang="en-US" sz="2200" dirty="0"/>
              <a:t>Coronal plans allows better delineation of  </a:t>
            </a:r>
            <a:r>
              <a:rPr lang="en-US" sz="2200" dirty="0" smtClean="0"/>
              <a:t>continuity </a:t>
            </a:r>
            <a:r>
              <a:rPr lang="en-US" sz="2200" dirty="0"/>
              <a:t>of </a:t>
            </a:r>
            <a:r>
              <a:rPr lang="en-US" sz="2200" dirty="0" smtClean="0"/>
              <a:t>lips </a:t>
            </a:r>
            <a:r>
              <a:rPr lang="en-US" sz="2200" dirty="0"/>
              <a:t>and the </a:t>
            </a:r>
            <a:r>
              <a:rPr lang="en-US" sz="2200" dirty="0" err="1" smtClean="0"/>
              <a:t>philtrum</a:t>
            </a:r>
            <a:endParaRPr lang="en-IN" sz="2200" dirty="0"/>
          </a:p>
        </p:txBody>
      </p:sp>
      <p:sp>
        <p:nvSpPr>
          <p:cNvPr id="8" name="TextBox 7"/>
          <p:cNvSpPr txBox="1"/>
          <p:nvPr/>
        </p:nvSpPr>
        <p:spPr>
          <a:xfrm>
            <a:off x="890119" y="893168"/>
            <a:ext cx="11027561" cy="430887"/>
          </a:xfrm>
          <a:prstGeom prst="rect">
            <a:avLst/>
          </a:prstGeom>
          <a:solidFill>
            <a:schemeClr val="bg1"/>
          </a:solidFill>
          <a:ln>
            <a:solidFill>
              <a:schemeClr val="bg1"/>
            </a:solidFill>
          </a:ln>
        </p:spPr>
        <p:txBody>
          <a:bodyPr wrap="square" rtlCol="0">
            <a:spAutoFit/>
          </a:bodyPr>
          <a:lstStyle/>
          <a:p>
            <a:r>
              <a:rPr lang="en-US" sz="2200" dirty="0"/>
              <a:t>Axial images better delineates </a:t>
            </a:r>
            <a:r>
              <a:rPr lang="en-US" sz="2200" dirty="0" smtClean="0"/>
              <a:t>continuity </a:t>
            </a:r>
            <a:r>
              <a:rPr lang="en-US" sz="2200" dirty="0"/>
              <a:t>of </a:t>
            </a:r>
            <a:r>
              <a:rPr lang="en-US" sz="2200" dirty="0" smtClean="0"/>
              <a:t>bony </a:t>
            </a:r>
            <a:r>
              <a:rPr lang="en-US" sz="2200" dirty="0"/>
              <a:t>palate, </a:t>
            </a:r>
            <a:r>
              <a:rPr lang="en-US" sz="2200" dirty="0" smtClean="0"/>
              <a:t>spacing </a:t>
            </a:r>
            <a:r>
              <a:rPr lang="en-US" sz="2200" dirty="0"/>
              <a:t>of </a:t>
            </a:r>
            <a:r>
              <a:rPr lang="en-US" sz="2200" dirty="0" smtClean="0"/>
              <a:t>eyes and lens.</a:t>
            </a:r>
            <a:endParaRPr lang="en-IN" sz="2200" dirty="0"/>
          </a:p>
        </p:txBody>
      </p:sp>
      <p:pic>
        <p:nvPicPr>
          <p:cNvPr id="10" name="Picture 9"/>
          <p:cNvPicPr>
            <a:picLocks noChangeAspect="1"/>
          </p:cNvPicPr>
          <p:nvPr/>
        </p:nvPicPr>
        <p:blipFill>
          <a:blip r:embed="rId2"/>
          <a:stretch>
            <a:fillRect/>
          </a:stretch>
        </p:blipFill>
        <p:spPr>
          <a:xfrm>
            <a:off x="8778240" y="1422480"/>
            <a:ext cx="3413761" cy="4307759"/>
          </a:xfrm>
          <a:prstGeom prst="rect">
            <a:avLst/>
          </a:prstGeom>
        </p:spPr>
      </p:pic>
      <p:sp>
        <p:nvSpPr>
          <p:cNvPr id="11" name="Right Arrow 10"/>
          <p:cNvSpPr/>
          <p:nvPr/>
        </p:nvSpPr>
        <p:spPr>
          <a:xfrm rot="12321789">
            <a:off x="10450911" y="5370347"/>
            <a:ext cx="983680" cy="448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365760" y="5523190"/>
            <a:ext cx="3843580" cy="923330"/>
          </a:xfrm>
          <a:prstGeom prst="rect">
            <a:avLst/>
          </a:prstGeom>
        </p:spPr>
        <p:txBody>
          <a:bodyPr wrap="square">
            <a:spAutoFit/>
          </a:bodyPr>
          <a:lstStyle/>
          <a:p>
            <a:r>
              <a:rPr lang="en-US" i="1" dirty="0">
                <a:solidFill>
                  <a:srgbClr val="C00000"/>
                </a:solidFill>
              </a:rPr>
              <a:t>Sagittal </a:t>
            </a:r>
            <a:r>
              <a:rPr lang="en-US" i="1" dirty="0" smtClean="0">
                <a:solidFill>
                  <a:srgbClr val="C00000"/>
                </a:solidFill>
              </a:rPr>
              <a:t>T2 shows curvature </a:t>
            </a:r>
            <a:r>
              <a:rPr lang="en-US" i="1" dirty="0">
                <a:solidFill>
                  <a:srgbClr val="C00000"/>
                </a:solidFill>
              </a:rPr>
              <a:t>of </a:t>
            </a:r>
            <a:r>
              <a:rPr lang="en-US" i="1" dirty="0" err="1" smtClean="0">
                <a:solidFill>
                  <a:srgbClr val="C00000"/>
                </a:solidFill>
              </a:rPr>
              <a:t>nose,alveolar</a:t>
            </a:r>
            <a:r>
              <a:rPr lang="en-US" i="1" dirty="0" smtClean="0">
                <a:solidFill>
                  <a:srgbClr val="C00000"/>
                </a:solidFill>
              </a:rPr>
              <a:t> </a:t>
            </a:r>
            <a:r>
              <a:rPr lang="en-US" i="1" dirty="0" err="1" smtClean="0">
                <a:solidFill>
                  <a:srgbClr val="C00000"/>
                </a:solidFill>
              </a:rPr>
              <a:t>arch,palate</a:t>
            </a:r>
            <a:r>
              <a:rPr lang="en-US" i="1" dirty="0" smtClean="0">
                <a:solidFill>
                  <a:srgbClr val="C00000"/>
                </a:solidFill>
              </a:rPr>
              <a:t> and tongue</a:t>
            </a:r>
            <a:endParaRPr lang="en-IN" i="1" dirty="0">
              <a:solidFill>
                <a:srgbClr val="C00000"/>
              </a:solidFill>
            </a:endParaRPr>
          </a:p>
        </p:txBody>
      </p:sp>
      <p:pic>
        <p:nvPicPr>
          <p:cNvPr id="5" name="Picture 4"/>
          <p:cNvPicPr>
            <a:picLocks noChangeAspect="1"/>
          </p:cNvPicPr>
          <p:nvPr/>
        </p:nvPicPr>
        <p:blipFill>
          <a:blip r:embed="rId3"/>
          <a:stretch>
            <a:fillRect/>
          </a:stretch>
        </p:blipFill>
        <p:spPr>
          <a:xfrm>
            <a:off x="237788" y="1326006"/>
            <a:ext cx="3358851" cy="4190874"/>
          </a:xfrm>
          <a:prstGeom prst="rect">
            <a:avLst/>
          </a:prstGeom>
        </p:spPr>
      </p:pic>
      <p:sp>
        <p:nvSpPr>
          <p:cNvPr id="14" name="Right Arrow 13"/>
          <p:cNvSpPr/>
          <p:nvPr/>
        </p:nvSpPr>
        <p:spPr>
          <a:xfrm rot="7768460">
            <a:off x="1009602" y="3472838"/>
            <a:ext cx="983680" cy="448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8121111" y="5723989"/>
            <a:ext cx="4070889" cy="646331"/>
          </a:xfrm>
          <a:prstGeom prst="rect">
            <a:avLst/>
          </a:prstGeom>
        </p:spPr>
        <p:txBody>
          <a:bodyPr wrap="square">
            <a:spAutoFit/>
          </a:bodyPr>
          <a:lstStyle/>
          <a:p>
            <a:r>
              <a:rPr lang="en-US" i="1" dirty="0">
                <a:solidFill>
                  <a:srgbClr val="C00000"/>
                </a:solidFill>
              </a:rPr>
              <a:t>Coronal T2 show </a:t>
            </a:r>
            <a:r>
              <a:rPr lang="en-US" i="1" dirty="0" smtClean="0">
                <a:solidFill>
                  <a:srgbClr val="C00000"/>
                </a:solidFill>
              </a:rPr>
              <a:t>continuity </a:t>
            </a:r>
            <a:r>
              <a:rPr lang="en-US" i="1" dirty="0">
                <a:solidFill>
                  <a:srgbClr val="C00000"/>
                </a:solidFill>
              </a:rPr>
              <a:t>of upper </a:t>
            </a:r>
            <a:r>
              <a:rPr lang="en-US" i="1" dirty="0" err="1" smtClean="0">
                <a:solidFill>
                  <a:srgbClr val="C00000"/>
                </a:solidFill>
              </a:rPr>
              <a:t>lip,philtrum</a:t>
            </a:r>
            <a:r>
              <a:rPr lang="en-US" i="1" dirty="0" smtClean="0">
                <a:solidFill>
                  <a:srgbClr val="C00000"/>
                </a:solidFill>
              </a:rPr>
              <a:t> and chin</a:t>
            </a:r>
            <a:r>
              <a:rPr lang="en-US" i="1" dirty="0">
                <a:solidFill>
                  <a:srgbClr val="C00000"/>
                </a:solidFill>
              </a:rPr>
              <a:t>.</a:t>
            </a:r>
            <a:endParaRPr lang="en-IN" i="1" dirty="0">
              <a:solidFill>
                <a:srgbClr val="C00000"/>
              </a:solidFill>
            </a:endParaRPr>
          </a:p>
        </p:txBody>
      </p:sp>
      <p:sp>
        <p:nvSpPr>
          <p:cNvPr id="16" name="Right Arrow 15"/>
          <p:cNvSpPr/>
          <p:nvPr/>
        </p:nvSpPr>
        <p:spPr>
          <a:xfrm rot="9539194">
            <a:off x="10247886" y="4460336"/>
            <a:ext cx="983680" cy="448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74030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1276" y="751926"/>
            <a:ext cx="3558928" cy="821410"/>
          </a:xfrm>
        </p:spPr>
        <p:txBody>
          <a:bodyPr>
            <a:normAutofit fontScale="90000"/>
          </a:bodyPr>
          <a:lstStyle/>
          <a:p>
            <a:r>
              <a:rPr lang="en-IN" dirty="0" smtClean="0"/>
              <a:t>ROLE OF CT SCAN</a:t>
            </a:r>
            <a:endParaRPr lang="en-IN" dirty="0"/>
          </a:p>
        </p:txBody>
      </p:sp>
      <p:sp>
        <p:nvSpPr>
          <p:cNvPr id="3" name="Content Placeholder 2"/>
          <p:cNvSpPr>
            <a:spLocks noGrp="1"/>
          </p:cNvSpPr>
          <p:nvPr>
            <p:ph idx="1"/>
          </p:nvPr>
        </p:nvSpPr>
        <p:spPr>
          <a:xfrm>
            <a:off x="999238" y="1384013"/>
            <a:ext cx="4967610" cy="4347411"/>
          </a:xfrm>
        </p:spPr>
        <p:txBody>
          <a:bodyPr>
            <a:noAutofit/>
          </a:bodyPr>
          <a:lstStyle/>
          <a:p>
            <a:r>
              <a:rPr lang="en-US" sz="2200" dirty="0">
                <a:solidFill>
                  <a:schemeClr val="tx1"/>
                </a:solidFill>
              </a:rPr>
              <a:t>CT scan demonstrates the bony structures better.</a:t>
            </a:r>
          </a:p>
          <a:p>
            <a:pPr marL="0" indent="0">
              <a:buNone/>
            </a:pPr>
            <a:endParaRPr lang="en-US" sz="2200" dirty="0">
              <a:solidFill>
                <a:schemeClr val="tx1"/>
              </a:solidFill>
            </a:endParaRPr>
          </a:p>
          <a:p>
            <a:r>
              <a:rPr lang="en-US" sz="2200" dirty="0">
                <a:solidFill>
                  <a:schemeClr val="tx1"/>
                </a:solidFill>
              </a:rPr>
              <a:t>It is useful for confirmation of  bony abnormalities detected on antenatal US associated with </a:t>
            </a:r>
            <a:r>
              <a:rPr lang="en-US" sz="2200" dirty="0" err="1">
                <a:solidFill>
                  <a:schemeClr val="tx1"/>
                </a:solidFill>
              </a:rPr>
              <a:t>fronto</a:t>
            </a:r>
            <a:r>
              <a:rPr lang="en-US" sz="2200" dirty="0">
                <a:solidFill>
                  <a:schemeClr val="tx1"/>
                </a:solidFill>
              </a:rPr>
              <a:t>-nasal masses ,congenital atresia and other syndromes.</a:t>
            </a:r>
          </a:p>
          <a:p>
            <a:endParaRPr lang="en-US" sz="2200" dirty="0">
              <a:solidFill>
                <a:schemeClr val="tx1"/>
              </a:solidFill>
            </a:endParaRPr>
          </a:p>
          <a:p>
            <a:r>
              <a:rPr lang="en-US" sz="2200" dirty="0">
                <a:solidFill>
                  <a:schemeClr val="tx1"/>
                </a:solidFill>
              </a:rPr>
              <a:t>Images are obtained </a:t>
            </a:r>
            <a:r>
              <a:rPr lang="en-US" sz="2200" dirty="0" smtClean="0">
                <a:solidFill>
                  <a:schemeClr val="tx1"/>
                </a:solidFill>
              </a:rPr>
              <a:t>with </a:t>
            </a:r>
            <a:r>
              <a:rPr lang="en-US" sz="2200" dirty="0">
                <a:solidFill>
                  <a:schemeClr val="tx1"/>
                </a:solidFill>
              </a:rPr>
              <a:t>bone algorithm at interval of 3 mm </a:t>
            </a:r>
          </a:p>
          <a:p>
            <a:endParaRPr lang="en-US" sz="2000" dirty="0">
              <a:solidFill>
                <a:schemeClr val="tx1"/>
              </a:solidFill>
            </a:endParaRPr>
          </a:p>
          <a:p>
            <a:pPr marL="0" indent="0">
              <a:buNone/>
            </a:pPr>
            <a:endParaRPr lang="en-US" sz="2000" dirty="0" smtClean="0">
              <a:solidFill>
                <a:schemeClr val="tx1"/>
              </a:solidFill>
            </a:endParaRPr>
          </a:p>
        </p:txBody>
      </p:sp>
      <p:pic>
        <p:nvPicPr>
          <p:cNvPr id="4" name="Picture 3"/>
          <p:cNvPicPr>
            <a:picLocks noChangeAspect="1"/>
          </p:cNvPicPr>
          <p:nvPr/>
        </p:nvPicPr>
        <p:blipFill>
          <a:blip r:embed="rId3"/>
          <a:stretch>
            <a:fillRect/>
          </a:stretch>
        </p:blipFill>
        <p:spPr>
          <a:xfrm>
            <a:off x="6381944" y="759417"/>
            <a:ext cx="4218896" cy="4912964"/>
          </a:xfrm>
          <a:prstGeom prst="rect">
            <a:avLst/>
          </a:prstGeom>
        </p:spPr>
      </p:pic>
      <p:sp>
        <p:nvSpPr>
          <p:cNvPr id="7" name="Rectangle 6"/>
          <p:cNvSpPr/>
          <p:nvPr/>
        </p:nvSpPr>
        <p:spPr>
          <a:xfrm>
            <a:off x="6194156" y="5614707"/>
            <a:ext cx="4665060" cy="369332"/>
          </a:xfrm>
          <a:prstGeom prst="rect">
            <a:avLst/>
          </a:prstGeom>
        </p:spPr>
        <p:txBody>
          <a:bodyPr wrap="none">
            <a:spAutoFit/>
          </a:bodyPr>
          <a:lstStyle/>
          <a:p>
            <a:r>
              <a:rPr lang="en-US" i="1" dirty="0">
                <a:solidFill>
                  <a:schemeClr val="accent5">
                    <a:lumMod val="75000"/>
                  </a:schemeClr>
                </a:solidFill>
              </a:rPr>
              <a:t>Normal anatomy of the </a:t>
            </a:r>
            <a:r>
              <a:rPr lang="en-US" i="1" dirty="0" err="1">
                <a:solidFill>
                  <a:schemeClr val="accent5">
                    <a:lumMod val="75000"/>
                  </a:schemeClr>
                </a:solidFill>
              </a:rPr>
              <a:t>nasofrontal</a:t>
            </a:r>
            <a:r>
              <a:rPr lang="en-US" i="1" dirty="0">
                <a:solidFill>
                  <a:schemeClr val="accent5">
                    <a:lumMod val="75000"/>
                  </a:schemeClr>
                </a:solidFill>
              </a:rPr>
              <a:t> region </a:t>
            </a:r>
            <a:endParaRPr lang="en-IN" i="1" dirty="0">
              <a:solidFill>
                <a:schemeClr val="accent5">
                  <a:lumMod val="75000"/>
                </a:schemeClr>
              </a:solidFill>
            </a:endParaRPr>
          </a:p>
        </p:txBody>
      </p:sp>
    </p:spTree>
    <p:extLst>
      <p:ext uri="{BB962C8B-B14F-4D97-AF65-F5344CB8AC3E}">
        <p14:creationId xmlns:p14="http://schemas.microsoft.com/office/powerpoint/2010/main" val="1635317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669" y="670560"/>
            <a:ext cx="8596668" cy="1320800"/>
          </a:xfrm>
        </p:spPr>
        <p:txBody>
          <a:bodyPr/>
          <a:lstStyle/>
          <a:p>
            <a:r>
              <a:rPr lang="en-IN" b="1" dirty="0"/>
              <a:t>ABNORMALITIES OF THE HEAD</a:t>
            </a:r>
            <a:endParaRPr lang="en-IN" dirty="0"/>
          </a:p>
        </p:txBody>
      </p:sp>
      <p:sp>
        <p:nvSpPr>
          <p:cNvPr id="3" name="Content Placeholder 2"/>
          <p:cNvSpPr>
            <a:spLocks noGrp="1"/>
          </p:cNvSpPr>
          <p:nvPr>
            <p:ph idx="1"/>
          </p:nvPr>
        </p:nvSpPr>
        <p:spPr>
          <a:xfrm>
            <a:off x="583474" y="1985071"/>
            <a:ext cx="10027403" cy="694267"/>
          </a:xfrm>
        </p:spPr>
        <p:txBody>
          <a:bodyPr>
            <a:normAutofit/>
          </a:bodyPr>
          <a:lstStyle/>
          <a:p>
            <a:r>
              <a:rPr lang="en-US" sz="2000" dirty="0" smtClean="0"/>
              <a:t>The  </a:t>
            </a:r>
            <a:r>
              <a:rPr lang="en-US" sz="2000" dirty="0"/>
              <a:t>H</a:t>
            </a:r>
            <a:r>
              <a:rPr lang="en-US" sz="2000" dirty="0" smtClean="0"/>
              <a:t>C gives proper estimates of gestational age</a:t>
            </a:r>
            <a:r>
              <a:rPr lang="en-US" dirty="0" smtClean="0"/>
              <a:t>.</a:t>
            </a:r>
          </a:p>
          <a:p>
            <a:endParaRPr lang="en-US" dirty="0" smtClean="0"/>
          </a:p>
          <a:p>
            <a:endParaRPr lang="en-IN" dirty="0" smtClean="0"/>
          </a:p>
        </p:txBody>
      </p:sp>
      <p:sp>
        <p:nvSpPr>
          <p:cNvPr id="4" name="Rectangle 3"/>
          <p:cNvSpPr/>
          <p:nvPr/>
        </p:nvSpPr>
        <p:spPr>
          <a:xfrm>
            <a:off x="3531806" y="1261339"/>
            <a:ext cx="3361818" cy="646331"/>
          </a:xfrm>
          <a:prstGeom prst="rect">
            <a:avLst/>
          </a:prstGeom>
        </p:spPr>
        <p:txBody>
          <a:bodyPr wrap="none">
            <a:spAutoFit/>
          </a:bodyPr>
          <a:lstStyle/>
          <a:p>
            <a:r>
              <a:rPr lang="en-IN" sz="3600" b="1" dirty="0">
                <a:solidFill>
                  <a:schemeClr val="accent5">
                    <a:lumMod val="50000"/>
                  </a:schemeClr>
                </a:solidFill>
                <a:latin typeface="+mj-lt"/>
                <a:ea typeface="+mj-ea"/>
                <a:cs typeface="+mj-cs"/>
              </a:rPr>
              <a:t>Abnormal </a:t>
            </a:r>
            <a:r>
              <a:rPr lang="en-IN" sz="3600" b="1" dirty="0" smtClean="0">
                <a:solidFill>
                  <a:schemeClr val="accent5">
                    <a:lumMod val="50000"/>
                  </a:schemeClr>
                </a:solidFill>
                <a:latin typeface="+mj-lt"/>
                <a:ea typeface="+mj-ea"/>
                <a:cs typeface="+mj-cs"/>
              </a:rPr>
              <a:t>Size</a:t>
            </a:r>
            <a:endParaRPr lang="en-IN" b="1" dirty="0"/>
          </a:p>
        </p:txBody>
      </p:sp>
      <p:sp>
        <p:nvSpPr>
          <p:cNvPr id="5" name="TextBox 4"/>
          <p:cNvSpPr txBox="1"/>
          <p:nvPr/>
        </p:nvSpPr>
        <p:spPr>
          <a:xfrm>
            <a:off x="562187" y="2901346"/>
            <a:ext cx="10227733" cy="769441"/>
          </a:xfrm>
          <a:prstGeom prst="rect">
            <a:avLst/>
          </a:prstGeom>
          <a:solidFill>
            <a:schemeClr val="accent3">
              <a:lumMod val="40000"/>
              <a:lumOff val="60000"/>
            </a:schemeClr>
          </a:solidFill>
        </p:spPr>
        <p:txBody>
          <a:bodyPr wrap="square" rtlCol="0">
            <a:spAutoFit/>
          </a:bodyPr>
          <a:lstStyle/>
          <a:p>
            <a:r>
              <a:rPr lang="en-US" sz="2200" dirty="0" err="1" smtClean="0"/>
              <a:t>However,if</a:t>
            </a:r>
            <a:r>
              <a:rPr lang="en-US" sz="2200" dirty="0" smtClean="0"/>
              <a:t> HC is three </a:t>
            </a:r>
            <a:r>
              <a:rPr lang="en-US" sz="2200" dirty="0"/>
              <a:t>SD below the mean, microcephaly is </a:t>
            </a:r>
            <a:r>
              <a:rPr lang="en-US" sz="2200" dirty="0" err="1" smtClean="0"/>
              <a:t>diagnosed,seen</a:t>
            </a:r>
            <a:r>
              <a:rPr lang="en-US" sz="2200" dirty="0" smtClean="0"/>
              <a:t> in </a:t>
            </a:r>
            <a:r>
              <a:rPr lang="en-US" sz="2200" dirty="0" err="1" smtClean="0"/>
              <a:t>trisomies</a:t>
            </a:r>
            <a:r>
              <a:rPr lang="en-US" sz="2200" dirty="0" smtClean="0"/>
              <a:t> and </a:t>
            </a:r>
            <a:r>
              <a:rPr lang="en-US" sz="2200" dirty="0" err="1" smtClean="0"/>
              <a:t>holoprosencephaly</a:t>
            </a:r>
            <a:r>
              <a:rPr lang="en-US" sz="2200" dirty="0" smtClean="0"/>
              <a:t>.</a:t>
            </a:r>
            <a:endParaRPr lang="en-US" sz="2200" dirty="0"/>
          </a:p>
        </p:txBody>
      </p:sp>
      <p:sp>
        <p:nvSpPr>
          <p:cNvPr id="6" name="TextBox 5"/>
          <p:cNvSpPr txBox="1"/>
          <p:nvPr/>
        </p:nvSpPr>
        <p:spPr>
          <a:xfrm>
            <a:off x="411480" y="4031288"/>
            <a:ext cx="11232912" cy="769441"/>
          </a:xfrm>
          <a:prstGeom prst="rect">
            <a:avLst/>
          </a:prstGeom>
          <a:solidFill>
            <a:schemeClr val="accent1">
              <a:lumMod val="20000"/>
              <a:lumOff val="80000"/>
            </a:schemeClr>
          </a:solidFill>
        </p:spPr>
        <p:txBody>
          <a:bodyPr wrap="square" rtlCol="0">
            <a:spAutoFit/>
          </a:bodyPr>
          <a:lstStyle/>
          <a:p>
            <a:r>
              <a:rPr lang="en-US" sz="2200" dirty="0"/>
              <a:t> </a:t>
            </a:r>
            <a:r>
              <a:rPr lang="en-US" sz="2200" dirty="0" smtClean="0"/>
              <a:t>If HC is greater </a:t>
            </a:r>
            <a:r>
              <a:rPr lang="en-US" sz="2200" dirty="0"/>
              <a:t>than 3 </a:t>
            </a:r>
            <a:r>
              <a:rPr lang="en-US" sz="2200" dirty="0" smtClean="0"/>
              <a:t>SDs, </a:t>
            </a:r>
            <a:r>
              <a:rPr lang="en-US" sz="2200" dirty="0"/>
              <a:t>macrocephaly is </a:t>
            </a:r>
            <a:r>
              <a:rPr lang="en-US" sz="2200" dirty="0" smtClean="0"/>
              <a:t>detected </a:t>
            </a:r>
            <a:r>
              <a:rPr lang="en-IN" sz="2200" dirty="0" smtClean="0"/>
              <a:t>leading </a:t>
            </a:r>
            <a:r>
              <a:rPr lang="en-IN" sz="2200" dirty="0"/>
              <a:t>to </a:t>
            </a:r>
            <a:r>
              <a:rPr lang="en-IN" sz="2200" dirty="0" err="1" smtClean="0"/>
              <a:t>cephalo</a:t>
            </a:r>
            <a:r>
              <a:rPr lang="en-IN" sz="2200" dirty="0" smtClean="0"/>
              <a:t>-pelvic </a:t>
            </a:r>
            <a:r>
              <a:rPr lang="en-IN" sz="2200" dirty="0"/>
              <a:t>disproportion and difficulty in delivery.</a:t>
            </a:r>
          </a:p>
        </p:txBody>
      </p:sp>
      <p:sp>
        <p:nvSpPr>
          <p:cNvPr id="7" name="TextBox 6"/>
          <p:cNvSpPr txBox="1"/>
          <p:nvPr/>
        </p:nvSpPr>
        <p:spPr>
          <a:xfrm>
            <a:off x="381000" y="5044440"/>
            <a:ext cx="11299767" cy="1200329"/>
          </a:xfrm>
          <a:prstGeom prst="rect">
            <a:avLst/>
          </a:prstGeom>
          <a:solidFill>
            <a:schemeClr val="bg1"/>
          </a:solidFill>
        </p:spPr>
        <p:txBody>
          <a:bodyPr wrap="square" rtlCol="0">
            <a:spAutoFit/>
          </a:bodyPr>
          <a:lstStyle/>
          <a:p>
            <a:r>
              <a:rPr lang="en-US" sz="2400" dirty="0"/>
              <a:t>Anencephaly is the most severe form </a:t>
            </a:r>
            <a:r>
              <a:rPr lang="en-US" sz="2400" dirty="0" smtClean="0"/>
              <a:t> </a:t>
            </a:r>
            <a:r>
              <a:rPr lang="en-US" sz="2400" dirty="0"/>
              <a:t>characterized by a defective </a:t>
            </a:r>
            <a:r>
              <a:rPr lang="en-US" sz="2400" dirty="0" err="1"/>
              <a:t>calvarium</a:t>
            </a:r>
            <a:r>
              <a:rPr lang="en-US" sz="2400" dirty="0"/>
              <a:t> and </a:t>
            </a:r>
            <a:r>
              <a:rPr lang="en-US" sz="2400" dirty="0" smtClean="0"/>
              <a:t>scalp whereas </a:t>
            </a:r>
            <a:r>
              <a:rPr lang="en-US" sz="2400" dirty="0" err="1" smtClean="0"/>
              <a:t>ineincepahly</a:t>
            </a:r>
            <a:r>
              <a:rPr lang="en-US" sz="2400" dirty="0" smtClean="0"/>
              <a:t> is occiput defect with cervical vertebrae absence.</a:t>
            </a:r>
            <a:endParaRPr lang="en-IN" sz="2400" dirty="0"/>
          </a:p>
        </p:txBody>
      </p:sp>
    </p:spTree>
    <p:extLst>
      <p:ext uri="{BB962C8B-B14F-4D97-AF65-F5344CB8AC3E}">
        <p14:creationId xmlns:p14="http://schemas.microsoft.com/office/powerpoint/2010/main" val="2178980443"/>
      </p:ext>
    </p:extLst>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66224" y="718576"/>
            <a:ext cx="5486400" cy="5180918"/>
          </a:xfrm>
          <a:prstGeom prst="rect">
            <a:avLst/>
          </a:prstGeom>
        </p:spPr>
      </p:pic>
      <p:sp>
        <p:nvSpPr>
          <p:cNvPr id="6" name="Rectangle 5"/>
          <p:cNvSpPr/>
          <p:nvPr/>
        </p:nvSpPr>
        <p:spPr>
          <a:xfrm>
            <a:off x="7177025" y="5596784"/>
            <a:ext cx="4773479" cy="707886"/>
          </a:xfrm>
          <a:prstGeom prst="rect">
            <a:avLst/>
          </a:prstGeom>
        </p:spPr>
        <p:txBody>
          <a:bodyPr wrap="square">
            <a:spAutoFit/>
          </a:bodyPr>
          <a:lstStyle/>
          <a:p>
            <a:r>
              <a:rPr lang="en-IN" dirty="0" smtClean="0"/>
              <a:t> </a:t>
            </a:r>
            <a:r>
              <a:rPr lang="en-IN" sz="2000" i="1" dirty="0" smtClean="0">
                <a:solidFill>
                  <a:schemeClr val="accent5">
                    <a:lumMod val="50000"/>
                  </a:schemeClr>
                </a:solidFill>
              </a:rPr>
              <a:t>Sagittal T2-weighted </a:t>
            </a:r>
            <a:r>
              <a:rPr lang="en-IN" sz="2000" i="1" dirty="0">
                <a:solidFill>
                  <a:schemeClr val="accent5">
                    <a:lumMod val="50000"/>
                  </a:schemeClr>
                </a:solidFill>
              </a:rPr>
              <a:t>image </a:t>
            </a:r>
            <a:r>
              <a:rPr lang="en-IN" sz="2000" i="1" dirty="0" smtClean="0">
                <a:solidFill>
                  <a:schemeClr val="accent5">
                    <a:lumMod val="50000"/>
                  </a:schemeClr>
                </a:solidFill>
              </a:rPr>
              <a:t>showing anencephaly and absent brainstem</a:t>
            </a:r>
            <a:endParaRPr lang="en-IN" sz="2000" i="1" dirty="0">
              <a:solidFill>
                <a:schemeClr val="accent5">
                  <a:lumMod val="50000"/>
                </a:schemeClr>
              </a:solidFill>
            </a:endParaRPr>
          </a:p>
        </p:txBody>
      </p:sp>
      <p:sp>
        <p:nvSpPr>
          <p:cNvPr id="8" name="Right Arrow 7"/>
          <p:cNvSpPr/>
          <p:nvPr/>
        </p:nvSpPr>
        <p:spPr>
          <a:xfrm rot="14904347">
            <a:off x="3411215" y="4418210"/>
            <a:ext cx="1343902" cy="591102"/>
          </a:xfrm>
          <a:prstGeom prst="rightArrow">
            <a:avLst>
              <a:gd name="adj1" fmla="val 2971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4"/>
          <a:stretch>
            <a:fillRect/>
          </a:stretch>
        </p:blipFill>
        <p:spPr>
          <a:xfrm>
            <a:off x="7657174" y="515389"/>
            <a:ext cx="3385965" cy="5150688"/>
          </a:xfrm>
          <a:prstGeom prst="rect">
            <a:avLst/>
          </a:prstGeom>
        </p:spPr>
      </p:pic>
      <p:sp>
        <p:nvSpPr>
          <p:cNvPr id="9" name="Right Arrow 8"/>
          <p:cNvSpPr/>
          <p:nvPr/>
        </p:nvSpPr>
        <p:spPr>
          <a:xfrm rot="12261688">
            <a:off x="9986261" y="1185171"/>
            <a:ext cx="1570008" cy="707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6775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391" y="430106"/>
            <a:ext cx="4346115" cy="778933"/>
          </a:xfrm>
        </p:spPr>
        <p:txBody>
          <a:bodyPr/>
          <a:lstStyle/>
          <a:p>
            <a:r>
              <a:rPr lang="en-IN" b="1" dirty="0" smtClean="0"/>
              <a:t>ABNORMAL SHAPE</a:t>
            </a:r>
            <a:endParaRPr lang="en-IN" dirty="0"/>
          </a:p>
        </p:txBody>
      </p:sp>
      <p:sp>
        <p:nvSpPr>
          <p:cNvPr id="3" name="Content Placeholder 2"/>
          <p:cNvSpPr>
            <a:spLocks noGrp="1"/>
          </p:cNvSpPr>
          <p:nvPr>
            <p:ph idx="1"/>
          </p:nvPr>
        </p:nvSpPr>
        <p:spPr>
          <a:xfrm>
            <a:off x="341811" y="1240972"/>
            <a:ext cx="11565467" cy="3322319"/>
          </a:xfrm>
        </p:spPr>
        <p:txBody>
          <a:bodyPr>
            <a:normAutofit/>
          </a:bodyPr>
          <a:lstStyle/>
          <a:p>
            <a:r>
              <a:rPr lang="en-IN" sz="2000" b="1" i="1" dirty="0" err="1" smtClean="0">
                <a:solidFill>
                  <a:schemeClr val="accent5">
                    <a:lumMod val="50000"/>
                  </a:schemeClr>
                </a:solidFill>
              </a:rPr>
              <a:t>Craniosynostosis</a:t>
            </a:r>
            <a:r>
              <a:rPr lang="en-IN" sz="2000" b="1" i="1" dirty="0" smtClean="0"/>
              <a:t>:</a:t>
            </a:r>
            <a:r>
              <a:rPr lang="en-US" sz="2000" dirty="0" err="1" smtClean="0"/>
              <a:t>Craniosynostosis</a:t>
            </a:r>
            <a:r>
              <a:rPr lang="en-US" sz="2000" dirty="0" smtClean="0"/>
              <a:t> </a:t>
            </a:r>
            <a:r>
              <a:rPr lang="en-US" sz="2000" dirty="0"/>
              <a:t>describes a </a:t>
            </a:r>
            <a:r>
              <a:rPr lang="en-US" sz="2000" dirty="0" smtClean="0"/>
              <a:t> </a:t>
            </a:r>
            <a:r>
              <a:rPr lang="en-US" sz="2000" dirty="0"/>
              <a:t>group of </a:t>
            </a:r>
            <a:r>
              <a:rPr lang="en-US" sz="2000" dirty="0" smtClean="0"/>
              <a:t>disorders in </a:t>
            </a:r>
            <a:r>
              <a:rPr lang="en-US" sz="2000" dirty="0"/>
              <a:t>which there is premature fusion of one or several of the </a:t>
            </a:r>
            <a:r>
              <a:rPr lang="en-US" sz="2000" dirty="0" smtClean="0"/>
              <a:t>cranial s</a:t>
            </a:r>
            <a:r>
              <a:rPr lang="en-IN" sz="2000" dirty="0" err="1" smtClean="0"/>
              <a:t>utures</a:t>
            </a:r>
            <a:r>
              <a:rPr lang="en-IN" sz="2000" dirty="0" smtClean="0"/>
              <a:t>.</a:t>
            </a:r>
          </a:p>
          <a:p>
            <a:endParaRPr lang="en-IN" dirty="0" smtClean="0"/>
          </a:p>
          <a:p>
            <a:endParaRPr lang="en-IN" dirty="0" smtClean="0"/>
          </a:p>
          <a:p>
            <a:endParaRPr lang="en-IN" dirty="0" smtClean="0"/>
          </a:p>
          <a:p>
            <a:endParaRPr lang="en-IN" dirty="0"/>
          </a:p>
          <a:p>
            <a:endParaRPr lang="en-IN" dirty="0" smtClean="0"/>
          </a:p>
          <a:p>
            <a:endParaRPr lang="en-IN" dirty="0"/>
          </a:p>
        </p:txBody>
      </p:sp>
      <p:sp>
        <p:nvSpPr>
          <p:cNvPr id="4" name="TextBox 3"/>
          <p:cNvSpPr txBox="1"/>
          <p:nvPr/>
        </p:nvSpPr>
        <p:spPr>
          <a:xfrm>
            <a:off x="477517" y="2795632"/>
            <a:ext cx="11821163" cy="769441"/>
          </a:xfrm>
          <a:prstGeom prst="rect">
            <a:avLst/>
          </a:prstGeom>
          <a:solidFill>
            <a:schemeClr val="accent3">
              <a:lumMod val="40000"/>
              <a:lumOff val="60000"/>
            </a:schemeClr>
          </a:solidFill>
        </p:spPr>
        <p:txBody>
          <a:bodyPr wrap="square" rtlCol="0">
            <a:spAutoFit/>
          </a:bodyPr>
          <a:lstStyle/>
          <a:p>
            <a:r>
              <a:rPr lang="en-US" sz="2200" dirty="0" err="1"/>
              <a:t>Craniosynostosis</a:t>
            </a:r>
            <a:r>
              <a:rPr lang="en-US" sz="2200" dirty="0"/>
              <a:t> can be isolated or associated with </a:t>
            </a:r>
            <a:r>
              <a:rPr lang="en-US" sz="2200" dirty="0" smtClean="0"/>
              <a:t>syndromes </a:t>
            </a:r>
            <a:r>
              <a:rPr lang="en-US" sz="2200" dirty="0"/>
              <a:t>including </a:t>
            </a:r>
            <a:r>
              <a:rPr lang="en-US" sz="2200" b="1" dirty="0" err="1"/>
              <a:t>Apert</a:t>
            </a:r>
            <a:r>
              <a:rPr lang="en-US" sz="2200" b="1" dirty="0"/>
              <a:t>, </a:t>
            </a:r>
            <a:r>
              <a:rPr lang="en-US" sz="2200" b="1" dirty="0" err="1"/>
              <a:t>Crouzon</a:t>
            </a:r>
            <a:r>
              <a:rPr lang="en-US" sz="2200" b="1" dirty="0"/>
              <a:t>, </a:t>
            </a:r>
            <a:r>
              <a:rPr lang="en-IN" sz="2200" b="1" dirty="0"/>
              <a:t>Pfeiffer</a:t>
            </a:r>
            <a:r>
              <a:rPr lang="en-IN" sz="2200" b="1" dirty="0" smtClean="0"/>
              <a:t>, Carpenter and </a:t>
            </a:r>
            <a:r>
              <a:rPr lang="en-US" sz="2200" b="1" dirty="0" err="1" smtClean="0"/>
              <a:t>thanatophoric</a:t>
            </a:r>
            <a:r>
              <a:rPr lang="en-US" sz="2200" b="1" dirty="0" smtClean="0"/>
              <a:t> </a:t>
            </a:r>
            <a:r>
              <a:rPr lang="en-US" sz="2200" b="1" dirty="0"/>
              <a:t>dysplasia.</a:t>
            </a:r>
          </a:p>
        </p:txBody>
      </p:sp>
      <p:sp>
        <p:nvSpPr>
          <p:cNvPr id="5" name="TextBox 4"/>
          <p:cNvSpPr txBox="1"/>
          <p:nvPr/>
        </p:nvSpPr>
        <p:spPr>
          <a:xfrm>
            <a:off x="259080" y="4409356"/>
            <a:ext cx="11490960" cy="769441"/>
          </a:xfrm>
          <a:prstGeom prst="rect">
            <a:avLst/>
          </a:prstGeom>
          <a:solidFill>
            <a:schemeClr val="accent2">
              <a:lumMod val="20000"/>
              <a:lumOff val="80000"/>
            </a:schemeClr>
          </a:solidFill>
        </p:spPr>
        <p:txBody>
          <a:bodyPr wrap="square" rtlCol="0">
            <a:spAutoFit/>
          </a:bodyPr>
          <a:lstStyle/>
          <a:p>
            <a:r>
              <a:rPr lang="en-US" sz="2200" dirty="0"/>
              <a:t> Imaging plays an essential role in recognition of </a:t>
            </a:r>
            <a:r>
              <a:rPr lang="en-US" sz="2200" dirty="0" err="1"/>
              <a:t>craniosynostoses</a:t>
            </a:r>
            <a:r>
              <a:rPr lang="en-US" sz="2200" dirty="0"/>
              <a:t>, identification of coexisting brain </a:t>
            </a:r>
            <a:r>
              <a:rPr lang="en-US" sz="2200" dirty="0" err="1" smtClean="0"/>
              <a:t>anomalies,preoperative</a:t>
            </a:r>
            <a:r>
              <a:rPr lang="en-US" sz="2200" dirty="0" smtClean="0"/>
              <a:t> </a:t>
            </a:r>
            <a:r>
              <a:rPr lang="en-US" sz="2200" dirty="0"/>
              <a:t>treatment planning, and postoperative </a:t>
            </a:r>
            <a:r>
              <a:rPr lang="en-US" sz="2200" dirty="0" err="1"/>
              <a:t>followup</a:t>
            </a:r>
            <a:r>
              <a:rPr lang="en-US" sz="2200" dirty="0"/>
              <a:t>.</a:t>
            </a:r>
          </a:p>
        </p:txBody>
      </p:sp>
    </p:spTree>
    <p:extLst>
      <p:ext uri="{BB962C8B-B14F-4D97-AF65-F5344CB8AC3E}">
        <p14:creationId xmlns:p14="http://schemas.microsoft.com/office/powerpoint/2010/main" val="2007260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1865" y="3333771"/>
            <a:ext cx="2492990" cy="369332"/>
          </a:xfrm>
          <a:prstGeom prst="rect">
            <a:avLst/>
          </a:prstGeom>
        </p:spPr>
        <p:txBody>
          <a:bodyPr wrap="none">
            <a:spAutoFit/>
          </a:bodyPr>
          <a:lstStyle/>
          <a:p>
            <a:r>
              <a:rPr lang="en-IN" dirty="0" smtClean="0"/>
              <a:t>Lemon Shaped Skull	</a:t>
            </a:r>
            <a:endParaRPr lang="en-IN" dirty="0"/>
          </a:p>
        </p:txBody>
      </p:sp>
      <p:sp>
        <p:nvSpPr>
          <p:cNvPr id="7" name="Rectangle 6"/>
          <p:cNvSpPr/>
          <p:nvPr/>
        </p:nvSpPr>
        <p:spPr>
          <a:xfrm>
            <a:off x="10300174" y="4811149"/>
            <a:ext cx="1767840" cy="646331"/>
          </a:xfrm>
          <a:prstGeom prst="rect">
            <a:avLst/>
          </a:prstGeom>
        </p:spPr>
        <p:txBody>
          <a:bodyPr wrap="square">
            <a:spAutoFit/>
          </a:bodyPr>
          <a:lstStyle/>
          <a:p>
            <a:r>
              <a:rPr lang="en-IN" b="1" dirty="0" smtClean="0"/>
              <a:t>strawberry </a:t>
            </a:r>
            <a:r>
              <a:rPr lang="en-IN" b="1" dirty="0"/>
              <a:t>shape</a:t>
            </a:r>
            <a:endParaRPr lang="en-IN" dirty="0"/>
          </a:p>
        </p:txBody>
      </p:sp>
      <p:sp>
        <p:nvSpPr>
          <p:cNvPr id="8" name="Rectangle 7"/>
          <p:cNvSpPr/>
          <p:nvPr/>
        </p:nvSpPr>
        <p:spPr>
          <a:xfrm>
            <a:off x="9837359" y="3212319"/>
            <a:ext cx="1829347" cy="369332"/>
          </a:xfrm>
          <a:prstGeom prst="rect">
            <a:avLst/>
          </a:prstGeom>
        </p:spPr>
        <p:txBody>
          <a:bodyPr wrap="none">
            <a:spAutoFit/>
          </a:bodyPr>
          <a:lstStyle/>
          <a:p>
            <a:r>
              <a:rPr lang="en-IN" b="1" dirty="0"/>
              <a:t>cloverleaf </a:t>
            </a:r>
            <a:r>
              <a:rPr lang="en-IN" b="1" dirty="0" smtClean="0"/>
              <a:t>skull</a:t>
            </a:r>
            <a:endParaRPr lang="en-IN" dirty="0"/>
          </a:p>
        </p:txBody>
      </p:sp>
      <p:sp>
        <p:nvSpPr>
          <p:cNvPr id="9" name="Rectangle 8"/>
          <p:cNvSpPr/>
          <p:nvPr/>
        </p:nvSpPr>
        <p:spPr>
          <a:xfrm>
            <a:off x="4895243" y="3313855"/>
            <a:ext cx="2099917" cy="369332"/>
          </a:xfrm>
          <a:prstGeom prst="rect">
            <a:avLst/>
          </a:prstGeom>
        </p:spPr>
        <p:txBody>
          <a:bodyPr wrap="square">
            <a:spAutoFit/>
          </a:bodyPr>
          <a:lstStyle/>
          <a:p>
            <a:r>
              <a:rPr lang="en-IN" b="1" dirty="0" smtClean="0"/>
              <a:t>  </a:t>
            </a:r>
            <a:r>
              <a:rPr lang="en-IN" b="1" dirty="0" err="1" smtClean="0"/>
              <a:t>Dolicocepahly</a:t>
            </a:r>
            <a:endParaRPr lang="en-IN" dirty="0"/>
          </a:p>
        </p:txBody>
      </p:sp>
      <p:pic>
        <p:nvPicPr>
          <p:cNvPr id="2" name="Picture 1"/>
          <p:cNvPicPr>
            <a:picLocks noChangeAspect="1"/>
          </p:cNvPicPr>
          <p:nvPr/>
        </p:nvPicPr>
        <p:blipFill>
          <a:blip r:embed="rId3"/>
          <a:stretch>
            <a:fillRect/>
          </a:stretch>
        </p:blipFill>
        <p:spPr>
          <a:xfrm>
            <a:off x="426720" y="464234"/>
            <a:ext cx="3037452" cy="2797126"/>
          </a:xfrm>
          <a:prstGeom prst="rect">
            <a:avLst/>
          </a:prstGeom>
        </p:spPr>
      </p:pic>
      <p:pic>
        <p:nvPicPr>
          <p:cNvPr id="3" name="Picture 2"/>
          <p:cNvPicPr>
            <a:picLocks noChangeAspect="1"/>
          </p:cNvPicPr>
          <p:nvPr/>
        </p:nvPicPr>
        <p:blipFill>
          <a:blip r:embed="rId4"/>
          <a:stretch>
            <a:fillRect/>
          </a:stretch>
        </p:blipFill>
        <p:spPr>
          <a:xfrm>
            <a:off x="6324184" y="3703320"/>
            <a:ext cx="3840896" cy="2727960"/>
          </a:xfrm>
          <a:prstGeom prst="rect">
            <a:avLst/>
          </a:prstGeom>
        </p:spPr>
      </p:pic>
      <p:pic>
        <p:nvPicPr>
          <p:cNvPr id="10" name="Picture 9"/>
          <p:cNvPicPr>
            <a:picLocks noChangeAspect="1"/>
          </p:cNvPicPr>
          <p:nvPr/>
        </p:nvPicPr>
        <p:blipFill>
          <a:blip r:embed="rId5"/>
          <a:stretch>
            <a:fillRect/>
          </a:stretch>
        </p:blipFill>
        <p:spPr>
          <a:xfrm>
            <a:off x="8884920" y="468548"/>
            <a:ext cx="3307080" cy="2750935"/>
          </a:xfrm>
          <a:prstGeom prst="rect">
            <a:avLst/>
          </a:prstGeom>
        </p:spPr>
      </p:pic>
      <p:pic>
        <p:nvPicPr>
          <p:cNvPr id="12" name="Picture 11"/>
          <p:cNvPicPr>
            <a:picLocks noChangeAspect="1"/>
          </p:cNvPicPr>
          <p:nvPr/>
        </p:nvPicPr>
        <p:blipFill>
          <a:blip r:embed="rId6"/>
          <a:stretch>
            <a:fillRect/>
          </a:stretch>
        </p:blipFill>
        <p:spPr>
          <a:xfrm>
            <a:off x="458362" y="3733800"/>
            <a:ext cx="3160706" cy="2712720"/>
          </a:xfrm>
          <a:prstGeom prst="rect">
            <a:avLst/>
          </a:prstGeom>
        </p:spPr>
      </p:pic>
      <p:sp>
        <p:nvSpPr>
          <p:cNvPr id="14" name="Rectangle 13"/>
          <p:cNvSpPr/>
          <p:nvPr/>
        </p:nvSpPr>
        <p:spPr>
          <a:xfrm>
            <a:off x="3605424" y="5012772"/>
            <a:ext cx="2274149" cy="369332"/>
          </a:xfrm>
          <a:prstGeom prst="rect">
            <a:avLst/>
          </a:prstGeom>
        </p:spPr>
        <p:txBody>
          <a:bodyPr wrap="none">
            <a:spAutoFit/>
          </a:bodyPr>
          <a:lstStyle/>
          <a:p>
            <a:r>
              <a:rPr lang="en-IN" b="1" dirty="0" err="1" smtClean="0"/>
              <a:t>Turribrachycephaly</a:t>
            </a:r>
            <a:endParaRPr lang="en-IN" dirty="0"/>
          </a:p>
        </p:txBody>
      </p:sp>
      <p:sp>
        <p:nvSpPr>
          <p:cNvPr id="5" name="AutoShape 4" descr="Scaphocepha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5" name="Picture 14"/>
          <p:cNvPicPr>
            <a:picLocks noChangeAspect="1"/>
          </p:cNvPicPr>
          <p:nvPr/>
        </p:nvPicPr>
        <p:blipFill>
          <a:blip r:embed="rId7"/>
          <a:stretch>
            <a:fillRect/>
          </a:stretch>
        </p:blipFill>
        <p:spPr>
          <a:xfrm>
            <a:off x="4343399" y="478302"/>
            <a:ext cx="3704505" cy="2798298"/>
          </a:xfrm>
          <a:prstGeom prst="rect">
            <a:avLst/>
          </a:prstGeom>
        </p:spPr>
      </p:pic>
    </p:spTree>
    <p:extLst>
      <p:ext uri="{BB962C8B-B14F-4D97-AF65-F5344CB8AC3E}">
        <p14:creationId xmlns:p14="http://schemas.microsoft.com/office/powerpoint/2010/main" val="1905902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457200"/>
            <a:ext cx="11628408" cy="1320800"/>
          </a:xfrm>
        </p:spPr>
        <p:txBody>
          <a:bodyPr/>
          <a:lstStyle/>
          <a:p>
            <a:r>
              <a:rPr lang="en-IN" dirty="0" smtClean="0"/>
              <a:t>SYNDROMES ASSOCIATED WITH CRANIOSYNOSTOSIS</a:t>
            </a:r>
            <a:endParaRPr lang="en-IN" dirty="0"/>
          </a:p>
        </p:txBody>
      </p:sp>
      <p:sp>
        <p:nvSpPr>
          <p:cNvPr id="3" name="Content Placeholder 2"/>
          <p:cNvSpPr>
            <a:spLocks noGrp="1"/>
          </p:cNvSpPr>
          <p:nvPr>
            <p:ph idx="1"/>
          </p:nvPr>
        </p:nvSpPr>
        <p:spPr>
          <a:xfrm>
            <a:off x="487680" y="2796138"/>
            <a:ext cx="11277600" cy="937661"/>
          </a:xfrm>
        </p:spPr>
        <p:txBody>
          <a:bodyPr>
            <a:normAutofit/>
          </a:bodyPr>
          <a:lstStyle/>
          <a:p>
            <a:endParaRPr lang="en-US" sz="2000" dirty="0" smtClean="0"/>
          </a:p>
          <a:p>
            <a:r>
              <a:rPr lang="en-IN" sz="2000" dirty="0" smtClean="0"/>
              <a:t>Shallow </a:t>
            </a:r>
            <a:r>
              <a:rPr lang="en-IN" sz="2000" dirty="0"/>
              <a:t>orbits with </a:t>
            </a:r>
            <a:r>
              <a:rPr lang="en-US" sz="2000" dirty="0" err="1" smtClean="0"/>
              <a:t>hypertelorism</a:t>
            </a:r>
            <a:r>
              <a:rPr lang="en-US" sz="2000" dirty="0" smtClean="0"/>
              <a:t> are characteristic </a:t>
            </a:r>
            <a:r>
              <a:rPr lang="en-IN" sz="2000" dirty="0" smtClean="0"/>
              <a:t>ocular findings.</a:t>
            </a:r>
          </a:p>
        </p:txBody>
      </p:sp>
      <p:sp>
        <p:nvSpPr>
          <p:cNvPr id="4" name="TextBox 3"/>
          <p:cNvSpPr txBox="1"/>
          <p:nvPr/>
        </p:nvSpPr>
        <p:spPr>
          <a:xfrm>
            <a:off x="274320" y="4056873"/>
            <a:ext cx="11387680" cy="1446550"/>
          </a:xfrm>
          <a:prstGeom prst="rect">
            <a:avLst/>
          </a:prstGeom>
          <a:solidFill>
            <a:schemeClr val="accent1">
              <a:lumMod val="20000"/>
              <a:lumOff val="80000"/>
            </a:schemeClr>
          </a:solidFill>
        </p:spPr>
        <p:txBody>
          <a:bodyPr wrap="square" rtlCol="0">
            <a:spAutoFit/>
          </a:bodyPr>
          <a:lstStyle/>
          <a:p>
            <a:r>
              <a:rPr lang="en-US" sz="2200" dirty="0" smtClean="0"/>
              <a:t>The airways </a:t>
            </a:r>
            <a:r>
              <a:rPr lang="en-US" sz="2200" dirty="0"/>
              <a:t>may be compromised by hypoplasia of the posterior </a:t>
            </a:r>
            <a:r>
              <a:rPr lang="en-US" sz="2200" dirty="0" err="1" smtClean="0"/>
              <a:t>choanae</a:t>
            </a:r>
            <a:r>
              <a:rPr lang="en-US" sz="2200" dirty="0" smtClean="0"/>
              <a:t>.</a:t>
            </a:r>
          </a:p>
          <a:p>
            <a:endParaRPr lang="en-US" sz="2200" dirty="0"/>
          </a:p>
          <a:p>
            <a:endParaRPr lang="en-US" sz="2200" dirty="0"/>
          </a:p>
          <a:p>
            <a:r>
              <a:rPr lang="en-US" sz="2200" dirty="0"/>
              <a:t>Spinal fusion anomalies </a:t>
            </a:r>
            <a:r>
              <a:rPr lang="en-US" sz="2200" dirty="0" smtClean="0"/>
              <a:t> </a:t>
            </a:r>
            <a:r>
              <a:rPr lang="en-IN" sz="2200" dirty="0" smtClean="0"/>
              <a:t>and </a:t>
            </a:r>
            <a:r>
              <a:rPr lang="en-IN" sz="2200" dirty="0" err="1"/>
              <a:t>midfacial</a:t>
            </a:r>
            <a:r>
              <a:rPr lang="en-IN" sz="2200" dirty="0"/>
              <a:t> hypoplasia are also common.</a:t>
            </a:r>
            <a:endParaRPr lang="en-US" sz="2200" dirty="0"/>
          </a:p>
        </p:txBody>
      </p:sp>
      <p:sp>
        <p:nvSpPr>
          <p:cNvPr id="6" name="TextBox 5"/>
          <p:cNvSpPr txBox="1"/>
          <p:nvPr/>
        </p:nvSpPr>
        <p:spPr>
          <a:xfrm>
            <a:off x="243840" y="1935072"/>
            <a:ext cx="11643360" cy="769441"/>
          </a:xfrm>
          <a:prstGeom prst="rect">
            <a:avLst/>
          </a:prstGeom>
          <a:solidFill>
            <a:schemeClr val="accent4">
              <a:lumMod val="20000"/>
              <a:lumOff val="80000"/>
            </a:schemeClr>
          </a:solidFill>
        </p:spPr>
        <p:txBody>
          <a:bodyPr wrap="square" rtlCol="0">
            <a:spAutoFit/>
          </a:bodyPr>
          <a:lstStyle/>
          <a:p>
            <a:r>
              <a:rPr lang="en-IN" sz="2200" dirty="0" err="1" smtClean="0"/>
              <a:t>Acrocephalosyndactyly</a:t>
            </a:r>
            <a:r>
              <a:rPr lang="en-IN" sz="2200" dirty="0" smtClean="0"/>
              <a:t> </a:t>
            </a:r>
            <a:r>
              <a:rPr lang="en-US" sz="2200" dirty="0"/>
              <a:t>type I </a:t>
            </a:r>
            <a:r>
              <a:rPr lang="en-US" sz="2200" dirty="0" smtClean="0"/>
              <a:t>includes </a:t>
            </a:r>
            <a:r>
              <a:rPr lang="en-US" sz="2200" dirty="0" err="1"/>
              <a:t>brachycephaly</a:t>
            </a:r>
            <a:r>
              <a:rPr lang="en-US" sz="2200" dirty="0"/>
              <a:t> </a:t>
            </a:r>
            <a:r>
              <a:rPr lang="en-US" sz="2200" dirty="0" smtClean="0"/>
              <a:t>and </a:t>
            </a:r>
            <a:r>
              <a:rPr lang="en-US" sz="2200" dirty="0"/>
              <a:t>symmetric </a:t>
            </a:r>
            <a:r>
              <a:rPr lang="en-US" sz="2200" dirty="0" err="1"/>
              <a:t>syndactyly</a:t>
            </a:r>
            <a:r>
              <a:rPr lang="en-US" sz="2200" dirty="0"/>
              <a:t> </a:t>
            </a:r>
            <a:r>
              <a:rPr lang="en-US" sz="2200" dirty="0" smtClean="0"/>
              <a:t>associated </a:t>
            </a:r>
            <a:r>
              <a:rPr lang="en-US" sz="2200" dirty="0"/>
              <a:t>with a mitten like deformity of the hand.</a:t>
            </a:r>
          </a:p>
        </p:txBody>
      </p:sp>
      <p:sp>
        <p:nvSpPr>
          <p:cNvPr id="7" name="Rectangle 6"/>
          <p:cNvSpPr/>
          <p:nvPr/>
        </p:nvSpPr>
        <p:spPr>
          <a:xfrm>
            <a:off x="4524395" y="1350564"/>
            <a:ext cx="2204578" cy="369332"/>
          </a:xfrm>
          <a:prstGeom prst="rect">
            <a:avLst/>
          </a:prstGeom>
        </p:spPr>
        <p:txBody>
          <a:bodyPr wrap="none">
            <a:spAutoFit/>
          </a:bodyPr>
          <a:lstStyle/>
          <a:p>
            <a:r>
              <a:rPr lang="en-IN" dirty="0" smtClean="0">
                <a:solidFill>
                  <a:srgbClr val="C00000"/>
                </a:solidFill>
              </a:rPr>
              <a:t>APERT’S SYNDROME</a:t>
            </a:r>
            <a:endParaRPr lang="en-IN" dirty="0">
              <a:solidFill>
                <a:srgbClr val="C00000"/>
              </a:solidFill>
            </a:endParaRPr>
          </a:p>
        </p:txBody>
      </p:sp>
    </p:spTree>
    <p:extLst>
      <p:ext uri="{BB962C8B-B14F-4D97-AF65-F5344CB8AC3E}">
        <p14:creationId xmlns:p14="http://schemas.microsoft.com/office/powerpoint/2010/main" val="3250653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85349" y="563880"/>
            <a:ext cx="5817739" cy="5063577"/>
          </a:xfrm>
          <a:prstGeom prst="rect">
            <a:avLst/>
          </a:prstGeom>
        </p:spPr>
      </p:pic>
      <p:sp>
        <p:nvSpPr>
          <p:cNvPr id="6" name="Rectangle 5"/>
          <p:cNvSpPr/>
          <p:nvPr/>
        </p:nvSpPr>
        <p:spPr>
          <a:xfrm>
            <a:off x="5705856" y="5626649"/>
            <a:ext cx="6317066" cy="646331"/>
          </a:xfrm>
          <a:prstGeom prst="rect">
            <a:avLst/>
          </a:prstGeom>
        </p:spPr>
        <p:txBody>
          <a:bodyPr wrap="square">
            <a:spAutoFit/>
          </a:bodyPr>
          <a:lstStyle/>
          <a:p>
            <a:r>
              <a:rPr lang="en-US" i="1" dirty="0" smtClean="0">
                <a:solidFill>
                  <a:schemeClr val="accent5">
                    <a:lumMod val="75000"/>
                  </a:schemeClr>
                </a:solidFill>
              </a:rPr>
              <a:t>Postnatal CT </a:t>
            </a:r>
            <a:r>
              <a:rPr lang="en-US" i="1" dirty="0">
                <a:solidFill>
                  <a:schemeClr val="accent5">
                    <a:lumMod val="75000"/>
                  </a:schemeClr>
                </a:solidFill>
              </a:rPr>
              <a:t>scan </a:t>
            </a:r>
            <a:r>
              <a:rPr lang="en-US" i="1" dirty="0" smtClean="0">
                <a:solidFill>
                  <a:schemeClr val="accent5">
                    <a:lumMod val="75000"/>
                  </a:schemeClr>
                </a:solidFill>
              </a:rPr>
              <a:t>shows </a:t>
            </a:r>
            <a:r>
              <a:rPr lang="en-US" i="1" dirty="0" err="1" smtClean="0">
                <a:solidFill>
                  <a:schemeClr val="accent5">
                    <a:lumMod val="75000"/>
                  </a:schemeClr>
                </a:solidFill>
              </a:rPr>
              <a:t>midface</a:t>
            </a:r>
            <a:r>
              <a:rPr lang="en-US" i="1" dirty="0" smtClean="0">
                <a:solidFill>
                  <a:schemeClr val="accent5">
                    <a:lumMod val="75000"/>
                  </a:schemeClr>
                </a:solidFill>
              </a:rPr>
              <a:t> </a:t>
            </a:r>
            <a:r>
              <a:rPr lang="en-US" i="1" dirty="0">
                <a:solidFill>
                  <a:schemeClr val="accent5">
                    <a:lumMod val="75000"/>
                  </a:schemeClr>
                </a:solidFill>
              </a:rPr>
              <a:t>hypoplasia ,</a:t>
            </a:r>
            <a:r>
              <a:rPr lang="en-US" i="1" dirty="0" smtClean="0">
                <a:solidFill>
                  <a:schemeClr val="accent5">
                    <a:lumMod val="75000"/>
                  </a:schemeClr>
                </a:solidFill>
              </a:rPr>
              <a:t>narrowing </a:t>
            </a:r>
            <a:r>
              <a:rPr lang="en-US" i="1" dirty="0">
                <a:solidFill>
                  <a:schemeClr val="accent5">
                    <a:lumMod val="75000"/>
                  </a:schemeClr>
                </a:solidFill>
              </a:rPr>
              <a:t>of </a:t>
            </a:r>
            <a:r>
              <a:rPr lang="en-US" i="1" dirty="0" err="1" smtClean="0">
                <a:solidFill>
                  <a:schemeClr val="accent5">
                    <a:lumMod val="75000"/>
                  </a:schemeClr>
                </a:solidFill>
              </a:rPr>
              <a:t>pyriform</a:t>
            </a:r>
            <a:r>
              <a:rPr lang="en-US" i="1" dirty="0" smtClean="0">
                <a:solidFill>
                  <a:schemeClr val="accent5">
                    <a:lumMod val="75000"/>
                  </a:schemeClr>
                </a:solidFill>
              </a:rPr>
              <a:t> </a:t>
            </a:r>
            <a:r>
              <a:rPr lang="en-IN" i="1" dirty="0" smtClean="0">
                <a:solidFill>
                  <a:schemeClr val="accent5">
                    <a:lumMod val="75000"/>
                  </a:schemeClr>
                </a:solidFill>
              </a:rPr>
              <a:t>aperture and </a:t>
            </a:r>
            <a:r>
              <a:rPr lang="en-IN" i="1" dirty="0">
                <a:solidFill>
                  <a:schemeClr val="accent5">
                    <a:lumMod val="75000"/>
                  </a:schemeClr>
                </a:solidFill>
              </a:rPr>
              <a:t>posterior </a:t>
            </a:r>
            <a:r>
              <a:rPr lang="en-IN" i="1" dirty="0" err="1">
                <a:solidFill>
                  <a:schemeClr val="accent5">
                    <a:lumMod val="75000"/>
                  </a:schemeClr>
                </a:solidFill>
              </a:rPr>
              <a:t>choanal</a:t>
            </a:r>
            <a:r>
              <a:rPr lang="en-IN" i="1" dirty="0">
                <a:solidFill>
                  <a:schemeClr val="accent5">
                    <a:lumMod val="75000"/>
                  </a:schemeClr>
                </a:solidFill>
              </a:rPr>
              <a:t> stenosis</a:t>
            </a:r>
          </a:p>
        </p:txBody>
      </p:sp>
      <p:sp>
        <p:nvSpPr>
          <p:cNvPr id="8" name="Right Arrow 7"/>
          <p:cNvSpPr/>
          <p:nvPr/>
        </p:nvSpPr>
        <p:spPr>
          <a:xfrm rot="11752763">
            <a:off x="9733191" y="4045375"/>
            <a:ext cx="1103411" cy="7598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rot="19330978">
            <a:off x="7429142" y="4093723"/>
            <a:ext cx="1103411" cy="77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4"/>
          <a:stretch>
            <a:fillRect/>
          </a:stretch>
        </p:blipFill>
        <p:spPr>
          <a:xfrm>
            <a:off x="631711" y="661158"/>
            <a:ext cx="5165789" cy="4937760"/>
          </a:xfrm>
          <a:prstGeom prst="rect">
            <a:avLst/>
          </a:prstGeom>
        </p:spPr>
      </p:pic>
      <p:sp>
        <p:nvSpPr>
          <p:cNvPr id="10" name="Right Arrow 9"/>
          <p:cNvSpPr/>
          <p:nvPr/>
        </p:nvSpPr>
        <p:spPr>
          <a:xfrm rot="16200000">
            <a:off x="3192332" y="1657998"/>
            <a:ext cx="905579" cy="675890"/>
          </a:xfrm>
          <a:prstGeom prst="rightArrow">
            <a:avLst>
              <a:gd name="adj1" fmla="val 2194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p:cNvSpPr/>
          <p:nvPr/>
        </p:nvSpPr>
        <p:spPr>
          <a:xfrm>
            <a:off x="489230" y="5647867"/>
            <a:ext cx="5539611" cy="646331"/>
          </a:xfrm>
          <a:prstGeom prst="rect">
            <a:avLst/>
          </a:prstGeom>
        </p:spPr>
        <p:txBody>
          <a:bodyPr wrap="square">
            <a:spAutoFit/>
          </a:bodyPr>
          <a:lstStyle/>
          <a:p>
            <a:r>
              <a:rPr lang="en-US" i="1" dirty="0">
                <a:solidFill>
                  <a:srgbClr val="C00000"/>
                </a:solidFill>
              </a:rPr>
              <a:t>Sonogram showing </a:t>
            </a:r>
            <a:r>
              <a:rPr lang="en-US" i="1" dirty="0" smtClean="0">
                <a:solidFill>
                  <a:srgbClr val="C00000"/>
                </a:solidFill>
              </a:rPr>
              <a:t>prominent forehead and </a:t>
            </a:r>
            <a:r>
              <a:rPr lang="en-US" i="1" dirty="0" err="1" smtClean="0">
                <a:solidFill>
                  <a:srgbClr val="C00000"/>
                </a:solidFill>
              </a:rPr>
              <a:t>midfacial</a:t>
            </a:r>
            <a:r>
              <a:rPr lang="en-US" i="1" dirty="0" smtClean="0">
                <a:solidFill>
                  <a:srgbClr val="C00000"/>
                </a:solidFill>
              </a:rPr>
              <a:t> </a:t>
            </a:r>
            <a:r>
              <a:rPr lang="en-US" i="1" dirty="0">
                <a:solidFill>
                  <a:srgbClr val="C00000"/>
                </a:solidFill>
              </a:rPr>
              <a:t>hypoplasia</a:t>
            </a:r>
            <a:endParaRPr lang="en-IN" i="1" dirty="0">
              <a:solidFill>
                <a:srgbClr val="C00000"/>
              </a:solidFill>
            </a:endParaRPr>
          </a:p>
        </p:txBody>
      </p:sp>
    </p:spTree>
    <p:extLst>
      <p:ext uri="{BB962C8B-B14F-4D97-AF65-F5344CB8AC3E}">
        <p14:creationId xmlns:p14="http://schemas.microsoft.com/office/powerpoint/2010/main" val="2295181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10" y="399011"/>
            <a:ext cx="8596668" cy="716280"/>
          </a:xfrm>
        </p:spPr>
        <p:txBody>
          <a:bodyPr/>
          <a:lstStyle/>
          <a:p>
            <a:r>
              <a:rPr lang="en-IN" b="1" dirty="0"/>
              <a:t>EMBRYOLOGY AND DEVELOPMENT</a:t>
            </a:r>
            <a:endParaRPr lang="en-IN" dirty="0"/>
          </a:p>
        </p:txBody>
      </p:sp>
      <p:sp>
        <p:nvSpPr>
          <p:cNvPr id="3" name="Content Placeholder 2"/>
          <p:cNvSpPr>
            <a:spLocks noGrp="1"/>
          </p:cNvSpPr>
          <p:nvPr>
            <p:ph idx="1"/>
          </p:nvPr>
        </p:nvSpPr>
        <p:spPr>
          <a:xfrm>
            <a:off x="381000" y="1691640"/>
            <a:ext cx="10820400" cy="4922519"/>
          </a:xfrm>
        </p:spPr>
        <p:txBody>
          <a:bodyPr>
            <a:normAutofit/>
          </a:bodyPr>
          <a:lstStyle/>
          <a:p>
            <a:r>
              <a:rPr lang="en-US" sz="2000" dirty="0"/>
              <a:t>Mesenchyme for formation of </a:t>
            </a:r>
            <a:r>
              <a:rPr lang="en-US" sz="2000" dirty="0" smtClean="0"/>
              <a:t>head region </a:t>
            </a:r>
            <a:r>
              <a:rPr lang="en-US" sz="2000" dirty="0"/>
              <a:t>is derived from </a:t>
            </a:r>
            <a:r>
              <a:rPr lang="en-US" sz="2000" b="1" dirty="0"/>
              <a:t>paraxial </a:t>
            </a:r>
            <a:r>
              <a:rPr lang="en-US" sz="2000" dirty="0"/>
              <a:t>and </a:t>
            </a:r>
            <a:r>
              <a:rPr lang="en-US" sz="2000" b="1" dirty="0" smtClean="0"/>
              <a:t>lateral </a:t>
            </a:r>
            <a:r>
              <a:rPr lang="en-IN" sz="2000" b="1" dirty="0" smtClean="0"/>
              <a:t>plate </a:t>
            </a:r>
            <a:r>
              <a:rPr lang="en-IN" sz="2000" b="1" dirty="0"/>
              <a:t>mesoderm, neural </a:t>
            </a:r>
            <a:r>
              <a:rPr lang="en-IN" sz="2000" b="1" dirty="0" smtClean="0"/>
              <a:t>crest</a:t>
            </a:r>
            <a:r>
              <a:rPr lang="en-IN" sz="2000" dirty="0" smtClean="0"/>
              <a:t>, </a:t>
            </a:r>
            <a:r>
              <a:rPr lang="en-US" sz="2000" dirty="0" smtClean="0"/>
              <a:t>and </a:t>
            </a:r>
            <a:r>
              <a:rPr lang="en-US" sz="2000" dirty="0"/>
              <a:t>thickened regions of ectoderm known </a:t>
            </a:r>
            <a:r>
              <a:rPr lang="en-US" sz="2000" dirty="0" smtClean="0"/>
              <a:t>as </a:t>
            </a:r>
            <a:r>
              <a:rPr lang="en-IN" sz="2000" b="1" dirty="0" smtClean="0">
                <a:solidFill>
                  <a:srgbClr val="C00000"/>
                </a:solidFill>
              </a:rPr>
              <a:t>ectodermal </a:t>
            </a:r>
            <a:r>
              <a:rPr lang="en-IN" sz="2000" b="1" dirty="0" err="1" smtClean="0">
                <a:solidFill>
                  <a:srgbClr val="C00000"/>
                </a:solidFill>
              </a:rPr>
              <a:t>placodes</a:t>
            </a:r>
            <a:r>
              <a:rPr lang="en-IN" sz="2000" b="1" dirty="0" smtClean="0">
                <a:solidFill>
                  <a:srgbClr val="C00000"/>
                </a:solidFill>
              </a:rPr>
              <a:t>.</a:t>
            </a:r>
          </a:p>
          <a:p>
            <a:endParaRPr lang="en-IN" sz="2000" b="1" dirty="0" smtClean="0"/>
          </a:p>
          <a:p>
            <a:r>
              <a:rPr lang="en-IN" sz="2000" dirty="0"/>
              <a:t>Paraxial </a:t>
            </a:r>
            <a:r>
              <a:rPr lang="en-IN" sz="2000" dirty="0" smtClean="0"/>
              <a:t>mesoderm </a:t>
            </a:r>
            <a:r>
              <a:rPr lang="en-US" sz="2000" dirty="0" smtClean="0"/>
              <a:t>(</a:t>
            </a:r>
            <a:r>
              <a:rPr lang="en-US" sz="2000" b="1" dirty="0" err="1" smtClean="0"/>
              <a:t>somites</a:t>
            </a:r>
            <a:r>
              <a:rPr lang="en-US" sz="2000" b="1" dirty="0" smtClean="0"/>
              <a:t> </a:t>
            </a:r>
            <a:r>
              <a:rPr lang="en-US" sz="2000" dirty="0"/>
              <a:t>and </a:t>
            </a:r>
            <a:r>
              <a:rPr lang="en-US" sz="2000" b="1" dirty="0" err="1"/>
              <a:t>somitomeres</a:t>
            </a:r>
            <a:r>
              <a:rPr lang="en-US" sz="2000" dirty="0"/>
              <a:t>) forms a large </a:t>
            </a:r>
            <a:r>
              <a:rPr lang="en-US" sz="2000" dirty="0" smtClean="0"/>
              <a:t>portion of </a:t>
            </a:r>
            <a:r>
              <a:rPr lang="en-US" sz="2000" dirty="0"/>
              <a:t>the membranous and cartilaginous </a:t>
            </a:r>
            <a:r>
              <a:rPr lang="en-US" sz="2000" dirty="0" smtClean="0"/>
              <a:t>components </a:t>
            </a:r>
            <a:r>
              <a:rPr lang="en-IN" sz="2000" dirty="0" smtClean="0"/>
              <a:t>of skull</a:t>
            </a:r>
            <a:r>
              <a:rPr lang="en-IN" sz="2000" dirty="0"/>
              <a:t> </a:t>
            </a:r>
            <a:r>
              <a:rPr lang="en-IN" sz="2000" dirty="0" smtClean="0"/>
              <a:t>and  </a:t>
            </a:r>
            <a:r>
              <a:rPr lang="en-IN" sz="2000" dirty="0"/>
              <a:t>all </a:t>
            </a:r>
            <a:r>
              <a:rPr lang="en-IN" sz="2000" dirty="0" smtClean="0"/>
              <a:t>voluntary </a:t>
            </a:r>
            <a:r>
              <a:rPr lang="en-US" sz="2000" dirty="0" smtClean="0"/>
              <a:t>muscles </a:t>
            </a:r>
            <a:r>
              <a:rPr lang="en-US" sz="2000" dirty="0"/>
              <a:t>of the craniofacial region </a:t>
            </a:r>
            <a:endParaRPr lang="en-US" sz="2000" dirty="0" smtClean="0"/>
          </a:p>
          <a:p>
            <a:endParaRPr lang="en-US" sz="2000" dirty="0"/>
          </a:p>
          <a:p>
            <a:endParaRPr lang="en-US" sz="2000" dirty="0" smtClean="0"/>
          </a:p>
          <a:p>
            <a:r>
              <a:rPr lang="en-US" sz="2000" dirty="0"/>
              <a:t>Neural crest cells originate in the </a:t>
            </a:r>
            <a:r>
              <a:rPr lang="en-US" sz="2000" dirty="0" err="1" smtClean="0"/>
              <a:t>neuroectoderm</a:t>
            </a:r>
            <a:r>
              <a:rPr lang="en-US" sz="2000" dirty="0"/>
              <a:t> </a:t>
            </a:r>
            <a:r>
              <a:rPr lang="en-US" sz="2000" dirty="0" smtClean="0"/>
              <a:t>of forebrain, midbrain, and hindbrain regions and migrate </a:t>
            </a:r>
            <a:r>
              <a:rPr lang="en-US" sz="2000" dirty="0"/>
              <a:t>ventrally into the pharyngeal </a:t>
            </a:r>
            <a:r>
              <a:rPr lang="en-US" sz="2000" dirty="0" smtClean="0"/>
              <a:t>arches, forming </a:t>
            </a:r>
            <a:r>
              <a:rPr lang="en-US" sz="2000" dirty="0"/>
              <a:t>the </a:t>
            </a:r>
            <a:r>
              <a:rPr lang="en-US" sz="2000" dirty="0" smtClean="0"/>
              <a:t>entire face.</a:t>
            </a:r>
          </a:p>
          <a:p>
            <a:endParaRPr lang="en-US" sz="2000" dirty="0" smtClean="0"/>
          </a:p>
          <a:p>
            <a:pPr marL="0" indent="0">
              <a:buNone/>
            </a:pPr>
            <a:endParaRPr lang="en-IN" dirty="0"/>
          </a:p>
        </p:txBody>
      </p:sp>
    </p:spTree>
    <p:extLst>
      <p:ext uri="{BB962C8B-B14F-4D97-AF65-F5344CB8AC3E}">
        <p14:creationId xmlns:p14="http://schemas.microsoft.com/office/powerpoint/2010/main" val="235684647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261" y="615696"/>
            <a:ext cx="6189293" cy="1320800"/>
          </a:xfrm>
        </p:spPr>
        <p:txBody>
          <a:bodyPr/>
          <a:lstStyle/>
          <a:p>
            <a:r>
              <a:rPr lang="en-IN" dirty="0" smtClean="0"/>
              <a:t>CROUZON’S SYNDROME</a:t>
            </a:r>
            <a:endParaRPr lang="en-IN" dirty="0"/>
          </a:p>
        </p:txBody>
      </p:sp>
      <p:pic>
        <p:nvPicPr>
          <p:cNvPr id="4" name="Picture 3"/>
          <p:cNvPicPr>
            <a:picLocks noChangeAspect="1"/>
          </p:cNvPicPr>
          <p:nvPr/>
        </p:nvPicPr>
        <p:blipFill>
          <a:blip r:embed="rId3"/>
          <a:stretch>
            <a:fillRect/>
          </a:stretch>
        </p:blipFill>
        <p:spPr>
          <a:xfrm>
            <a:off x="7845552" y="908304"/>
            <a:ext cx="3913632" cy="4669717"/>
          </a:xfrm>
          <a:prstGeom prst="rect">
            <a:avLst/>
          </a:prstGeom>
        </p:spPr>
      </p:pic>
      <p:sp>
        <p:nvSpPr>
          <p:cNvPr id="6" name="Rectangle 5"/>
          <p:cNvSpPr/>
          <p:nvPr/>
        </p:nvSpPr>
        <p:spPr>
          <a:xfrm>
            <a:off x="6431280" y="5554851"/>
            <a:ext cx="5760720" cy="646331"/>
          </a:xfrm>
          <a:prstGeom prst="rect">
            <a:avLst/>
          </a:prstGeom>
        </p:spPr>
        <p:txBody>
          <a:bodyPr wrap="square">
            <a:spAutoFit/>
          </a:bodyPr>
          <a:lstStyle/>
          <a:p>
            <a:r>
              <a:rPr lang="en-US" i="1" dirty="0">
                <a:solidFill>
                  <a:srgbClr val="C00000"/>
                </a:solidFill>
              </a:rPr>
              <a:t>Sagittal </a:t>
            </a:r>
            <a:r>
              <a:rPr lang="en-US" i="1" dirty="0" smtClean="0">
                <a:solidFill>
                  <a:srgbClr val="C00000"/>
                </a:solidFill>
              </a:rPr>
              <a:t>T1 MR </a:t>
            </a:r>
            <a:r>
              <a:rPr lang="en-US" i="1" dirty="0">
                <a:solidFill>
                  <a:srgbClr val="C00000"/>
                </a:solidFill>
              </a:rPr>
              <a:t>image reveals </a:t>
            </a:r>
            <a:r>
              <a:rPr lang="en-US" i="1" dirty="0" smtClean="0">
                <a:solidFill>
                  <a:srgbClr val="C00000"/>
                </a:solidFill>
              </a:rPr>
              <a:t>steep </a:t>
            </a:r>
            <a:r>
              <a:rPr lang="en-US" i="1" dirty="0" err="1" smtClean="0">
                <a:solidFill>
                  <a:srgbClr val="C00000"/>
                </a:solidFill>
              </a:rPr>
              <a:t>clivus</a:t>
            </a:r>
            <a:r>
              <a:rPr lang="en-US" i="1" dirty="0" smtClean="0">
                <a:solidFill>
                  <a:srgbClr val="C00000"/>
                </a:solidFill>
              </a:rPr>
              <a:t>, </a:t>
            </a:r>
            <a:r>
              <a:rPr lang="en-US" i="1" dirty="0">
                <a:solidFill>
                  <a:srgbClr val="C00000"/>
                </a:solidFill>
              </a:rPr>
              <a:t>vertically oriented brainstem </a:t>
            </a:r>
            <a:r>
              <a:rPr lang="en-US" i="1" dirty="0" smtClean="0">
                <a:solidFill>
                  <a:srgbClr val="C00000"/>
                </a:solidFill>
              </a:rPr>
              <a:t>and </a:t>
            </a:r>
            <a:r>
              <a:rPr lang="en-US" i="1" dirty="0" err="1" smtClean="0">
                <a:solidFill>
                  <a:srgbClr val="C00000"/>
                </a:solidFill>
              </a:rPr>
              <a:t>Chiari</a:t>
            </a:r>
            <a:r>
              <a:rPr lang="en-US" i="1" dirty="0" smtClean="0">
                <a:solidFill>
                  <a:srgbClr val="C00000"/>
                </a:solidFill>
              </a:rPr>
              <a:t> </a:t>
            </a:r>
            <a:r>
              <a:rPr lang="en-US" i="1" dirty="0">
                <a:solidFill>
                  <a:srgbClr val="C00000"/>
                </a:solidFill>
              </a:rPr>
              <a:t>I malformation</a:t>
            </a:r>
          </a:p>
        </p:txBody>
      </p:sp>
      <p:sp>
        <p:nvSpPr>
          <p:cNvPr id="8" name="TextBox 7"/>
          <p:cNvSpPr txBox="1"/>
          <p:nvPr/>
        </p:nvSpPr>
        <p:spPr>
          <a:xfrm>
            <a:off x="3394129" y="1791547"/>
            <a:ext cx="4359982" cy="1323439"/>
          </a:xfrm>
          <a:prstGeom prst="rect">
            <a:avLst/>
          </a:prstGeom>
          <a:solidFill>
            <a:schemeClr val="bg1">
              <a:lumMod val="95000"/>
            </a:schemeClr>
          </a:solidFill>
        </p:spPr>
        <p:txBody>
          <a:bodyPr wrap="square" rtlCol="0">
            <a:spAutoFit/>
          </a:bodyPr>
          <a:lstStyle/>
          <a:p>
            <a:r>
              <a:rPr lang="en-IN" sz="2000" dirty="0" err="1"/>
              <a:t>Crouzon</a:t>
            </a:r>
            <a:r>
              <a:rPr lang="en-IN" sz="2000" dirty="0"/>
              <a:t> syndrome is </a:t>
            </a:r>
            <a:r>
              <a:rPr lang="en-US" sz="2000" dirty="0"/>
              <a:t>characterized by </a:t>
            </a:r>
            <a:r>
              <a:rPr lang="en-US" sz="2000" dirty="0" err="1" smtClean="0"/>
              <a:t>brachycephaly</a:t>
            </a:r>
            <a:r>
              <a:rPr lang="en-US" sz="2000" dirty="0" smtClean="0"/>
              <a:t>,</a:t>
            </a:r>
            <a:r>
              <a:rPr lang="en-IN" sz="2000" dirty="0" smtClean="0"/>
              <a:t>mid facial hypoplasia with vertically oriented brainstem, </a:t>
            </a:r>
            <a:r>
              <a:rPr lang="en-US" sz="2000" dirty="0" smtClean="0"/>
              <a:t>and </a:t>
            </a:r>
            <a:r>
              <a:rPr lang="en-US" sz="2000" dirty="0"/>
              <a:t>cleft palate.</a:t>
            </a:r>
          </a:p>
        </p:txBody>
      </p:sp>
      <p:sp>
        <p:nvSpPr>
          <p:cNvPr id="11" name="TextBox 10"/>
          <p:cNvSpPr txBox="1"/>
          <p:nvPr/>
        </p:nvSpPr>
        <p:spPr>
          <a:xfrm>
            <a:off x="3533614" y="3829380"/>
            <a:ext cx="4071691" cy="1015663"/>
          </a:xfrm>
          <a:prstGeom prst="rect">
            <a:avLst/>
          </a:prstGeom>
          <a:solidFill>
            <a:schemeClr val="accent1"/>
          </a:solidFill>
        </p:spPr>
        <p:txBody>
          <a:bodyPr wrap="square" rtlCol="0">
            <a:spAutoFit/>
          </a:bodyPr>
          <a:lstStyle/>
          <a:p>
            <a:r>
              <a:rPr lang="en-US" sz="2000" dirty="0"/>
              <a:t>Cranial abnormalities include </a:t>
            </a:r>
            <a:r>
              <a:rPr lang="en-US" sz="2000" dirty="0" err="1"/>
              <a:t>Chiari</a:t>
            </a:r>
            <a:r>
              <a:rPr lang="en-US" sz="2000" dirty="0"/>
              <a:t> malformation</a:t>
            </a:r>
            <a:r>
              <a:rPr lang="en-IN" sz="2000" dirty="0"/>
              <a:t>, </a:t>
            </a:r>
            <a:r>
              <a:rPr lang="en-IN" sz="2000" dirty="0" err="1"/>
              <a:t>hypoplastic</a:t>
            </a:r>
            <a:r>
              <a:rPr lang="en-IN" sz="2000" dirty="0"/>
              <a:t> transverse </a:t>
            </a:r>
            <a:r>
              <a:rPr lang="en-IN" sz="2000" dirty="0" smtClean="0"/>
              <a:t>sinus</a:t>
            </a:r>
            <a:endParaRPr lang="en-IN" sz="2000" dirty="0"/>
          </a:p>
        </p:txBody>
      </p:sp>
      <p:sp>
        <p:nvSpPr>
          <p:cNvPr id="10" name="Right Arrow 9"/>
          <p:cNvSpPr/>
          <p:nvPr/>
        </p:nvSpPr>
        <p:spPr>
          <a:xfrm rot="6938337">
            <a:off x="9987330" y="3250183"/>
            <a:ext cx="1103411" cy="617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AutoShape 2" descr="Prenatal ultrasonography of craniofacial abnormalit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4" name="Picture 13"/>
          <p:cNvPicPr>
            <a:picLocks noChangeAspect="1"/>
          </p:cNvPicPr>
          <p:nvPr/>
        </p:nvPicPr>
        <p:blipFill>
          <a:blip r:embed="rId4"/>
          <a:stretch>
            <a:fillRect/>
          </a:stretch>
        </p:blipFill>
        <p:spPr>
          <a:xfrm>
            <a:off x="154984" y="1549830"/>
            <a:ext cx="3208148" cy="3230349"/>
          </a:xfrm>
          <a:prstGeom prst="rect">
            <a:avLst/>
          </a:prstGeom>
        </p:spPr>
      </p:pic>
      <p:sp>
        <p:nvSpPr>
          <p:cNvPr id="15" name="Rectangle 14"/>
          <p:cNvSpPr/>
          <p:nvPr/>
        </p:nvSpPr>
        <p:spPr>
          <a:xfrm>
            <a:off x="1010131" y="4902653"/>
            <a:ext cx="1678665" cy="369332"/>
          </a:xfrm>
          <a:prstGeom prst="rect">
            <a:avLst/>
          </a:prstGeom>
        </p:spPr>
        <p:txBody>
          <a:bodyPr wrap="none">
            <a:spAutoFit/>
          </a:bodyPr>
          <a:lstStyle/>
          <a:p>
            <a:r>
              <a:rPr lang="en-US" i="1" dirty="0" err="1">
                <a:solidFill>
                  <a:srgbClr val="C00000"/>
                </a:solidFill>
              </a:rPr>
              <a:t>Brachycephaly</a:t>
            </a:r>
            <a:endParaRPr lang="en-IN" i="1" dirty="0">
              <a:solidFill>
                <a:srgbClr val="C00000"/>
              </a:solidFill>
            </a:endParaRPr>
          </a:p>
        </p:txBody>
      </p:sp>
    </p:spTree>
    <p:extLst>
      <p:ext uri="{BB962C8B-B14F-4D97-AF65-F5344CB8AC3E}">
        <p14:creationId xmlns:p14="http://schemas.microsoft.com/office/powerpoint/2010/main" val="560111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076" y="404223"/>
            <a:ext cx="8596668" cy="1320800"/>
          </a:xfrm>
        </p:spPr>
        <p:txBody>
          <a:bodyPr/>
          <a:lstStyle/>
          <a:p>
            <a:r>
              <a:rPr lang="en-IN" dirty="0" smtClean="0"/>
              <a:t>PFEIFFER’S SYNDROME</a:t>
            </a:r>
            <a:endParaRPr lang="en-IN" dirty="0"/>
          </a:p>
        </p:txBody>
      </p:sp>
      <p:sp>
        <p:nvSpPr>
          <p:cNvPr id="4" name="Title 1"/>
          <p:cNvSpPr txBox="1">
            <a:spLocks/>
          </p:cNvSpPr>
          <p:nvPr/>
        </p:nvSpPr>
        <p:spPr>
          <a:xfrm>
            <a:off x="230271" y="314406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IN" dirty="0" smtClean="0"/>
              <a:t>CARPENTER’S SYNDROME</a:t>
            </a:r>
            <a:endParaRPr lang="en-IN" dirty="0"/>
          </a:p>
        </p:txBody>
      </p:sp>
      <p:sp>
        <p:nvSpPr>
          <p:cNvPr id="5" name="Content Placeholder 2"/>
          <p:cNvSpPr txBox="1">
            <a:spLocks/>
          </p:cNvSpPr>
          <p:nvPr/>
        </p:nvSpPr>
        <p:spPr>
          <a:xfrm>
            <a:off x="450172" y="5073441"/>
            <a:ext cx="10626146" cy="11203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IN" dirty="0"/>
          </a:p>
        </p:txBody>
      </p:sp>
      <p:sp>
        <p:nvSpPr>
          <p:cNvPr id="6" name="TextBox 5"/>
          <p:cNvSpPr txBox="1"/>
          <p:nvPr/>
        </p:nvSpPr>
        <p:spPr>
          <a:xfrm>
            <a:off x="216020" y="1223315"/>
            <a:ext cx="11836399" cy="430887"/>
          </a:xfrm>
          <a:prstGeom prst="rect">
            <a:avLst/>
          </a:prstGeom>
          <a:solidFill>
            <a:schemeClr val="accent1">
              <a:lumMod val="60000"/>
              <a:lumOff val="40000"/>
            </a:schemeClr>
          </a:solidFill>
        </p:spPr>
        <p:txBody>
          <a:bodyPr wrap="square" rtlCol="0">
            <a:spAutoFit/>
          </a:bodyPr>
          <a:lstStyle/>
          <a:p>
            <a:r>
              <a:rPr lang="en-IN" sz="2200" dirty="0" smtClean="0"/>
              <a:t>It </a:t>
            </a:r>
            <a:r>
              <a:rPr lang="en-IN" sz="2200" dirty="0"/>
              <a:t>is </a:t>
            </a:r>
            <a:r>
              <a:rPr lang="en-IN" sz="2200" dirty="0" smtClean="0"/>
              <a:t>associated </a:t>
            </a:r>
            <a:r>
              <a:rPr lang="en-IN" sz="2200" dirty="0"/>
              <a:t>with </a:t>
            </a:r>
            <a:r>
              <a:rPr lang="en-US" sz="2200" dirty="0"/>
              <a:t>broad, medially rotated thumbs and </a:t>
            </a:r>
            <a:r>
              <a:rPr lang="en-US" sz="2200" dirty="0" err="1"/>
              <a:t>varus</a:t>
            </a:r>
            <a:r>
              <a:rPr lang="en-US" sz="2200" dirty="0"/>
              <a:t> deformity of the great toes.</a:t>
            </a:r>
            <a:endParaRPr lang="en-IN" sz="2200" dirty="0"/>
          </a:p>
        </p:txBody>
      </p:sp>
      <p:sp>
        <p:nvSpPr>
          <p:cNvPr id="7" name="TextBox 6"/>
          <p:cNvSpPr txBox="1"/>
          <p:nvPr/>
        </p:nvSpPr>
        <p:spPr>
          <a:xfrm>
            <a:off x="167640" y="4128349"/>
            <a:ext cx="7482840" cy="769441"/>
          </a:xfrm>
          <a:prstGeom prst="rect">
            <a:avLst/>
          </a:prstGeom>
          <a:solidFill>
            <a:schemeClr val="accent3"/>
          </a:solidFill>
        </p:spPr>
        <p:txBody>
          <a:bodyPr wrap="square" rtlCol="0">
            <a:spAutoFit/>
          </a:bodyPr>
          <a:lstStyle/>
          <a:p>
            <a:r>
              <a:rPr lang="en-IN" sz="2200" dirty="0"/>
              <a:t>It is associated </a:t>
            </a:r>
            <a:r>
              <a:rPr lang="en-IN" sz="2200" dirty="0" smtClean="0"/>
              <a:t> with </a:t>
            </a:r>
            <a:r>
              <a:rPr lang="en-IN" sz="2200" dirty="0" err="1" smtClean="0"/>
              <a:t>Craniosynostosis</a:t>
            </a:r>
            <a:r>
              <a:rPr lang="en-IN" sz="2200" dirty="0"/>
              <a:t>, </a:t>
            </a:r>
            <a:r>
              <a:rPr lang="en-IN" sz="2200" dirty="0" err="1"/>
              <a:t>polydactyly</a:t>
            </a:r>
            <a:r>
              <a:rPr lang="en-IN" sz="2200" dirty="0"/>
              <a:t>, </a:t>
            </a:r>
            <a:r>
              <a:rPr lang="en-US" sz="2200" dirty="0" err="1" smtClean="0"/>
              <a:t>syndactyly</a:t>
            </a:r>
            <a:r>
              <a:rPr lang="en-US" sz="2200" dirty="0" smtClean="0"/>
              <a:t> </a:t>
            </a:r>
            <a:r>
              <a:rPr lang="en-US" sz="2200" dirty="0"/>
              <a:t>and cardiac </a:t>
            </a:r>
            <a:r>
              <a:rPr lang="en-US" sz="2200" dirty="0" smtClean="0"/>
              <a:t>defects</a:t>
            </a:r>
            <a:endParaRPr lang="en-IN" sz="2400" dirty="0"/>
          </a:p>
        </p:txBody>
      </p:sp>
      <p:pic>
        <p:nvPicPr>
          <p:cNvPr id="9" name="Picture 8"/>
          <p:cNvPicPr>
            <a:picLocks noChangeAspect="1"/>
          </p:cNvPicPr>
          <p:nvPr/>
        </p:nvPicPr>
        <p:blipFill>
          <a:blip r:embed="rId3"/>
          <a:stretch>
            <a:fillRect/>
          </a:stretch>
        </p:blipFill>
        <p:spPr>
          <a:xfrm>
            <a:off x="7902130" y="1745729"/>
            <a:ext cx="3898304" cy="4094035"/>
          </a:xfrm>
          <a:prstGeom prst="rect">
            <a:avLst/>
          </a:prstGeom>
        </p:spPr>
      </p:pic>
      <p:sp>
        <p:nvSpPr>
          <p:cNvPr id="11" name="Right Arrow 10"/>
          <p:cNvSpPr/>
          <p:nvPr/>
        </p:nvSpPr>
        <p:spPr>
          <a:xfrm rot="10381656">
            <a:off x="10379228" y="2908339"/>
            <a:ext cx="1103411" cy="617718"/>
          </a:xfrm>
          <a:prstGeom prst="rightArrow">
            <a:avLst>
              <a:gd name="adj1" fmla="val 28565"/>
              <a:gd name="adj2" fmla="val 475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8982187" y="5801555"/>
            <a:ext cx="1374094" cy="369332"/>
          </a:xfrm>
          <a:prstGeom prst="rect">
            <a:avLst/>
          </a:prstGeom>
        </p:spPr>
        <p:txBody>
          <a:bodyPr wrap="none">
            <a:spAutoFit/>
          </a:bodyPr>
          <a:lstStyle/>
          <a:p>
            <a:r>
              <a:rPr lang="en-IN" i="1" dirty="0" err="1">
                <a:solidFill>
                  <a:srgbClr val="C00000"/>
                </a:solidFill>
              </a:rPr>
              <a:t>Polydactyly</a:t>
            </a:r>
            <a:endParaRPr lang="en-IN" i="1" dirty="0">
              <a:solidFill>
                <a:srgbClr val="C00000"/>
              </a:solidFill>
            </a:endParaRPr>
          </a:p>
        </p:txBody>
      </p:sp>
    </p:spTree>
    <p:extLst>
      <p:ext uri="{BB962C8B-B14F-4D97-AF65-F5344CB8AC3E}">
        <p14:creationId xmlns:p14="http://schemas.microsoft.com/office/powerpoint/2010/main" val="3207810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094" y="792480"/>
            <a:ext cx="8596668" cy="1320800"/>
          </a:xfrm>
        </p:spPr>
        <p:txBody>
          <a:bodyPr/>
          <a:lstStyle/>
          <a:p>
            <a:r>
              <a:rPr lang="en-US" dirty="0" smtClean="0"/>
              <a:t>WORMIAN BONES</a:t>
            </a:r>
            <a:endParaRPr lang="en-IN" dirty="0"/>
          </a:p>
        </p:txBody>
      </p:sp>
      <p:sp>
        <p:nvSpPr>
          <p:cNvPr id="3" name="Content Placeholder 2"/>
          <p:cNvSpPr>
            <a:spLocks noGrp="1"/>
          </p:cNvSpPr>
          <p:nvPr>
            <p:ph idx="1"/>
          </p:nvPr>
        </p:nvSpPr>
        <p:spPr>
          <a:xfrm>
            <a:off x="580572" y="1683657"/>
            <a:ext cx="6299200" cy="4484914"/>
          </a:xfrm>
        </p:spPr>
        <p:txBody>
          <a:bodyPr>
            <a:noAutofit/>
          </a:bodyPr>
          <a:lstStyle/>
          <a:p>
            <a:r>
              <a:rPr lang="en-US" sz="2200" dirty="0" err="1"/>
              <a:t>Wormian</a:t>
            </a:r>
            <a:r>
              <a:rPr lang="en-US" sz="2200" dirty="0"/>
              <a:t> bones are </a:t>
            </a:r>
            <a:r>
              <a:rPr lang="en-US" sz="2200" dirty="0" err="1"/>
              <a:t>ossicles</a:t>
            </a:r>
            <a:r>
              <a:rPr lang="en-US" sz="2200" dirty="0"/>
              <a:t> located in the sutures or </a:t>
            </a:r>
            <a:r>
              <a:rPr lang="en-US" sz="2200" dirty="0" err="1" smtClean="0"/>
              <a:t>fontanelles</a:t>
            </a:r>
            <a:r>
              <a:rPr lang="en-US" sz="2200" dirty="0" smtClean="0"/>
              <a:t> and </a:t>
            </a:r>
            <a:r>
              <a:rPr lang="en-US" sz="2200" dirty="0"/>
              <a:t>may be associated </a:t>
            </a:r>
            <a:r>
              <a:rPr lang="en-US" sz="2200" dirty="0" smtClean="0"/>
              <a:t>with-</a:t>
            </a:r>
          </a:p>
          <a:p>
            <a:pPr marL="0" indent="0">
              <a:buNone/>
            </a:pPr>
            <a:r>
              <a:rPr lang="en-US" sz="2200" dirty="0" smtClean="0"/>
              <a:t> </a:t>
            </a:r>
          </a:p>
          <a:p>
            <a:r>
              <a:rPr lang="en-US" sz="2200" dirty="0" err="1" smtClean="0"/>
              <a:t>Pyknodysostosis</a:t>
            </a:r>
            <a:endParaRPr lang="en-US" sz="2200" dirty="0" smtClean="0"/>
          </a:p>
          <a:p>
            <a:r>
              <a:rPr lang="en-US" sz="2200" dirty="0" smtClean="0"/>
              <a:t> </a:t>
            </a:r>
            <a:r>
              <a:rPr lang="en-US" sz="2200" dirty="0" err="1" smtClean="0">
                <a:solidFill>
                  <a:srgbClr val="C00000"/>
                </a:solidFill>
              </a:rPr>
              <a:t>Osteogenesis</a:t>
            </a:r>
            <a:r>
              <a:rPr lang="en-US" sz="2200" dirty="0" smtClean="0">
                <a:solidFill>
                  <a:srgbClr val="C00000"/>
                </a:solidFill>
              </a:rPr>
              <a:t> </a:t>
            </a:r>
            <a:r>
              <a:rPr lang="en-US" sz="2200" dirty="0" err="1" smtClean="0">
                <a:solidFill>
                  <a:srgbClr val="C00000"/>
                </a:solidFill>
              </a:rPr>
              <a:t>imperfecta</a:t>
            </a:r>
            <a:endParaRPr lang="en-US" sz="2200" dirty="0" smtClean="0">
              <a:solidFill>
                <a:srgbClr val="C00000"/>
              </a:solidFill>
            </a:endParaRPr>
          </a:p>
          <a:p>
            <a:r>
              <a:rPr lang="en-US" sz="2200" dirty="0" smtClean="0"/>
              <a:t> </a:t>
            </a:r>
            <a:r>
              <a:rPr lang="en-US" sz="2200" dirty="0" err="1" smtClean="0"/>
              <a:t>Cleidocranial</a:t>
            </a:r>
            <a:r>
              <a:rPr lang="en-US" sz="2200" dirty="0" smtClean="0"/>
              <a:t> dysplasia</a:t>
            </a:r>
          </a:p>
          <a:p>
            <a:r>
              <a:rPr lang="en-US" sz="2200" dirty="0" smtClean="0"/>
              <a:t> Hypothyroidism</a:t>
            </a:r>
          </a:p>
          <a:p>
            <a:r>
              <a:rPr lang="en-US" sz="2200" dirty="0" err="1" smtClean="0"/>
              <a:t>Hypophospatasia</a:t>
            </a:r>
            <a:endParaRPr lang="en-US" sz="2200" dirty="0" smtClean="0"/>
          </a:p>
        </p:txBody>
      </p:sp>
      <p:pic>
        <p:nvPicPr>
          <p:cNvPr id="4" name="Picture 3"/>
          <p:cNvPicPr>
            <a:picLocks noChangeAspect="1"/>
          </p:cNvPicPr>
          <p:nvPr/>
        </p:nvPicPr>
        <p:blipFill>
          <a:blip r:embed="rId2"/>
          <a:stretch>
            <a:fillRect/>
          </a:stretch>
        </p:blipFill>
        <p:spPr>
          <a:xfrm>
            <a:off x="7708277" y="746760"/>
            <a:ext cx="3736963" cy="4566271"/>
          </a:xfrm>
          <a:prstGeom prst="rect">
            <a:avLst/>
          </a:prstGeom>
        </p:spPr>
      </p:pic>
      <p:sp>
        <p:nvSpPr>
          <p:cNvPr id="5" name="Rectangle 4"/>
          <p:cNvSpPr/>
          <p:nvPr/>
        </p:nvSpPr>
        <p:spPr>
          <a:xfrm>
            <a:off x="7196052" y="5283237"/>
            <a:ext cx="4721628" cy="646331"/>
          </a:xfrm>
          <a:prstGeom prst="rect">
            <a:avLst/>
          </a:prstGeom>
        </p:spPr>
        <p:txBody>
          <a:bodyPr wrap="square">
            <a:spAutoFit/>
          </a:bodyPr>
          <a:lstStyle/>
          <a:p>
            <a:r>
              <a:rPr lang="en-US" i="1" dirty="0" smtClean="0">
                <a:solidFill>
                  <a:srgbClr val="C00000"/>
                </a:solidFill>
                <a:latin typeface="Univers-Light"/>
              </a:rPr>
              <a:t>3D US shows </a:t>
            </a:r>
            <a:r>
              <a:rPr lang="en-US" i="1" dirty="0" err="1" smtClean="0">
                <a:solidFill>
                  <a:srgbClr val="C00000"/>
                </a:solidFill>
                <a:latin typeface="Univers-Light"/>
              </a:rPr>
              <a:t>wormian</a:t>
            </a:r>
            <a:r>
              <a:rPr lang="en-US" i="1" dirty="0" smtClean="0">
                <a:solidFill>
                  <a:srgbClr val="C00000"/>
                </a:solidFill>
                <a:latin typeface="Univers-Light"/>
              </a:rPr>
              <a:t> bone between frontal </a:t>
            </a:r>
            <a:r>
              <a:rPr lang="en-US" i="1" dirty="0">
                <a:solidFill>
                  <a:srgbClr val="C00000"/>
                </a:solidFill>
                <a:latin typeface="Univers-Light"/>
              </a:rPr>
              <a:t>bones of </a:t>
            </a:r>
            <a:r>
              <a:rPr lang="en-US" i="1" dirty="0" smtClean="0">
                <a:solidFill>
                  <a:srgbClr val="C00000"/>
                </a:solidFill>
                <a:latin typeface="Univers-Light"/>
              </a:rPr>
              <a:t> </a:t>
            </a:r>
            <a:r>
              <a:rPr lang="en-US" i="1" dirty="0">
                <a:solidFill>
                  <a:srgbClr val="C00000"/>
                </a:solidFill>
                <a:latin typeface="Univers-Light"/>
              </a:rPr>
              <a:t>fetus with trisomy 18.</a:t>
            </a:r>
            <a:endParaRPr lang="en-IN" i="1" dirty="0">
              <a:solidFill>
                <a:srgbClr val="C00000"/>
              </a:solidFill>
            </a:endParaRPr>
          </a:p>
        </p:txBody>
      </p:sp>
      <p:sp>
        <p:nvSpPr>
          <p:cNvPr id="6" name="Right Arrow 5"/>
          <p:cNvSpPr/>
          <p:nvPr/>
        </p:nvSpPr>
        <p:spPr>
          <a:xfrm rot="7414475">
            <a:off x="9537981" y="1317284"/>
            <a:ext cx="1103411" cy="617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5126244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99" y="563880"/>
            <a:ext cx="8596668" cy="1320800"/>
          </a:xfrm>
        </p:spPr>
        <p:txBody>
          <a:bodyPr/>
          <a:lstStyle/>
          <a:p>
            <a:r>
              <a:rPr lang="en-IN" b="1" dirty="0" smtClean="0"/>
              <a:t>FOREHEAD ABNORMALITIES</a:t>
            </a:r>
            <a:endParaRPr lang="en-IN" dirty="0"/>
          </a:p>
        </p:txBody>
      </p:sp>
      <p:sp>
        <p:nvSpPr>
          <p:cNvPr id="3" name="Content Placeholder 2"/>
          <p:cNvSpPr>
            <a:spLocks noGrp="1"/>
          </p:cNvSpPr>
          <p:nvPr>
            <p:ph idx="1"/>
          </p:nvPr>
        </p:nvSpPr>
        <p:spPr>
          <a:xfrm>
            <a:off x="4466470" y="822961"/>
            <a:ext cx="3794995" cy="6309360"/>
          </a:xfrm>
        </p:spPr>
        <p:txBody>
          <a:bodyPr>
            <a:normAutofit/>
          </a:bodyPr>
          <a:lstStyle/>
          <a:p>
            <a:endParaRPr lang="en-US" dirty="0"/>
          </a:p>
          <a:p>
            <a:endParaRPr lang="en-US" dirty="0" smtClean="0"/>
          </a:p>
          <a:p>
            <a:endParaRPr lang="en-US" dirty="0"/>
          </a:p>
          <a:p>
            <a:endParaRPr lang="en-US" dirty="0" smtClean="0"/>
          </a:p>
          <a:p>
            <a:endParaRPr lang="en-US" dirty="0"/>
          </a:p>
          <a:p>
            <a:endParaRPr lang="en-US" sz="2200" dirty="0" smtClean="0"/>
          </a:p>
          <a:p>
            <a:endParaRPr lang="en-US" sz="2200" dirty="0" smtClean="0">
              <a:solidFill>
                <a:srgbClr val="C00000"/>
              </a:solidFill>
            </a:endParaRPr>
          </a:p>
          <a:p>
            <a:r>
              <a:rPr lang="en-US" sz="2200" dirty="0" smtClean="0">
                <a:solidFill>
                  <a:srgbClr val="C00000"/>
                </a:solidFill>
              </a:rPr>
              <a:t>Wolf-</a:t>
            </a:r>
            <a:r>
              <a:rPr lang="en-US" sz="2200" dirty="0" err="1" smtClean="0">
                <a:solidFill>
                  <a:srgbClr val="C00000"/>
                </a:solidFill>
              </a:rPr>
              <a:t>Hirschhorn</a:t>
            </a:r>
            <a:r>
              <a:rPr lang="en-US" sz="2200" dirty="0" smtClean="0"/>
              <a:t> </a:t>
            </a:r>
            <a:r>
              <a:rPr lang="en-US" sz="2200" dirty="0"/>
              <a:t>(4p-) syndrome has an abnormally </a:t>
            </a:r>
            <a:r>
              <a:rPr lang="en-US" sz="2200" dirty="0" smtClean="0"/>
              <a:t>sloped forehead</a:t>
            </a:r>
            <a:r>
              <a:rPr lang="en-US" sz="2200" dirty="0"/>
              <a:t>, the “Greek warrior </a:t>
            </a:r>
            <a:r>
              <a:rPr lang="en-US" sz="2200" dirty="0" err="1"/>
              <a:t>facies</a:t>
            </a:r>
            <a:r>
              <a:rPr lang="en-US" sz="2200" dirty="0"/>
              <a:t>” </a:t>
            </a:r>
            <a:r>
              <a:rPr lang="en-US" dirty="0" smtClean="0"/>
              <a:t>.</a:t>
            </a:r>
          </a:p>
        </p:txBody>
      </p:sp>
      <p:pic>
        <p:nvPicPr>
          <p:cNvPr id="5" name="Picture 4"/>
          <p:cNvPicPr>
            <a:picLocks noChangeAspect="1"/>
          </p:cNvPicPr>
          <p:nvPr/>
        </p:nvPicPr>
        <p:blipFill>
          <a:blip r:embed="rId3"/>
          <a:stretch>
            <a:fillRect/>
          </a:stretch>
        </p:blipFill>
        <p:spPr>
          <a:xfrm>
            <a:off x="8732074" y="1051560"/>
            <a:ext cx="3338006" cy="4510752"/>
          </a:xfrm>
          <a:prstGeom prst="rect">
            <a:avLst/>
          </a:prstGeom>
        </p:spPr>
      </p:pic>
      <p:pic>
        <p:nvPicPr>
          <p:cNvPr id="6" name="Picture 5"/>
          <p:cNvPicPr>
            <a:picLocks noChangeAspect="1"/>
          </p:cNvPicPr>
          <p:nvPr/>
        </p:nvPicPr>
        <p:blipFill>
          <a:blip r:embed="rId4"/>
          <a:stretch>
            <a:fillRect/>
          </a:stretch>
        </p:blipFill>
        <p:spPr>
          <a:xfrm>
            <a:off x="324747" y="1386841"/>
            <a:ext cx="3631157" cy="4221479"/>
          </a:xfrm>
          <a:prstGeom prst="rect">
            <a:avLst/>
          </a:prstGeom>
        </p:spPr>
      </p:pic>
      <p:sp>
        <p:nvSpPr>
          <p:cNvPr id="7" name="Rectangle 6"/>
          <p:cNvSpPr/>
          <p:nvPr/>
        </p:nvSpPr>
        <p:spPr>
          <a:xfrm>
            <a:off x="335280" y="5652869"/>
            <a:ext cx="4181217" cy="646331"/>
          </a:xfrm>
          <a:prstGeom prst="rect">
            <a:avLst/>
          </a:prstGeom>
        </p:spPr>
        <p:txBody>
          <a:bodyPr wrap="square">
            <a:spAutoFit/>
          </a:bodyPr>
          <a:lstStyle/>
          <a:p>
            <a:r>
              <a:rPr lang="en-US" i="1" dirty="0">
                <a:solidFill>
                  <a:schemeClr val="accent5">
                    <a:lumMod val="75000"/>
                  </a:schemeClr>
                </a:solidFill>
              </a:rPr>
              <a:t>Broad, flat nasal bridge </a:t>
            </a:r>
            <a:r>
              <a:rPr lang="en-US" i="1" dirty="0" smtClean="0">
                <a:solidFill>
                  <a:schemeClr val="accent5">
                    <a:lumMod val="75000"/>
                  </a:schemeClr>
                </a:solidFill>
              </a:rPr>
              <a:t>and sloped </a:t>
            </a:r>
            <a:r>
              <a:rPr lang="en-US" i="1" dirty="0">
                <a:solidFill>
                  <a:schemeClr val="accent5">
                    <a:lumMod val="75000"/>
                  </a:schemeClr>
                </a:solidFill>
              </a:rPr>
              <a:t>forehead in </a:t>
            </a:r>
            <a:r>
              <a:rPr lang="en-US" i="1" dirty="0" smtClean="0">
                <a:solidFill>
                  <a:schemeClr val="accent5">
                    <a:lumMod val="75000"/>
                  </a:schemeClr>
                </a:solidFill>
              </a:rPr>
              <a:t>Wolf-</a:t>
            </a:r>
            <a:r>
              <a:rPr lang="en-US" i="1" dirty="0" err="1" smtClean="0">
                <a:solidFill>
                  <a:schemeClr val="accent5">
                    <a:lumMod val="75000"/>
                  </a:schemeClr>
                </a:solidFill>
              </a:rPr>
              <a:t>Hirschhorn</a:t>
            </a:r>
            <a:endParaRPr lang="en-IN" i="1" dirty="0">
              <a:solidFill>
                <a:schemeClr val="accent5">
                  <a:lumMod val="75000"/>
                </a:schemeClr>
              </a:solidFill>
            </a:endParaRPr>
          </a:p>
        </p:txBody>
      </p:sp>
      <p:sp>
        <p:nvSpPr>
          <p:cNvPr id="8" name="Rectangle 7"/>
          <p:cNvSpPr/>
          <p:nvPr/>
        </p:nvSpPr>
        <p:spPr>
          <a:xfrm>
            <a:off x="8554816" y="5639550"/>
            <a:ext cx="3743864" cy="646331"/>
          </a:xfrm>
          <a:prstGeom prst="rect">
            <a:avLst/>
          </a:prstGeom>
        </p:spPr>
        <p:txBody>
          <a:bodyPr wrap="square">
            <a:spAutoFit/>
          </a:bodyPr>
          <a:lstStyle/>
          <a:p>
            <a:r>
              <a:rPr lang="en-US" i="1" dirty="0" smtClean="0">
                <a:solidFill>
                  <a:schemeClr val="accent5">
                    <a:lumMod val="75000"/>
                  </a:schemeClr>
                </a:solidFill>
              </a:rPr>
              <a:t>Frontal bossing with absence </a:t>
            </a:r>
            <a:r>
              <a:rPr lang="en-US" i="1" dirty="0">
                <a:solidFill>
                  <a:schemeClr val="accent5">
                    <a:lumMod val="75000"/>
                  </a:schemeClr>
                </a:solidFill>
              </a:rPr>
              <a:t>of the secondary </a:t>
            </a:r>
            <a:r>
              <a:rPr lang="en-US" i="1" dirty="0" smtClean="0">
                <a:solidFill>
                  <a:schemeClr val="accent5">
                    <a:lumMod val="75000"/>
                  </a:schemeClr>
                </a:solidFill>
              </a:rPr>
              <a:t>palate</a:t>
            </a:r>
            <a:endParaRPr lang="en-US" dirty="0"/>
          </a:p>
        </p:txBody>
      </p:sp>
      <p:sp>
        <p:nvSpPr>
          <p:cNvPr id="9" name="TextBox 8"/>
          <p:cNvSpPr txBox="1"/>
          <p:nvPr/>
        </p:nvSpPr>
        <p:spPr>
          <a:xfrm>
            <a:off x="4286249" y="1352258"/>
            <a:ext cx="3820259" cy="1785104"/>
          </a:xfrm>
          <a:prstGeom prst="rect">
            <a:avLst/>
          </a:prstGeom>
          <a:solidFill>
            <a:schemeClr val="accent1">
              <a:lumMod val="60000"/>
              <a:lumOff val="40000"/>
            </a:schemeClr>
          </a:solidFill>
        </p:spPr>
        <p:txBody>
          <a:bodyPr wrap="square" rtlCol="0">
            <a:spAutoFit/>
          </a:bodyPr>
          <a:lstStyle/>
          <a:p>
            <a:r>
              <a:rPr lang="en-US" sz="2200" b="1" dirty="0"/>
              <a:t>Frontal bossing </a:t>
            </a:r>
            <a:r>
              <a:rPr lang="en-US" sz="2200" dirty="0"/>
              <a:t>is abnormal prominence of </a:t>
            </a:r>
            <a:r>
              <a:rPr lang="en-US" sz="2200" dirty="0" smtClean="0"/>
              <a:t>frontal </a:t>
            </a:r>
            <a:r>
              <a:rPr lang="en-US" sz="2200" dirty="0"/>
              <a:t>bones </a:t>
            </a:r>
            <a:r>
              <a:rPr lang="en-US" sz="2200" dirty="0" smtClean="0"/>
              <a:t>seen in </a:t>
            </a:r>
            <a:r>
              <a:rPr lang="en-US" sz="2200" dirty="0" err="1" smtClean="0"/>
              <a:t>achondroplasia,acromegaly</a:t>
            </a:r>
            <a:r>
              <a:rPr lang="en-US" sz="2200" dirty="0" smtClean="0"/>
              <a:t> among others</a:t>
            </a:r>
            <a:endParaRPr lang="en-IN" sz="2200" dirty="0"/>
          </a:p>
        </p:txBody>
      </p:sp>
      <p:sp>
        <p:nvSpPr>
          <p:cNvPr id="10" name="Right Arrow 9"/>
          <p:cNvSpPr/>
          <p:nvPr/>
        </p:nvSpPr>
        <p:spPr>
          <a:xfrm rot="1565549">
            <a:off x="8680151" y="1144996"/>
            <a:ext cx="1103411" cy="617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5514268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0729" y="609599"/>
            <a:ext cx="11373633" cy="260477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5231896" y="3141979"/>
            <a:ext cx="1673860" cy="1894206"/>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50040" y="3214371"/>
            <a:ext cx="1856739" cy="1805304"/>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918019" y="3141980"/>
            <a:ext cx="1817370" cy="1877696"/>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7500768" y="3214371"/>
            <a:ext cx="1785619" cy="1821813"/>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9881399" y="3214371"/>
            <a:ext cx="1682750" cy="1786255"/>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5226685" y="4914900"/>
            <a:ext cx="1499870" cy="1455420"/>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7513908" y="4945381"/>
            <a:ext cx="1827529" cy="1424939"/>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53976" y="4945380"/>
            <a:ext cx="1747263" cy="142728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2898334" y="4945380"/>
            <a:ext cx="1856740" cy="1470660"/>
          </a:xfrm>
          <a:prstGeom prst="rect">
            <a:avLst/>
          </a:prstGeom>
          <a:blipFill>
            <a:blip r:embed="rId12" cstate="print"/>
            <a:stretch>
              <a:fillRect/>
            </a:stretch>
          </a:blipFill>
        </p:spPr>
        <p:txBody>
          <a:bodyPr wrap="square" lIns="0" tIns="0" rIns="0" bIns="0" rtlCol="0"/>
          <a:lstStyle/>
          <a:p>
            <a:endParaRPr/>
          </a:p>
        </p:txBody>
      </p:sp>
      <p:sp>
        <p:nvSpPr>
          <p:cNvPr id="13" name="object 13"/>
          <p:cNvSpPr/>
          <p:nvPr/>
        </p:nvSpPr>
        <p:spPr>
          <a:xfrm>
            <a:off x="9881401" y="4912360"/>
            <a:ext cx="1682750" cy="1366520"/>
          </a:xfrm>
          <a:prstGeom prst="rect">
            <a:avLst/>
          </a:prstGeom>
          <a:blipFill>
            <a:blip r:embed="rId1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812918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6273" y="579120"/>
            <a:ext cx="6361821" cy="1320800"/>
          </a:xfrm>
        </p:spPr>
        <p:txBody>
          <a:bodyPr/>
          <a:lstStyle/>
          <a:p>
            <a:r>
              <a:rPr lang="en-IN" b="1" dirty="0" smtClean="0"/>
              <a:t>OCCIPITAL CEPHALOCELES</a:t>
            </a:r>
            <a:endParaRPr lang="en-IN" dirty="0"/>
          </a:p>
        </p:txBody>
      </p:sp>
      <p:pic>
        <p:nvPicPr>
          <p:cNvPr id="4" name="Picture 3"/>
          <p:cNvPicPr>
            <a:picLocks noChangeAspect="1"/>
          </p:cNvPicPr>
          <p:nvPr/>
        </p:nvPicPr>
        <p:blipFill>
          <a:blip r:embed="rId3"/>
          <a:stretch>
            <a:fillRect/>
          </a:stretch>
        </p:blipFill>
        <p:spPr>
          <a:xfrm>
            <a:off x="307409" y="1234441"/>
            <a:ext cx="3510611" cy="4678680"/>
          </a:xfrm>
          <a:prstGeom prst="rect">
            <a:avLst/>
          </a:prstGeom>
        </p:spPr>
      </p:pic>
      <p:pic>
        <p:nvPicPr>
          <p:cNvPr id="5" name="Picture 4"/>
          <p:cNvPicPr>
            <a:picLocks noChangeAspect="1"/>
          </p:cNvPicPr>
          <p:nvPr/>
        </p:nvPicPr>
        <p:blipFill>
          <a:blip r:embed="rId4"/>
          <a:stretch>
            <a:fillRect/>
          </a:stretch>
        </p:blipFill>
        <p:spPr>
          <a:xfrm>
            <a:off x="7913140" y="1515306"/>
            <a:ext cx="3974060" cy="4260654"/>
          </a:xfrm>
          <a:prstGeom prst="rect">
            <a:avLst/>
          </a:prstGeom>
        </p:spPr>
      </p:pic>
      <p:sp>
        <p:nvSpPr>
          <p:cNvPr id="6" name="Rectangle 5"/>
          <p:cNvSpPr/>
          <p:nvPr/>
        </p:nvSpPr>
        <p:spPr>
          <a:xfrm>
            <a:off x="812682" y="6006513"/>
            <a:ext cx="2412840" cy="369332"/>
          </a:xfrm>
          <a:prstGeom prst="rect">
            <a:avLst/>
          </a:prstGeom>
        </p:spPr>
        <p:txBody>
          <a:bodyPr wrap="none">
            <a:spAutoFit/>
          </a:bodyPr>
          <a:lstStyle/>
          <a:p>
            <a:r>
              <a:rPr lang="en-US" i="1" dirty="0" smtClean="0">
                <a:solidFill>
                  <a:schemeClr val="accent5">
                    <a:lumMod val="75000"/>
                  </a:schemeClr>
                </a:solidFill>
              </a:rPr>
              <a:t>High </a:t>
            </a:r>
            <a:r>
              <a:rPr lang="en-US" i="1" dirty="0">
                <a:solidFill>
                  <a:schemeClr val="accent5">
                    <a:lumMod val="75000"/>
                  </a:schemeClr>
                </a:solidFill>
              </a:rPr>
              <a:t>occipital defect </a:t>
            </a:r>
            <a:endParaRPr lang="en-IN" i="1" dirty="0">
              <a:solidFill>
                <a:schemeClr val="accent5">
                  <a:lumMod val="75000"/>
                </a:schemeClr>
              </a:solidFill>
            </a:endParaRPr>
          </a:p>
        </p:txBody>
      </p:sp>
      <p:sp>
        <p:nvSpPr>
          <p:cNvPr id="7" name="Rectangle 6"/>
          <p:cNvSpPr/>
          <p:nvPr/>
        </p:nvSpPr>
        <p:spPr>
          <a:xfrm>
            <a:off x="8076634" y="5767030"/>
            <a:ext cx="3624810" cy="646331"/>
          </a:xfrm>
          <a:prstGeom prst="rect">
            <a:avLst/>
          </a:prstGeom>
        </p:spPr>
        <p:txBody>
          <a:bodyPr wrap="square">
            <a:spAutoFit/>
          </a:bodyPr>
          <a:lstStyle/>
          <a:p>
            <a:r>
              <a:rPr lang="en-US" i="1" dirty="0" err="1">
                <a:solidFill>
                  <a:schemeClr val="accent5">
                    <a:lumMod val="75000"/>
                  </a:schemeClr>
                </a:solidFill>
              </a:rPr>
              <a:t>Saggital</a:t>
            </a:r>
            <a:r>
              <a:rPr lang="en-US" i="1" dirty="0">
                <a:solidFill>
                  <a:schemeClr val="accent5">
                    <a:lumMod val="75000"/>
                  </a:schemeClr>
                </a:solidFill>
              </a:rPr>
              <a:t> T2 image showing </a:t>
            </a:r>
            <a:r>
              <a:rPr lang="en-US" i="1" dirty="0" smtClean="0">
                <a:solidFill>
                  <a:schemeClr val="accent5">
                    <a:lumMod val="75000"/>
                  </a:schemeClr>
                </a:solidFill>
              </a:rPr>
              <a:t>the </a:t>
            </a:r>
            <a:r>
              <a:rPr lang="en-US" i="1" dirty="0">
                <a:solidFill>
                  <a:schemeClr val="accent5">
                    <a:lumMod val="75000"/>
                  </a:schemeClr>
                </a:solidFill>
              </a:rPr>
              <a:t>high occipital defect in the skull </a:t>
            </a:r>
            <a:endParaRPr lang="en-IN" i="1" dirty="0">
              <a:solidFill>
                <a:schemeClr val="accent5">
                  <a:lumMod val="75000"/>
                </a:schemeClr>
              </a:solidFill>
            </a:endParaRPr>
          </a:p>
        </p:txBody>
      </p:sp>
      <p:sp>
        <p:nvSpPr>
          <p:cNvPr id="8" name="TextBox 7"/>
          <p:cNvSpPr txBox="1"/>
          <p:nvPr/>
        </p:nvSpPr>
        <p:spPr>
          <a:xfrm>
            <a:off x="4102011" y="4241244"/>
            <a:ext cx="3817258" cy="1107996"/>
          </a:xfrm>
          <a:prstGeom prst="rect">
            <a:avLst/>
          </a:prstGeom>
          <a:solidFill>
            <a:schemeClr val="bg1"/>
          </a:solidFill>
        </p:spPr>
        <p:txBody>
          <a:bodyPr wrap="square" rtlCol="0">
            <a:spAutoFit/>
          </a:bodyPr>
          <a:lstStyle/>
          <a:p>
            <a:r>
              <a:rPr lang="en-US" sz="2200" dirty="0"/>
              <a:t>Associated abnormalities such as </a:t>
            </a:r>
            <a:r>
              <a:rPr lang="en-US" sz="2200" dirty="0" err="1" smtClean="0">
                <a:solidFill>
                  <a:srgbClr val="C00000"/>
                </a:solidFill>
              </a:rPr>
              <a:t>Chiari</a:t>
            </a:r>
            <a:r>
              <a:rPr lang="en-US" sz="2200" dirty="0" smtClean="0">
                <a:solidFill>
                  <a:srgbClr val="C00000"/>
                </a:solidFill>
              </a:rPr>
              <a:t> </a:t>
            </a:r>
            <a:r>
              <a:rPr lang="en-US" sz="2200" dirty="0">
                <a:solidFill>
                  <a:srgbClr val="C00000"/>
                </a:solidFill>
              </a:rPr>
              <a:t>2 and Dandy- Walker spectrum</a:t>
            </a:r>
            <a:r>
              <a:rPr lang="en-US" sz="2200" dirty="0"/>
              <a:t> </a:t>
            </a:r>
            <a:r>
              <a:rPr lang="en-US" sz="2200" dirty="0" smtClean="0"/>
              <a:t>disorders</a:t>
            </a:r>
            <a:endParaRPr lang="en-IN" sz="2200" dirty="0"/>
          </a:p>
        </p:txBody>
      </p:sp>
      <p:sp>
        <p:nvSpPr>
          <p:cNvPr id="9" name="TextBox 8"/>
          <p:cNvSpPr txBox="1"/>
          <p:nvPr/>
        </p:nvSpPr>
        <p:spPr>
          <a:xfrm>
            <a:off x="4224249" y="1376442"/>
            <a:ext cx="3295667" cy="2123658"/>
          </a:xfrm>
          <a:prstGeom prst="rect">
            <a:avLst/>
          </a:prstGeom>
          <a:solidFill>
            <a:schemeClr val="accent6">
              <a:lumMod val="60000"/>
              <a:lumOff val="40000"/>
            </a:schemeClr>
          </a:solidFill>
        </p:spPr>
        <p:txBody>
          <a:bodyPr wrap="square" rtlCol="0">
            <a:spAutoFit/>
          </a:bodyPr>
          <a:lstStyle/>
          <a:p>
            <a:r>
              <a:rPr lang="en-US" sz="2200" dirty="0"/>
              <a:t>Occipital </a:t>
            </a:r>
            <a:r>
              <a:rPr lang="en-US" sz="2200" dirty="0" err="1"/>
              <a:t>cephalocele</a:t>
            </a:r>
            <a:r>
              <a:rPr lang="en-US" sz="2200" dirty="0"/>
              <a:t> are classified into </a:t>
            </a:r>
            <a:r>
              <a:rPr lang="en-US" sz="2200" b="1" dirty="0" err="1"/>
              <a:t>occipitocervical</a:t>
            </a:r>
            <a:r>
              <a:rPr lang="en-US" sz="2200" b="1" dirty="0"/>
              <a:t> </a:t>
            </a:r>
            <a:r>
              <a:rPr lang="en-US" sz="2200" dirty="0"/>
              <a:t>, </a:t>
            </a:r>
            <a:r>
              <a:rPr lang="en-US" sz="2200" b="1" dirty="0"/>
              <a:t>low occipital </a:t>
            </a:r>
            <a:r>
              <a:rPr lang="en-US" sz="2200" dirty="0" smtClean="0"/>
              <a:t>and </a:t>
            </a:r>
            <a:r>
              <a:rPr lang="en-US" sz="2200" b="1" dirty="0"/>
              <a:t>high occipital </a:t>
            </a:r>
            <a:r>
              <a:rPr lang="en-US" sz="2200" dirty="0"/>
              <a:t>(involving </a:t>
            </a:r>
            <a:r>
              <a:rPr lang="en-US" sz="2200" dirty="0" smtClean="0"/>
              <a:t>occipital </a:t>
            </a:r>
            <a:r>
              <a:rPr lang="en-US" sz="2200" dirty="0"/>
              <a:t>bone only</a:t>
            </a:r>
            <a:r>
              <a:rPr lang="en-US" sz="2200" dirty="0" smtClean="0"/>
              <a:t>)</a:t>
            </a:r>
            <a:endParaRPr lang="en-US" sz="2200" dirty="0"/>
          </a:p>
        </p:txBody>
      </p:sp>
      <p:sp>
        <p:nvSpPr>
          <p:cNvPr id="10" name="Right Arrow 9"/>
          <p:cNvSpPr/>
          <p:nvPr/>
        </p:nvSpPr>
        <p:spPr>
          <a:xfrm rot="5400000">
            <a:off x="11215068" y="2552639"/>
            <a:ext cx="929993" cy="621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rot="8885232">
            <a:off x="2611395" y="2512458"/>
            <a:ext cx="929993" cy="621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44185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487680"/>
            <a:ext cx="12192000" cy="1000664"/>
          </a:xfrm>
        </p:spPr>
        <p:txBody>
          <a:bodyPr/>
          <a:lstStyle/>
          <a:p>
            <a:r>
              <a:rPr lang="en-IN" b="1" dirty="0" smtClean="0"/>
              <a:t>FRONTOETHMOIDAL (</a:t>
            </a:r>
            <a:r>
              <a:rPr lang="en-US" b="1" dirty="0" smtClean="0"/>
              <a:t>SINCIPITAL </a:t>
            </a:r>
            <a:r>
              <a:rPr lang="en-IN" b="1" dirty="0" smtClean="0"/>
              <a:t>CEPHALOCELE)</a:t>
            </a:r>
            <a:endParaRPr lang="en-IN" dirty="0"/>
          </a:p>
        </p:txBody>
      </p:sp>
      <p:sp>
        <p:nvSpPr>
          <p:cNvPr id="3" name="Content Placeholder 2"/>
          <p:cNvSpPr>
            <a:spLocks noGrp="1"/>
          </p:cNvSpPr>
          <p:nvPr>
            <p:ph idx="1"/>
          </p:nvPr>
        </p:nvSpPr>
        <p:spPr>
          <a:xfrm>
            <a:off x="213360" y="1155031"/>
            <a:ext cx="8033493" cy="5702969"/>
          </a:xfrm>
        </p:spPr>
        <p:txBody>
          <a:bodyPr>
            <a:normAutofit/>
          </a:bodyPr>
          <a:lstStyle/>
          <a:p>
            <a:pPr marL="0" indent="0">
              <a:buNone/>
            </a:pPr>
            <a:endParaRPr lang="en-US" sz="2200" dirty="0" smtClean="0"/>
          </a:p>
          <a:p>
            <a:pPr marL="0" indent="0">
              <a:buNone/>
            </a:pPr>
            <a:r>
              <a:rPr lang="en-US" sz="2200" dirty="0" smtClean="0"/>
              <a:t> </a:t>
            </a:r>
          </a:p>
          <a:p>
            <a:pPr marL="0" indent="0">
              <a:buNone/>
            </a:pPr>
            <a:endParaRPr lang="en-US" sz="2200" dirty="0"/>
          </a:p>
          <a:p>
            <a:pPr marL="0" indent="0">
              <a:buNone/>
            </a:pPr>
            <a:endParaRPr lang="en-IN" sz="2200" dirty="0" smtClean="0"/>
          </a:p>
          <a:p>
            <a:pPr marL="0" indent="0">
              <a:buNone/>
            </a:pPr>
            <a:endParaRPr lang="en-IN" sz="2200" dirty="0"/>
          </a:p>
          <a:p>
            <a:pPr marL="0" indent="0">
              <a:buNone/>
            </a:pPr>
            <a:endParaRPr lang="en-IN" sz="2200" dirty="0" smtClean="0"/>
          </a:p>
          <a:p>
            <a:pPr marL="0" indent="0">
              <a:buNone/>
            </a:pPr>
            <a:endParaRPr lang="en-IN" sz="2200" dirty="0"/>
          </a:p>
          <a:p>
            <a:endParaRPr lang="en-US" sz="2200" dirty="0" smtClean="0"/>
          </a:p>
          <a:p>
            <a:r>
              <a:rPr lang="en-US" sz="2200" dirty="0" smtClean="0"/>
              <a:t>MR </a:t>
            </a:r>
            <a:r>
              <a:rPr lang="en-US" sz="2200" dirty="0"/>
              <a:t>shows </a:t>
            </a:r>
            <a:r>
              <a:rPr lang="en-US" sz="2200" dirty="0" smtClean="0"/>
              <a:t>a soft </a:t>
            </a:r>
            <a:r>
              <a:rPr lang="en-US" sz="2200" dirty="0"/>
              <a:t>tissue </a:t>
            </a:r>
            <a:r>
              <a:rPr lang="en-US" sz="2200" dirty="0" smtClean="0"/>
              <a:t>mass in </a:t>
            </a:r>
            <a:r>
              <a:rPr lang="en-US" sz="2200" dirty="0">
                <a:solidFill>
                  <a:srgbClr val="C00000"/>
                </a:solidFill>
              </a:rPr>
              <a:t>direct contiguity</a:t>
            </a:r>
            <a:r>
              <a:rPr lang="en-US" sz="2200" dirty="0"/>
              <a:t> with the intracranial parenchyma. </a:t>
            </a:r>
            <a:endParaRPr lang="en-US" sz="2200" dirty="0" smtClean="0"/>
          </a:p>
          <a:p>
            <a:endParaRPr lang="en-IN" sz="2200" dirty="0"/>
          </a:p>
          <a:p>
            <a:pPr marL="0" indent="0">
              <a:buNone/>
            </a:pPr>
            <a:endParaRPr lang="en-IN" dirty="0"/>
          </a:p>
        </p:txBody>
      </p:sp>
      <p:pic>
        <p:nvPicPr>
          <p:cNvPr id="4" name="Picture 3"/>
          <p:cNvPicPr>
            <a:picLocks noChangeAspect="1"/>
          </p:cNvPicPr>
          <p:nvPr/>
        </p:nvPicPr>
        <p:blipFill>
          <a:blip r:embed="rId3"/>
          <a:stretch>
            <a:fillRect/>
          </a:stretch>
        </p:blipFill>
        <p:spPr>
          <a:xfrm>
            <a:off x="8257693" y="1203960"/>
            <a:ext cx="3736187" cy="4196916"/>
          </a:xfrm>
          <a:prstGeom prst="rect">
            <a:avLst/>
          </a:prstGeom>
        </p:spPr>
      </p:pic>
      <p:sp>
        <p:nvSpPr>
          <p:cNvPr id="5" name="Rectangle 4"/>
          <p:cNvSpPr/>
          <p:nvPr/>
        </p:nvSpPr>
        <p:spPr>
          <a:xfrm>
            <a:off x="8273307" y="5430948"/>
            <a:ext cx="3674853" cy="923330"/>
          </a:xfrm>
          <a:prstGeom prst="rect">
            <a:avLst/>
          </a:prstGeom>
        </p:spPr>
        <p:txBody>
          <a:bodyPr wrap="square">
            <a:spAutoFit/>
          </a:bodyPr>
          <a:lstStyle/>
          <a:p>
            <a:r>
              <a:rPr lang="en-IN" i="1" dirty="0" smtClean="0">
                <a:solidFill>
                  <a:schemeClr val="accent5">
                    <a:lumMod val="75000"/>
                  </a:schemeClr>
                </a:solidFill>
              </a:rPr>
              <a:t>T2W image shows </a:t>
            </a:r>
            <a:r>
              <a:rPr lang="en-IN" i="1" dirty="0">
                <a:solidFill>
                  <a:schemeClr val="accent5">
                    <a:lumMod val="75000"/>
                  </a:schemeClr>
                </a:solidFill>
              </a:rPr>
              <a:t>dysplastic frontal </a:t>
            </a:r>
            <a:r>
              <a:rPr lang="en-IN" i="1" dirty="0" smtClean="0">
                <a:solidFill>
                  <a:schemeClr val="accent5">
                    <a:lumMod val="75000"/>
                  </a:schemeClr>
                </a:solidFill>
              </a:rPr>
              <a:t>lobe herniation through </a:t>
            </a:r>
            <a:r>
              <a:rPr lang="en-IN" i="1" dirty="0">
                <a:solidFill>
                  <a:schemeClr val="accent5">
                    <a:lumMod val="75000"/>
                  </a:schemeClr>
                </a:solidFill>
              </a:rPr>
              <a:t>the </a:t>
            </a:r>
            <a:r>
              <a:rPr lang="en-IN" i="1" dirty="0" err="1" smtClean="0">
                <a:solidFill>
                  <a:schemeClr val="accent5">
                    <a:lumMod val="75000"/>
                  </a:schemeClr>
                </a:solidFill>
              </a:rPr>
              <a:t>fonticulus</a:t>
            </a:r>
            <a:r>
              <a:rPr lang="en-IN" i="1" dirty="0" smtClean="0">
                <a:solidFill>
                  <a:schemeClr val="accent5">
                    <a:lumMod val="75000"/>
                  </a:schemeClr>
                </a:solidFill>
              </a:rPr>
              <a:t> </a:t>
            </a:r>
            <a:r>
              <a:rPr lang="en-IN" i="1" dirty="0" err="1" smtClean="0">
                <a:solidFill>
                  <a:schemeClr val="accent5">
                    <a:lumMod val="75000"/>
                  </a:schemeClr>
                </a:solidFill>
              </a:rPr>
              <a:t>frontalis</a:t>
            </a:r>
            <a:r>
              <a:rPr lang="en-IN" i="1" dirty="0" smtClean="0">
                <a:solidFill>
                  <a:schemeClr val="accent5">
                    <a:lumMod val="75000"/>
                  </a:schemeClr>
                </a:solidFill>
              </a:rPr>
              <a:t> </a:t>
            </a:r>
            <a:endParaRPr lang="en-IN" i="1" dirty="0">
              <a:solidFill>
                <a:schemeClr val="accent5">
                  <a:lumMod val="75000"/>
                </a:schemeClr>
              </a:solidFill>
            </a:endParaRPr>
          </a:p>
        </p:txBody>
      </p:sp>
      <p:sp>
        <p:nvSpPr>
          <p:cNvPr id="6" name="TextBox 5"/>
          <p:cNvSpPr txBox="1"/>
          <p:nvPr/>
        </p:nvSpPr>
        <p:spPr>
          <a:xfrm>
            <a:off x="0" y="1664623"/>
            <a:ext cx="8069943" cy="2462213"/>
          </a:xfrm>
          <a:prstGeom prst="rect">
            <a:avLst/>
          </a:prstGeom>
          <a:solidFill>
            <a:srgbClr val="FFC000"/>
          </a:solidFill>
        </p:spPr>
        <p:txBody>
          <a:bodyPr wrap="square" rtlCol="0">
            <a:spAutoFit/>
          </a:bodyPr>
          <a:lstStyle/>
          <a:p>
            <a:r>
              <a:rPr lang="en-US" sz="2200" dirty="0"/>
              <a:t>In  </a:t>
            </a:r>
            <a:r>
              <a:rPr lang="en-US" sz="2200" b="1" dirty="0" err="1"/>
              <a:t>frontonasal</a:t>
            </a:r>
            <a:r>
              <a:rPr lang="en-US" sz="2200" b="1" dirty="0"/>
              <a:t> </a:t>
            </a:r>
            <a:r>
              <a:rPr lang="en-US" sz="2200" b="1" dirty="0" err="1"/>
              <a:t>cephalocele</a:t>
            </a:r>
            <a:r>
              <a:rPr lang="en-US" sz="2200" dirty="0"/>
              <a:t>, brain herniates </a:t>
            </a:r>
            <a:r>
              <a:rPr lang="en-US" sz="2200" dirty="0" smtClean="0"/>
              <a:t>between </a:t>
            </a:r>
            <a:r>
              <a:rPr lang="en-US" sz="2200" dirty="0"/>
              <a:t>the frontal bones above and the nasal bones below . </a:t>
            </a:r>
            <a:endParaRPr lang="en-US" sz="2200" dirty="0" smtClean="0"/>
          </a:p>
          <a:p>
            <a:endParaRPr lang="en-US" sz="2200" dirty="0"/>
          </a:p>
          <a:p>
            <a:r>
              <a:rPr lang="en-US" sz="2200" dirty="0"/>
              <a:t>In </a:t>
            </a:r>
            <a:r>
              <a:rPr lang="en-US" sz="2200" b="1" dirty="0" err="1" smtClean="0"/>
              <a:t>naso</a:t>
            </a:r>
            <a:r>
              <a:rPr lang="en-US" sz="2200" b="1" dirty="0" smtClean="0"/>
              <a:t> </a:t>
            </a:r>
            <a:r>
              <a:rPr lang="en-US" sz="2200" b="1" dirty="0" err="1"/>
              <a:t>ethmoidal</a:t>
            </a:r>
            <a:r>
              <a:rPr lang="en-US" sz="2200" b="1" dirty="0"/>
              <a:t> </a:t>
            </a:r>
            <a:r>
              <a:rPr lang="en-US" sz="2200" dirty="0"/>
              <a:t>type, the nasal bone is bowed </a:t>
            </a:r>
            <a:r>
              <a:rPr lang="en-US" sz="2200" dirty="0" smtClean="0"/>
              <a:t>anteriorly</a:t>
            </a:r>
          </a:p>
          <a:p>
            <a:endParaRPr lang="en-US" sz="2200" dirty="0"/>
          </a:p>
          <a:p>
            <a:endParaRPr lang="en-US" sz="2200" dirty="0"/>
          </a:p>
          <a:p>
            <a:r>
              <a:rPr lang="en-US" sz="2200" b="1" dirty="0" err="1" smtClean="0"/>
              <a:t>Nasoorbital</a:t>
            </a:r>
            <a:r>
              <a:rPr lang="en-US" sz="2200" b="1" dirty="0" smtClean="0"/>
              <a:t> </a:t>
            </a:r>
            <a:r>
              <a:rPr lang="en-US" sz="2200" b="1" dirty="0" err="1" smtClean="0"/>
              <a:t>cephalocele</a:t>
            </a:r>
            <a:endParaRPr lang="en-IN" sz="2000" dirty="0"/>
          </a:p>
        </p:txBody>
      </p:sp>
      <p:sp>
        <p:nvSpPr>
          <p:cNvPr id="8" name="Right Arrow 7"/>
          <p:cNvSpPr/>
          <p:nvPr/>
        </p:nvSpPr>
        <p:spPr>
          <a:xfrm rot="2324136">
            <a:off x="8026538" y="2629951"/>
            <a:ext cx="867137" cy="6177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18260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854" y="883920"/>
            <a:ext cx="8596668" cy="1320800"/>
          </a:xfrm>
        </p:spPr>
        <p:txBody>
          <a:bodyPr/>
          <a:lstStyle/>
          <a:p>
            <a:r>
              <a:rPr lang="en-IN" b="1" dirty="0" smtClean="0"/>
              <a:t>PARIETAL CEPHALOCELES</a:t>
            </a:r>
            <a:endParaRPr lang="en-IN" dirty="0"/>
          </a:p>
        </p:txBody>
      </p:sp>
      <p:sp>
        <p:nvSpPr>
          <p:cNvPr id="3" name="Content Placeholder 2"/>
          <p:cNvSpPr>
            <a:spLocks noGrp="1"/>
          </p:cNvSpPr>
          <p:nvPr>
            <p:ph idx="1"/>
          </p:nvPr>
        </p:nvSpPr>
        <p:spPr>
          <a:xfrm>
            <a:off x="190940" y="2116612"/>
            <a:ext cx="5595078" cy="4473969"/>
          </a:xfrm>
        </p:spPr>
        <p:txBody>
          <a:bodyPr/>
          <a:lstStyle/>
          <a:p>
            <a:endParaRPr lang="en-US" dirty="0" smtClean="0"/>
          </a:p>
          <a:p>
            <a:endParaRPr lang="en-US" dirty="0" smtClean="0"/>
          </a:p>
          <a:p>
            <a:endParaRPr lang="en-IN" dirty="0" smtClean="0"/>
          </a:p>
          <a:p>
            <a:endParaRPr lang="en-IN" dirty="0"/>
          </a:p>
        </p:txBody>
      </p:sp>
      <p:pic>
        <p:nvPicPr>
          <p:cNvPr id="4" name="Picture 3"/>
          <p:cNvPicPr>
            <a:picLocks noChangeAspect="1"/>
          </p:cNvPicPr>
          <p:nvPr/>
        </p:nvPicPr>
        <p:blipFill>
          <a:blip r:embed="rId3"/>
          <a:stretch>
            <a:fillRect/>
          </a:stretch>
        </p:blipFill>
        <p:spPr>
          <a:xfrm>
            <a:off x="7175822" y="716280"/>
            <a:ext cx="4817692" cy="5075782"/>
          </a:xfrm>
          <a:prstGeom prst="rect">
            <a:avLst/>
          </a:prstGeom>
        </p:spPr>
      </p:pic>
      <p:sp>
        <p:nvSpPr>
          <p:cNvPr id="5" name="Rectangle 4"/>
          <p:cNvSpPr/>
          <p:nvPr/>
        </p:nvSpPr>
        <p:spPr>
          <a:xfrm>
            <a:off x="6096000" y="5784949"/>
            <a:ext cx="6096000" cy="646331"/>
          </a:xfrm>
          <a:prstGeom prst="rect">
            <a:avLst/>
          </a:prstGeom>
        </p:spPr>
        <p:txBody>
          <a:bodyPr>
            <a:spAutoFit/>
          </a:bodyPr>
          <a:lstStyle/>
          <a:p>
            <a:r>
              <a:rPr lang="en-US" i="1" dirty="0">
                <a:solidFill>
                  <a:schemeClr val="accent5">
                    <a:lumMod val="75000"/>
                  </a:schemeClr>
                </a:solidFill>
              </a:rPr>
              <a:t>T2-weighted images show a </a:t>
            </a:r>
            <a:r>
              <a:rPr lang="en-US" i="1" dirty="0" smtClean="0">
                <a:solidFill>
                  <a:schemeClr val="accent5">
                    <a:lumMod val="75000"/>
                  </a:schemeClr>
                </a:solidFill>
              </a:rPr>
              <a:t>fluid-filled </a:t>
            </a:r>
            <a:r>
              <a:rPr lang="en-US" i="1" dirty="0">
                <a:solidFill>
                  <a:schemeClr val="accent5">
                    <a:lumMod val="75000"/>
                  </a:schemeClr>
                </a:solidFill>
              </a:rPr>
              <a:t>lesion between </a:t>
            </a:r>
            <a:r>
              <a:rPr lang="en-US" i="1" dirty="0" smtClean="0">
                <a:solidFill>
                  <a:schemeClr val="accent5">
                    <a:lumMod val="75000"/>
                  </a:schemeClr>
                </a:solidFill>
              </a:rPr>
              <a:t>parietal bones and the </a:t>
            </a:r>
            <a:r>
              <a:rPr lang="en-US" i="1" dirty="0" err="1">
                <a:solidFill>
                  <a:schemeClr val="accent5">
                    <a:lumMod val="75000"/>
                  </a:schemeClr>
                </a:solidFill>
              </a:rPr>
              <a:t>falcine</a:t>
            </a:r>
            <a:r>
              <a:rPr lang="en-US" i="1" dirty="0">
                <a:solidFill>
                  <a:schemeClr val="accent5">
                    <a:lumMod val="75000"/>
                  </a:schemeClr>
                </a:solidFill>
              </a:rPr>
              <a:t> sinus</a:t>
            </a:r>
            <a:endParaRPr lang="en-IN" i="1" dirty="0">
              <a:solidFill>
                <a:schemeClr val="accent5">
                  <a:lumMod val="75000"/>
                </a:schemeClr>
              </a:solidFill>
            </a:endParaRPr>
          </a:p>
        </p:txBody>
      </p:sp>
      <p:sp>
        <p:nvSpPr>
          <p:cNvPr id="6" name="TextBox 5"/>
          <p:cNvSpPr txBox="1"/>
          <p:nvPr/>
        </p:nvSpPr>
        <p:spPr>
          <a:xfrm>
            <a:off x="128338" y="2116986"/>
            <a:ext cx="6801852" cy="1107996"/>
          </a:xfrm>
          <a:prstGeom prst="rect">
            <a:avLst/>
          </a:prstGeom>
          <a:solidFill>
            <a:schemeClr val="accent1">
              <a:lumMod val="60000"/>
              <a:lumOff val="40000"/>
            </a:schemeClr>
          </a:solidFill>
        </p:spPr>
        <p:txBody>
          <a:bodyPr wrap="square" rtlCol="0">
            <a:spAutoFit/>
          </a:bodyPr>
          <a:lstStyle/>
          <a:p>
            <a:r>
              <a:rPr lang="en-US" sz="2200" dirty="0"/>
              <a:t>Parietal </a:t>
            </a:r>
            <a:r>
              <a:rPr lang="en-US" sz="2200" dirty="0" err="1"/>
              <a:t>cephaloceles</a:t>
            </a:r>
            <a:r>
              <a:rPr lang="en-US" sz="2200" dirty="0"/>
              <a:t> (</a:t>
            </a:r>
            <a:r>
              <a:rPr lang="en-US" sz="2200" b="1" dirty="0" err="1"/>
              <a:t>atretic</a:t>
            </a:r>
            <a:r>
              <a:rPr lang="en-US" sz="2200" b="1" dirty="0"/>
              <a:t> </a:t>
            </a:r>
            <a:r>
              <a:rPr lang="en-US" sz="2200" b="1" dirty="0" err="1"/>
              <a:t>cephaloceles</a:t>
            </a:r>
            <a:r>
              <a:rPr lang="en-US" sz="2200" b="1" dirty="0"/>
              <a:t> )</a:t>
            </a:r>
            <a:r>
              <a:rPr lang="en-US" sz="2200" dirty="0"/>
              <a:t> represent as lesions present as scalp masses near the posterior </a:t>
            </a:r>
            <a:r>
              <a:rPr lang="en-IN" sz="2200" dirty="0"/>
              <a:t>vertex.</a:t>
            </a:r>
          </a:p>
        </p:txBody>
      </p:sp>
      <p:sp>
        <p:nvSpPr>
          <p:cNvPr id="7" name="TextBox 6"/>
          <p:cNvSpPr txBox="1"/>
          <p:nvPr/>
        </p:nvSpPr>
        <p:spPr>
          <a:xfrm>
            <a:off x="293693" y="4375446"/>
            <a:ext cx="6602277" cy="769441"/>
          </a:xfrm>
          <a:prstGeom prst="rect">
            <a:avLst/>
          </a:prstGeom>
          <a:solidFill>
            <a:schemeClr val="bg1"/>
          </a:solidFill>
        </p:spPr>
        <p:txBody>
          <a:bodyPr wrap="square" rtlCol="0">
            <a:spAutoFit/>
          </a:bodyPr>
          <a:lstStyle/>
          <a:p>
            <a:r>
              <a:rPr lang="en-IN" sz="2200" dirty="0" smtClean="0"/>
              <a:t>Associated </a:t>
            </a:r>
            <a:r>
              <a:rPr lang="en-IN" sz="2200" dirty="0"/>
              <a:t>abnormalities include persistent </a:t>
            </a:r>
            <a:r>
              <a:rPr lang="en-US" sz="2200" dirty="0" err="1"/>
              <a:t>falcine</a:t>
            </a:r>
            <a:r>
              <a:rPr lang="en-US" sz="2200" dirty="0"/>
              <a:t> </a:t>
            </a:r>
            <a:r>
              <a:rPr lang="en-US" sz="2200" dirty="0" smtClean="0"/>
              <a:t>sinus and partial </a:t>
            </a:r>
            <a:r>
              <a:rPr lang="en-US" sz="2200" dirty="0"/>
              <a:t>absence of the straight sinus.</a:t>
            </a:r>
          </a:p>
        </p:txBody>
      </p:sp>
      <p:sp>
        <p:nvSpPr>
          <p:cNvPr id="8" name="Right Arrow 7"/>
          <p:cNvSpPr/>
          <p:nvPr/>
        </p:nvSpPr>
        <p:spPr>
          <a:xfrm rot="21259191">
            <a:off x="8667268" y="1502511"/>
            <a:ext cx="867137" cy="6515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449244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92217"/>
            <a:ext cx="8596668" cy="1320800"/>
          </a:xfrm>
        </p:spPr>
        <p:txBody>
          <a:bodyPr/>
          <a:lstStyle/>
          <a:p>
            <a:r>
              <a:rPr lang="en-IN" b="1" dirty="0"/>
              <a:t>ORBIT ABNORMALITIES</a:t>
            </a:r>
            <a:endParaRPr lang="en-IN" dirty="0"/>
          </a:p>
        </p:txBody>
      </p:sp>
      <p:sp>
        <p:nvSpPr>
          <p:cNvPr id="4" name="TextBox 3"/>
          <p:cNvSpPr txBox="1"/>
          <p:nvPr/>
        </p:nvSpPr>
        <p:spPr>
          <a:xfrm>
            <a:off x="1" y="1754634"/>
            <a:ext cx="7193280" cy="800219"/>
          </a:xfrm>
          <a:prstGeom prst="rect">
            <a:avLst/>
          </a:prstGeom>
          <a:solidFill>
            <a:schemeClr val="accent2">
              <a:lumMod val="40000"/>
              <a:lumOff val="60000"/>
            </a:schemeClr>
          </a:solidFill>
          <a:ln>
            <a:solidFill>
              <a:schemeClr val="bg2">
                <a:lumMod val="90000"/>
              </a:schemeClr>
            </a:solidFill>
          </a:ln>
        </p:spPr>
        <p:txBody>
          <a:bodyPr wrap="square" rtlCol="0">
            <a:spAutoFit/>
          </a:bodyPr>
          <a:lstStyle/>
          <a:p>
            <a:r>
              <a:rPr lang="en-US" sz="2200" dirty="0" smtClean="0"/>
              <a:t>Axial planes evaluates the </a:t>
            </a:r>
            <a:r>
              <a:rPr lang="en-US" sz="2200" dirty="0"/>
              <a:t>presence of both </a:t>
            </a:r>
            <a:r>
              <a:rPr lang="en-US" sz="2200" dirty="0" err="1" smtClean="0"/>
              <a:t>orbits,their</a:t>
            </a:r>
            <a:r>
              <a:rPr lang="en-US" sz="2200" dirty="0" smtClean="0"/>
              <a:t> </a:t>
            </a:r>
            <a:r>
              <a:rPr lang="en-US" sz="2200" dirty="0"/>
              <a:t>sizes and shapes and the measuring the  BOD and IOD</a:t>
            </a:r>
            <a:r>
              <a:rPr lang="en-US" sz="2400" dirty="0"/>
              <a:t>. </a:t>
            </a:r>
          </a:p>
        </p:txBody>
      </p:sp>
      <p:sp>
        <p:nvSpPr>
          <p:cNvPr id="5" name="TextBox 4"/>
          <p:cNvSpPr txBox="1"/>
          <p:nvPr/>
        </p:nvSpPr>
        <p:spPr>
          <a:xfrm>
            <a:off x="289560" y="3216423"/>
            <a:ext cx="7101840" cy="1785104"/>
          </a:xfrm>
          <a:prstGeom prst="rect">
            <a:avLst/>
          </a:prstGeom>
          <a:solidFill>
            <a:schemeClr val="bg1"/>
          </a:solidFill>
          <a:ln>
            <a:solidFill>
              <a:schemeClr val="bg2">
                <a:lumMod val="90000"/>
              </a:schemeClr>
            </a:solidFill>
          </a:ln>
        </p:spPr>
        <p:txBody>
          <a:bodyPr wrap="square" rtlCol="0">
            <a:spAutoFit/>
          </a:bodyPr>
          <a:lstStyle/>
          <a:p>
            <a:r>
              <a:rPr lang="en-US" sz="2200" dirty="0" smtClean="0"/>
              <a:t> </a:t>
            </a:r>
            <a:r>
              <a:rPr lang="en-US" sz="2200" dirty="0"/>
              <a:t>BOD is measured </a:t>
            </a:r>
            <a:r>
              <a:rPr lang="en-US" sz="2200" dirty="0" smtClean="0"/>
              <a:t>between </a:t>
            </a:r>
            <a:r>
              <a:rPr lang="en-US" sz="2200" dirty="0"/>
              <a:t>the malar margins of </a:t>
            </a:r>
            <a:r>
              <a:rPr lang="en-US" sz="2200" dirty="0" smtClean="0"/>
              <a:t>vitreous</a:t>
            </a:r>
            <a:r>
              <a:rPr lang="en-US" sz="2200" dirty="0"/>
              <a:t>, while IOD is </a:t>
            </a:r>
            <a:r>
              <a:rPr lang="en-US" sz="2200" dirty="0" smtClean="0"/>
              <a:t>obtained </a:t>
            </a:r>
            <a:r>
              <a:rPr lang="en-US" sz="2200" dirty="0"/>
              <a:t>between the two </a:t>
            </a:r>
            <a:r>
              <a:rPr lang="en-US" sz="2200" dirty="0" err="1"/>
              <a:t>ethmoidal</a:t>
            </a:r>
            <a:r>
              <a:rPr lang="en-US" sz="2200" dirty="0"/>
              <a:t> margins of </a:t>
            </a:r>
            <a:r>
              <a:rPr lang="en-US" sz="2200" dirty="0" smtClean="0"/>
              <a:t>vitreous.</a:t>
            </a:r>
            <a:endParaRPr lang="en-US" sz="2200" dirty="0"/>
          </a:p>
          <a:p>
            <a:endParaRPr lang="en-US" sz="2200" dirty="0"/>
          </a:p>
          <a:p>
            <a:r>
              <a:rPr lang="en-US" sz="2200" dirty="0"/>
              <a:t>The sagittal view </a:t>
            </a:r>
            <a:r>
              <a:rPr lang="en-US" sz="2200" dirty="0" smtClean="0"/>
              <a:t>help </a:t>
            </a:r>
            <a:r>
              <a:rPr lang="en-US" sz="2200" dirty="0"/>
              <a:t>to evaluate </a:t>
            </a:r>
            <a:r>
              <a:rPr lang="en-US" sz="2200" b="1" dirty="0" err="1" smtClean="0"/>
              <a:t>proptosis</a:t>
            </a:r>
            <a:r>
              <a:rPr lang="en-US" sz="2200" dirty="0" smtClean="0"/>
              <a:t>. </a:t>
            </a:r>
            <a:endParaRPr lang="en-US" sz="2200" dirty="0"/>
          </a:p>
        </p:txBody>
      </p:sp>
      <p:pic>
        <p:nvPicPr>
          <p:cNvPr id="6" name="Picture 5"/>
          <p:cNvPicPr>
            <a:picLocks noChangeAspect="1"/>
          </p:cNvPicPr>
          <p:nvPr/>
        </p:nvPicPr>
        <p:blipFill>
          <a:blip r:embed="rId3"/>
          <a:stretch>
            <a:fillRect/>
          </a:stretch>
        </p:blipFill>
        <p:spPr>
          <a:xfrm>
            <a:off x="7376161" y="1084882"/>
            <a:ext cx="4511040" cy="4835471"/>
          </a:xfrm>
          <a:prstGeom prst="rect">
            <a:avLst/>
          </a:prstGeom>
        </p:spPr>
      </p:pic>
    </p:spTree>
    <p:extLst>
      <p:ext uri="{BB962C8B-B14F-4D97-AF65-F5344CB8AC3E}">
        <p14:creationId xmlns:p14="http://schemas.microsoft.com/office/powerpoint/2010/main" val="32240830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694" y="731520"/>
            <a:ext cx="8596668" cy="1320800"/>
          </a:xfrm>
        </p:spPr>
        <p:txBody>
          <a:bodyPr/>
          <a:lstStyle/>
          <a:p>
            <a:r>
              <a:rPr lang="en-IN" b="1" dirty="0" smtClean="0"/>
              <a:t>HYPOTELORISM</a:t>
            </a:r>
            <a:endParaRPr lang="en-IN" dirty="0"/>
          </a:p>
        </p:txBody>
      </p:sp>
      <p:pic>
        <p:nvPicPr>
          <p:cNvPr id="4" name="Picture 3"/>
          <p:cNvPicPr>
            <a:picLocks noChangeAspect="1"/>
          </p:cNvPicPr>
          <p:nvPr/>
        </p:nvPicPr>
        <p:blipFill>
          <a:blip r:embed="rId3"/>
          <a:stretch>
            <a:fillRect/>
          </a:stretch>
        </p:blipFill>
        <p:spPr>
          <a:xfrm>
            <a:off x="7589520" y="844100"/>
            <a:ext cx="4434840" cy="4585328"/>
          </a:xfrm>
          <a:prstGeom prst="rect">
            <a:avLst/>
          </a:prstGeom>
        </p:spPr>
      </p:pic>
      <p:sp>
        <p:nvSpPr>
          <p:cNvPr id="5" name="Rectangle 4"/>
          <p:cNvSpPr/>
          <p:nvPr/>
        </p:nvSpPr>
        <p:spPr>
          <a:xfrm>
            <a:off x="6354792" y="5375255"/>
            <a:ext cx="5837208" cy="646331"/>
          </a:xfrm>
          <a:prstGeom prst="rect">
            <a:avLst/>
          </a:prstGeom>
        </p:spPr>
        <p:txBody>
          <a:bodyPr wrap="square">
            <a:spAutoFit/>
          </a:bodyPr>
          <a:lstStyle/>
          <a:p>
            <a:r>
              <a:rPr lang="en-US" i="1" dirty="0">
                <a:solidFill>
                  <a:schemeClr val="accent5">
                    <a:lumMod val="75000"/>
                  </a:schemeClr>
                </a:solidFill>
              </a:rPr>
              <a:t>Axial magnetic resonance image </a:t>
            </a:r>
            <a:r>
              <a:rPr lang="en-US" i="1" dirty="0" smtClean="0">
                <a:solidFill>
                  <a:schemeClr val="accent5">
                    <a:lumMod val="75000"/>
                  </a:schemeClr>
                </a:solidFill>
              </a:rPr>
              <a:t>shows </a:t>
            </a:r>
            <a:r>
              <a:rPr lang="en-US" i="1" dirty="0">
                <a:solidFill>
                  <a:schemeClr val="accent5">
                    <a:lumMod val="75000"/>
                  </a:schemeClr>
                </a:solidFill>
              </a:rPr>
              <a:t>the relatively small </a:t>
            </a:r>
            <a:r>
              <a:rPr lang="en-US" i="1" dirty="0" err="1">
                <a:solidFill>
                  <a:schemeClr val="accent5">
                    <a:lumMod val="75000"/>
                  </a:schemeClr>
                </a:solidFill>
              </a:rPr>
              <a:t>intraorbital</a:t>
            </a:r>
            <a:r>
              <a:rPr lang="en-US" i="1" dirty="0">
                <a:solidFill>
                  <a:schemeClr val="accent5">
                    <a:lumMod val="75000"/>
                  </a:schemeClr>
                </a:solidFill>
              </a:rPr>
              <a:t> distance and an abnormal nose</a:t>
            </a:r>
            <a:endParaRPr lang="en-IN" i="1" dirty="0">
              <a:solidFill>
                <a:schemeClr val="accent5">
                  <a:lumMod val="75000"/>
                </a:schemeClr>
              </a:solidFill>
            </a:endParaRPr>
          </a:p>
        </p:txBody>
      </p:sp>
      <p:sp>
        <p:nvSpPr>
          <p:cNvPr id="6" name="TextBox 5"/>
          <p:cNvSpPr txBox="1"/>
          <p:nvPr/>
        </p:nvSpPr>
        <p:spPr>
          <a:xfrm>
            <a:off x="106680" y="2026032"/>
            <a:ext cx="7193280" cy="1107996"/>
          </a:xfrm>
          <a:prstGeom prst="rect">
            <a:avLst/>
          </a:prstGeom>
          <a:solidFill>
            <a:schemeClr val="accent3">
              <a:lumMod val="75000"/>
            </a:schemeClr>
          </a:solidFill>
          <a:ln>
            <a:solidFill>
              <a:schemeClr val="bg2">
                <a:lumMod val="90000"/>
              </a:schemeClr>
            </a:solidFill>
          </a:ln>
        </p:spPr>
        <p:txBody>
          <a:bodyPr wrap="square" rtlCol="0">
            <a:spAutoFit/>
          </a:bodyPr>
          <a:lstStyle/>
          <a:p>
            <a:r>
              <a:rPr lang="en-US" sz="2200" dirty="0" err="1"/>
              <a:t>Hypotelorism</a:t>
            </a:r>
            <a:r>
              <a:rPr lang="en-US" sz="2200" dirty="0"/>
              <a:t> is defined as </a:t>
            </a:r>
            <a:r>
              <a:rPr lang="en-US" sz="2200" dirty="0" err="1"/>
              <a:t>interocular</a:t>
            </a:r>
            <a:r>
              <a:rPr lang="en-US" sz="2200" dirty="0"/>
              <a:t> distance less than 5</a:t>
            </a:r>
            <a:r>
              <a:rPr lang="en-US" sz="2200" baseline="30000" dirty="0"/>
              <a:t>th</a:t>
            </a:r>
            <a:r>
              <a:rPr lang="en-US" sz="2200" dirty="0"/>
              <a:t> percentile </a:t>
            </a:r>
            <a:r>
              <a:rPr lang="en-US" sz="2200" dirty="0" smtClean="0"/>
              <a:t>is </a:t>
            </a:r>
            <a:r>
              <a:rPr lang="en-US" sz="2200" dirty="0"/>
              <a:t>associated </a:t>
            </a:r>
            <a:r>
              <a:rPr lang="en-US" sz="2200" dirty="0" smtClean="0"/>
              <a:t>with </a:t>
            </a:r>
            <a:r>
              <a:rPr lang="en-US" sz="2200" dirty="0" err="1" smtClean="0"/>
              <a:t>h</a:t>
            </a:r>
            <a:r>
              <a:rPr lang="en-US" sz="2200" b="1" dirty="0" err="1" smtClean="0"/>
              <a:t>oloprosencephaly,ethmocephaly</a:t>
            </a:r>
            <a:r>
              <a:rPr lang="en-US" sz="2200" b="1" dirty="0" smtClean="0"/>
              <a:t> </a:t>
            </a:r>
            <a:r>
              <a:rPr lang="en-US" sz="2200" b="1" dirty="0"/>
              <a:t>and </a:t>
            </a:r>
            <a:r>
              <a:rPr lang="en-US" sz="2200" b="1" dirty="0" err="1"/>
              <a:t>cebocephaly</a:t>
            </a:r>
            <a:endParaRPr lang="en-US" sz="2200" dirty="0"/>
          </a:p>
        </p:txBody>
      </p:sp>
      <p:sp>
        <p:nvSpPr>
          <p:cNvPr id="7" name="TextBox 6"/>
          <p:cNvSpPr txBox="1"/>
          <p:nvPr/>
        </p:nvSpPr>
        <p:spPr>
          <a:xfrm>
            <a:off x="335281" y="4154573"/>
            <a:ext cx="7010400" cy="430887"/>
          </a:xfrm>
          <a:prstGeom prst="rect">
            <a:avLst/>
          </a:prstGeom>
          <a:solidFill>
            <a:schemeClr val="bg1"/>
          </a:solidFill>
          <a:ln>
            <a:solidFill>
              <a:schemeClr val="bg2">
                <a:lumMod val="90000"/>
              </a:schemeClr>
            </a:solidFill>
          </a:ln>
        </p:spPr>
        <p:txBody>
          <a:bodyPr wrap="square" rtlCol="0">
            <a:spAutoFit/>
          </a:bodyPr>
          <a:lstStyle/>
          <a:p>
            <a:r>
              <a:rPr lang="en-IN" sz="2200" dirty="0"/>
              <a:t>Pathogenesis: </a:t>
            </a:r>
            <a:r>
              <a:rPr lang="en-IN" sz="2200" dirty="0" smtClean="0"/>
              <a:t>Defect </a:t>
            </a:r>
            <a:r>
              <a:rPr lang="en-IN" sz="2200" dirty="0"/>
              <a:t>in </a:t>
            </a:r>
            <a:r>
              <a:rPr lang="en-IN" sz="2200" dirty="0" err="1"/>
              <a:t>prechordal</a:t>
            </a:r>
            <a:r>
              <a:rPr lang="en-IN" sz="2200" dirty="0"/>
              <a:t> </a:t>
            </a:r>
            <a:r>
              <a:rPr lang="en-IN" sz="2200" dirty="0" smtClean="0"/>
              <a:t>mesenchyme.</a:t>
            </a:r>
            <a:endParaRPr lang="en-US" sz="2200" dirty="0"/>
          </a:p>
        </p:txBody>
      </p:sp>
      <p:sp>
        <p:nvSpPr>
          <p:cNvPr id="8" name="Right Arrow 7"/>
          <p:cNvSpPr/>
          <p:nvPr/>
        </p:nvSpPr>
        <p:spPr>
          <a:xfrm>
            <a:off x="7757160" y="1068009"/>
            <a:ext cx="1417320" cy="471231"/>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87626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 y="376233"/>
            <a:ext cx="6234545" cy="4676918"/>
          </a:xfrm>
          <a:prstGeom prst="rect">
            <a:avLst/>
          </a:prstGeom>
        </p:spPr>
      </p:pic>
      <p:sp>
        <p:nvSpPr>
          <p:cNvPr id="5" name="Rectangle 4"/>
          <p:cNvSpPr/>
          <p:nvPr/>
        </p:nvSpPr>
        <p:spPr>
          <a:xfrm>
            <a:off x="415636" y="5230951"/>
            <a:ext cx="5314604" cy="923330"/>
          </a:xfrm>
          <a:prstGeom prst="rect">
            <a:avLst/>
          </a:prstGeom>
        </p:spPr>
        <p:txBody>
          <a:bodyPr wrap="square">
            <a:spAutoFit/>
          </a:bodyPr>
          <a:lstStyle/>
          <a:p>
            <a:r>
              <a:rPr lang="en-US" dirty="0"/>
              <a:t>Mesenchyme for these structures is derived from neural </a:t>
            </a:r>
            <a:r>
              <a:rPr lang="en-US" dirty="0" smtClean="0"/>
              <a:t>crest(</a:t>
            </a:r>
            <a:r>
              <a:rPr lang="en-US" i="1" dirty="0" smtClean="0"/>
              <a:t>blue</a:t>
            </a:r>
            <a:r>
              <a:rPr lang="en-US" dirty="0"/>
              <a:t>), paraxial mesoderm (</a:t>
            </a:r>
            <a:r>
              <a:rPr lang="en-US" i="1" dirty="0" smtClean="0"/>
              <a:t>red</a:t>
            </a:r>
            <a:r>
              <a:rPr lang="en-US" dirty="0" smtClean="0"/>
              <a:t>)and</a:t>
            </a:r>
            <a:endParaRPr lang="en-US" dirty="0"/>
          </a:p>
          <a:p>
            <a:r>
              <a:rPr lang="en-US" dirty="0" smtClean="0"/>
              <a:t> </a:t>
            </a:r>
            <a:r>
              <a:rPr lang="en-US" dirty="0"/>
              <a:t>lateral plate mesoderm (</a:t>
            </a:r>
            <a:r>
              <a:rPr lang="en-US" i="1" dirty="0"/>
              <a:t>yellow</a:t>
            </a:r>
            <a:r>
              <a:rPr lang="en-US" dirty="0" smtClean="0"/>
              <a:t>)</a:t>
            </a:r>
            <a:endParaRPr lang="en-US" dirty="0"/>
          </a:p>
        </p:txBody>
      </p:sp>
      <p:pic>
        <p:nvPicPr>
          <p:cNvPr id="6" name="Picture 5"/>
          <p:cNvPicPr>
            <a:picLocks noChangeAspect="1"/>
          </p:cNvPicPr>
          <p:nvPr/>
        </p:nvPicPr>
        <p:blipFill>
          <a:blip r:embed="rId4"/>
          <a:stretch>
            <a:fillRect/>
          </a:stretch>
        </p:blipFill>
        <p:spPr>
          <a:xfrm>
            <a:off x="7082444" y="302494"/>
            <a:ext cx="5109556" cy="4528586"/>
          </a:xfrm>
          <a:prstGeom prst="rect">
            <a:avLst/>
          </a:prstGeom>
        </p:spPr>
      </p:pic>
      <p:sp>
        <p:nvSpPr>
          <p:cNvPr id="7" name="Rectangle 6"/>
          <p:cNvSpPr/>
          <p:nvPr/>
        </p:nvSpPr>
        <p:spPr>
          <a:xfrm>
            <a:off x="6096000" y="5141298"/>
            <a:ext cx="6096000" cy="1200329"/>
          </a:xfrm>
          <a:prstGeom prst="rect">
            <a:avLst/>
          </a:prstGeom>
        </p:spPr>
        <p:txBody>
          <a:bodyPr>
            <a:spAutoFit/>
          </a:bodyPr>
          <a:lstStyle/>
          <a:p>
            <a:r>
              <a:rPr lang="en-US" dirty="0">
                <a:latin typeface="GillSansStd"/>
              </a:rPr>
              <a:t>Migration pathways of neural crest cells from forebrain, midbrain, and hindbrain regions into their </a:t>
            </a:r>
            <a:r>
              <a:rPr lang="en-US" dirty="0" smtClean="0">
                <a:latin typeface="GillSansStd"/>
              </a:rPr>
              <a:t>final </a:t>
            </a:r>
            <a:r>
              <a:rPr lang="en-US" dirty="0">
                <a:latin typeface="GillSansStd"/>
              </a:rPr>
              <a:t>locations</a:t>
            </a:r>
          </a:p>
          <a:p>
            <a:r>
              <a:rPr lang="en-US" dirty="0" smtClean="0">
                <a:latin typeface="GillSansStd"/>
              </a:rPr>
              <a:t>in </a:t>
            </a:r>
            <a:r>
              <a:rPr lang="en-US" dirty="0">
                <a:latin typeface="GillSansStd"/>
              </a:rPr>
              <a:t>the pharyngeal </a:t>
            </a:r>
            <a:r>
              <a:rPr lang="en-US" dirty="0" smtClean="0">
                <a:latin typeface="GillSansStd"/>
              </a:rPr>
              <a:t>arches. </a:t>
            </a:r>
          </a:p>
          <a:p>
            <a:endParaRPr lang="en-US" dirty="0">
              <a:latin typeface="GillSansStd"/>
            </a:endParaRPr>
          </a:p>
        </p:txBody>
      </p:sp>
    </p:spTree>
    <p:extLst>
      <p:ext uri="{BB962C8B-B14F-4D97-AF65-F5344CB8AC3E}">
        <p14:creationId xmlns:p14="http://schemas.microsoft.com/office/powerpoint/2010/main" val="19654227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960" y="457200"/>
            <a:ext cx="3756644" cy="1320800"/>
          </a:xfrm>
        </p:spPr>
        <p:txBody>
          <a:bodyPr/>
          <a:lstStyle/>
          <a:p>
            <a:r>
              <a:rPr lang="en-IN" b="1" dirty="0" smtClean="0"/>
              <a:t>HYPERTELORISM</a:t>
            </a:r>
            <a:endParaRPr lang="en-IN" dirty="0"/>
          </a:p>
        </p:txBody>
      </p:sp>
      <p:pic>
        <p:nvPicPr>
          <p:cNvPr id="4" name="Picture 3"/>
          <p:cNvPicPr>
            <a:picLocks noChangeAspect="1"/>
          </p:cNvPicPr>
          <p:nvPr/>
        </p:nvPicPr>
        <p:blipFill>
          <a:blip r:embed="rId2"/>
          <a:stretch>
            <a:fillRect/>
          </a:stretch>
        </p:blipFill>
        <p:spPr>
          <a:xfrm>
            <a:off x="259080" y="1232764"/>
            <a:ext cx="3550920" cy="4381593"/>
          </a:xfrm>
          <a:prstGeom prst="rect">
            <a:avLst/>
          </a:prstGeom>
        </p:spPr>
      </p:pic>
      <p:pic>
        <p:nvPicPr>
          <p:cNvPr id="5" name="Picture 4"/>
          <p:cNvPicPr>
            <a:picLocks noChangeAspect="1"/>
          </p:cNvPicPr>
          <p:nvPr/>
        </p:nvPicPr>
        <p:blipFill>
          <a:blip r:embed="rId3"/>
          <a:stretch>
            <a:fillRect/>
          </a:stretch>
        </p:blipFill>
        <p:spPr>
          <a:xfrm>
            <a:off x="8473440" y="1166289"/>
            <a:ext cx="3718560" cy="4328039"/>
          </a:xfrm>
          <a:prstGeom prst="rect">
            <a:avLst/>
          </a:prstGeom>
        </p:spPr>
      </p:pic>
      <p:sp>
        <p:nvSpPr>
          <p:cNvPr id="6" name="Rectangle 5"/>
          <p:cNvSpPr/>
          <p:nvPr/>
        </p:nvSpPr>
        <p:spPr>
          <a:xfrm>
            <a:off x="274320" y="5651389"/>
            <a:ext cx="4008120" cy="369332"/>
          </a:xfrm>
          <a:prstGeom prst="rect">
            <a:avLst/>
          </a:prstGeom>
        </p:spPr>
        <p:txBody>
          <a:bodyPr wrap="square">
            <a:spAutoFit/>
          </a:bodyPr>
          <a:lstStyle/>
          <a:p>
            <a:r>
              <a:rPr lang="en-US" i="1" dirty="0">
                <a:solidFill>
                  <a:schemeClr val="accent5">
                    <a:lumMod val="75000"/>
                  </a:schemeClr>
                </a:solidFill>
              </a:rPr>
              <a:t>Axial sonogram shows </a:t>
            </a:r>
            <a:r>
              <a:rPr lang="en-US" i="1" dirty="0" err="1">
                <a:solidFill>
                  <a:schemeClr val="accent5">
                    <a:lumMod val="75000"/>
                  </a:schemeClr>
                </a:solidFill>
              </a:rPr>
              <a:t>hypertelorism</a:t>
            </a:r>
            <a:endParaRPr lang="en-IN" i="1" dirty="0">
              <a:solidFill>
                <a:schemeClr val="accent5">
                  <a:lumMod val="75000"/>
                </a:schemeClr>
              </a:solidFill>
            </a:endParaRPr>
          </a:p>
        </p:txBody>
      </p:sp>
      <p:sp>
        <p:nvSpPr>
          <p:cNvPr id="7" name="Rectangle 6"/>
          <p:cNvSpPr/>
          <p:nvPr/>
        </p:nvSpPr>
        <p:spPr>
          <a:xfrm>
            <a:off x="8437496" y="5440718"/>
            <a:ext cx="3312544" cy="923330"/>
          </a:xfrm>
          <a:prstGeom prst="rect">
            <a:avLst/>
          </a:prstGeom>
        </p:spPr>
        <p:txBody>
          <a:bodyPr wrap="square">
            <a:spAutoFit/>
          </a:bodyPr>
          <a:lstStyle/>
          <a:p>
            <a:r>
              <a:rPr lang="en-IN" i="1" dirty="0">
                <a:solidFill>
                  <a:schemeClr val="accent5">
                    <a:lumMod val="75000"/>
                  </a:schemeClr>
                </a:solidFill>
              </a:rPr>
              <a:t>Coronal </a:t>
            </a:r>
            <a:r>
              <a:rPr lang="en-IN" i="1" dirty="0" smtClean="0">
                <a:solidFill>
                  <a:schemeClr val="accent5">
                    <a:lumMod val="75000"/>
                  </a:schemeClr>
                </a:solidFill>
              </a:rPr>
              <a:t>MRI shows </a:t>
            </a:r>
            <a:r>
              <a:rPr lang="en-IN" i="1" dirty="0" err="1" smtClean="0">
                <a:solidFill>
                  <a:schemeClr val="accent5">
                    <a:lumMod val="75000"/>
                  </a:schemeClr>
                </a:solidFill>
              </a:rPr>
              <a:t>hypertelorism</a:t>
            </a:r>
            <a:r>
              <a:rPr lang="en-IN" i="1" dirty="0" smtClean="0">
                <a:solidFill>
                  <a:schemeClr val="accent5">
                    <a:lumMod val="75000"/>
                  </a:schemeClr>
                </a:solidFill>
              </a:rPr>
              <a:t> </a:t>
            </a:r>
            <a:r>
              <a:rPr lang="en-IN" i="1" dirty="0">
                <a:solidFill>
                  <a:schemeClr val="accent5">
                    <a:lumMod val="75000"/>
                  </a:schemeClr>
                </a:solidFill>
              </a:rPr>
              <a:t>and bilaterally absent palatal shelves</a:t>
            </a:r>
          </a:p>
        </p:txBody>
      </p:sp>
      <p:sp>
        <p:nvSpPr>
          <p:cNvPr id="8" name="TextBox 7"/>
          <p:cNvSpPr txBox="1"/>
          <p:nvPr/>
        </p:nvSpPr>
        <p:spPr>
          <a:xfrm>
            <a:off x="4120796" y="2511698"/>
            <a:ext cx="4121461" cy="1815882"/>
          </a:xfrm>
          <a:prstGeom prst="rect">
            <a:avLst/>
          </a:prstGeom>
          <a:solidFill>
            <a:schemeClr val="accent6">
              <a:lumMod val="40000"/>
              <a:lumOff val="60000"/>
            </a:schemeClr>
          </a:solidFill>
          <a:ln>
            <a:solidFill>
              <a:schemeClr val="bg2">
                <a:lumMod val="90000"/>
              </a:schemeClr>
            </a:solidFill>
          </a:ln>
        </p:spPr>
        <p:txBody>
          <a:bodyPr wrap="square" rtlCol="0">
            <a:spAutoFit/>
          </a:bodyPr>
          <a:lstStyle/>
          <a:p>
            <a:r>
              <a:rPr lang="en-US" sz="2200" dirty="0" err="1"/>
              <a:t>Hypertelorism</a:t>
            </a:r>
            <a:r>
              <a:rPr lang="en-US" sz="2200" dirty="0"/>
              <a:t> is defined as </a:t>
            </a:r>
            <a:r>
              <a:rPr lang="en-US" sz="2200" dirty="0" err="1"/>
              <a:t>interocular</a:t>
            </a:r>
            <a:r>
              <a:rPr lang="en-US" sz="2200" dirty="0"/>
              <a:t> distance more than 95</a:t>
            </a:r>
            <a:r>
              <a:rPr lang="en-US" sz="2200" baseline="30000" dirty="0"/>
              <a:t>th</a:t>
            </a:r>
            <a:r>
              <a:rPr lang="en-US" sz="2200" dirty="0"/>
              <a:t> percentile  and associated with </a:t>
            </a:r>
            <a:r>
              <a:rPr lang="sv-SE" sz="2200" dirty="0"/>
              <a:t>Apert syndrome,Crouzon </a:t>
            </a:r>
            <a:r>
              <a:rPr lang="sv-SE" sz="2200" dirty="0" smtClean="0"/>
              <a:t>and </a:t>
            </a:r>
            <a:r>
              <a:rPr lang="sv-SE" sz="2200" dirty="0"/>
              <a:t>m</a:t>
            </a:r>
            <a:r>
              <a:rPr lang="en-IN" sz="2200" dirty="0" err="1"/>
              <a:t>edian</a:t>
            </a:r>
            <a:r>
              <a:rPr lang="en-IN" sz="2200" dirty="0"/>
              <a:t> facial cleft.</a:t>
            </a:r>
          </a:p>
        </p:txBody>
      </p:sp>
      <p:sp>
        <p:nvSpPr>
          <p:cNvPr id="9" name="Right Arrow 8"/>
          <p:cNvSpPr/>
          <p:nvPr/>
        </p:nvSpPr>
        <p:spPr>
          <a:xfrm rot="1115590">
            <a:off x="9247661" y="3664930"/>
            <a:ext cx="503260" cy="314526"/>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15787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863" y="660862"/>
            <a:ext cx="4705549" cy="966158"/>
          </a:xfrm>
        </p:spPr>
        <p:txBody>
          <a:bodyPr/>
          <a:lstStyle/>
          <a:p>
            <a:r>
              <a:rPr lang="en-IN" dirty="0" smtClean="0"/>
              <a:t>  CYCLOPIA</a:t>
            </a:r>
            <a:endParaRPr lang="en-IN" dirty="0"/>
          </a:p>
        </p:txBody>
      </p:sp>
      <p:pic>
        <p:nvPicPr>
          <p:cNvPr id="5" name="Picture 4"/>
          <p:cNvPicPr>
            <a:picLocks noChangeAspect="1"/>
          </p:cNvPicPr>
          <p:nvPr/>
        </p:nvPicPr>
        <p:blipFill>
          <a:blip r:embed="rId3"/>
          <a:stretch>
            <a:fillRect/>
          </a:stretch>
        </p:blipFill>
        <p:spPr>
          <a:xfrm>
            <a:off x="8351520" y="1134964"/>
            <a:ext cx="3840480" cy="4762298"/>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350520" y="1289704"/>
            <a:ext cx="3366224" cy="4577696"/>
          </a:xfrm>
          <a:prstGeom prst="rect">
            <a:avLst/>
          </a:prstGeom>
        </p:spPr>
      </p:pic>
      <p:sp>
        <p:nvSpPr>
          <p:cNvPr id="10" name="TextBox 9"/>
          <p:cNvSpPr txBox="1"/>
          <p:nvPr/>
        </p:nvSpPr>
        <p:spPr>
          <a:xfrm>
            <a:off x="3947160" y="2615687"/>
            <a:ext cx="4084320" cy="2462213"/>
          </a:xfrm>
          <a:prstGeom prst="rect">
            <a:avLst/>
          </a:prstGeom>
          <a:solidFill>
            <a:schemeClr val="bg2"/>
          </a:solidFill>
          <a:ln>
            <a:solidFill>
              <a:schemeClr val="bg2">
                <a:lumMod val="90000"/>
              </a:schemeClr>
            </a:solidFill>
          </a:ln>
        </p:spPr>
        <p:txBody>
          <a:bodyPr wrap="square" rtlCol="0">
            <a:spAutoFit/>
          </a:bodyPr>
          <a:lstStyle/>
          <a:p>
            <a:r>
              <a:rPr lang="en-IN" sz="2200" dirty="0"/>
              <a:t>Presents with one single orbital </a:t>
            </a:r>
            <a:r>
              <a:rPr lang="en-US" sz="2200" dirty="0"/>
              <a:t>fossa, with </a:t>
            </a:r>
            <a:r>
              <a:rPr lang="en-US" sz="2200" dirty="0" smtClean="0"/>
              <a:t>bulbs </a:t>
            </a:r>
            <a:r>
              <a:rPr lang="en-US" sz="2200" dirty="0"/>
              <a:t>and eyelids fused to a variable degree</a:t>
            </a:r>
            <a:r>
              <a:rPr lang="en-US" sz="2200" dirty="0" smtClean="0"/>
              <a:t>.</a:t>
            </a:r>
            <a:endParaRPr lang="en-US" sz="2200" dirty="0"/>
          </a:p>
          <a:p>
            <a:r>
              <a:rPr lang="en-IN" sz="2200" dirty="0"/>
              <a:t>It is usually associated </a:t>
            </a:r>
            <a:r>
              <a:rPr lang="en-IN" sz="2200" dirty="0" smtClean="0"/>
              <a:t>with </a:t>
            </a:r>
            <a:r>
              <a:rPr lang="en-US" sz="2200" dirty="0" err="1"/>
              <a:t>arhinia</a:t>
            </a:r>
            <a:r>
              <a:rPr lang="en-US" sz="2200" dirty="0"/>
              <a:t> with </a:t>
            </a:r>
            <a:r>
              <a:rPr lang="en-US" sz="2200" dirty="0" smtClean="0"/>
              <a:t>proboscis</a:t>
            </a:r>
            <a:r>
              <a:rPr lang="en-US" sz="2200" dirty="0"/>
              <a:t> </a:t>
            </a:r>
            <a:r>
              <a:rPr lang="en-US" sz="2200" dirty="0" smtClean="0"/>
              <a:t>and </a:t>
            </a:r>
            <a:r>
              <a:rPr lang="en-US" sz="2200" dirty="0" err="1" smtClean="0"/>
              <a:t>holoprosencephaly</a:t>
            </a:r>
            <a:endParaRPr lang="en-IN" sz="2200" dirty="0"/>
          </a:p>
        </p:txBody>
      </p:sp>
      <p:sp>
        <p:nvSpPr>
          <p:cNvPr id="12" name="Right Arrow 11"/>
          <p:cNvSpPr/>
          <p:nvPr/>
        </p:nvSpPr>
        <p:spPr>
          <a:xfrm rot="5897610">
            <a:off x="2246417" y="1568565"/>
            <a:ext cx="821058" cy="604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ight Arrow 12"/>
          <p:cNvSpPr/>
          <p:nvPr/>
        </p:nvSpPr>
        <p:spPr>
          <a:xfrm rot="10109787">
            <a:off x="10902737" y="2924925"/>
            <a:ext cx="821058" cy="604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873973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596668" cy="1320800"/>
          </a:xfrm>
        </p:spPr>
        <p:txBody>
          <a:bodyPr/>
          <a:lstStyle/>
          <a:p>
            <a:r>
              <a:rPr lang="en-IN" b="1" dirty="0" smtClean="0"/>
              <a:t>MICROPHTHALMIA AND ANOPHTHALMIA</a:t>
            </a:r>
            <a:endParaRPr lang="en-IN" dirty="0"/>
          </a:p>
        </p:txBody>
      </p:sp>
      <p:sp>
        <p:nvSpPr>
          <p:cNvPr id="3" name="Content Placeholder 2"/>
          <p:cNvSpPr>
            <a:spLocks noGrp="1"/>
          </p:cNvSpPr>
          <p:nvPr>
            <p:ph idx="1"/>
          </p:nvPr>
        </p:nvSpPr>
        <p:spPr>
          <a:xfrm>
            <a:off x="0" y="910050"/>
            <a:ext cx="7315200" cy="5947950"/>
          </a:xfrm>
        </p:spPr>
        <p:txBody>
          <a:bodyPr>
            <a:normAutofit/>
          </a:bodyPr>
          <a:lstStyle/>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000" dirty="0" smtClean="0"/>
          </a:p>
          <a:p>
            <a:r>
              <a:rPr lang="en-US" sz="2000" dirty="0" smtClean="0"/>
              <a:t>They </a:t>
            </a:r>
            <a:r>
              <a:rPr lang="en-US" sz="2000" dirty="0"/>
              <a:t>are </a:t>
            </a:r>
            <a:r>
              <a:rPr lang="en-US" sz="2000" dirty="0" smtClean="0"/>
              <a:t> </a:t>
            </a:r>
            <a:r>
              <a:rPr lang="en-US" sz="2000" dirty="0"/>
              <a:t>associated </a:t>
            </a:r>
            <a:r>
              <a:rPr lang="en-US" sz="2000" dirty="0" smtClean="0"/>
              <a:t>with </a:t>
            </a:r>
            <a:r>
              <a:rPr lang="en-IN" sz="2000" dirty="0" smtClean="0"/>
              <a:t>disorders like </a:t>
            </a:r>
            <a:r>
              <a:rPr lang="en-IN" sz="2000" dirty="0" smtClean="0">
                <a:solidFill>
                  <a:srgbClr val="C00000"/>
                </a:solidFill>
              </a:rPr>
              <a:t>Walker-Warburg</a:t>
            </a:r>
            <a:r>
              <a:rPr lang="en-IN" sz="2000" dirty="0" smtClean="0"/>
              <a:t> syndrome </a:t>
            </a:r>
            <a:r>
              <a:rPr lang="en-IN" sz="2000" dirty="0"/>
              <a:t>and  </a:t>
            </a:r>
            <a:r>
              <a:rPr lang="en-IN" sz="2000" dirty="0" err="1" smtClean="0"/>
              <a:t>Meckel</a:t>
            </a:r>
            <a:r>
              <a:rPr lang="en-IN" sz="2000" dirty="0" smtClean="0"/>
              <a:t> </a:t>
            </a:r>
            <a:r>
              <a:rPr lang="en-IN" sz="2000" dirty="0"/>
              <a:t>Gruber </a:t>
            </a:r>
            <a:r>
              <a:rPr lang="en-IN" sz="2000" dirty="0" smtClean="0"/>
              <a:t>syndrome.</a:t>
            </a:r>
          </a:p>
          <a:p>
            <a:endParaRPr lang="en-IN" dirty="0" smtClean="0"/>
          </a:p>
          <a:p>
            <a:endParaRPr lang="en-IN" dirty="0" smtClean="0"/>
          </a:p>
          <a:p>
            <a:endParaRPr lang="en-IN" dirty="0"/>
          </a:p>
          <a:p>
            <a:endParaRPr lang="en-IN" dirty="0" smtClean="0"/>
          </a:p>
          <a:p>
            <a:endParaRPr lang="en-IN" dirty="0"/>
          </a:p>
          <a:p>
            <a:endParaRPr lang="en-IN" dirty="0" smtClean="0"/>
          </a:p>
          <a:p>
            <a:endParaRPr lang="en-IN" dirty="0"/>
          </a:p>
          <a:p>
            <a:endParaRPr lang="en-IN" dirty="0" smtClean="0"/>
          </a:p>
          <a:p>
            <a:endParaRPr lang="en-IN" dirty="0"/>
          </a:p>
          <a:p>
            <a:endParaRPr lang="en-IN" dirty="0" smtClean="0"/>
          </a:p>
          <a:p>
            <a:endParaRPr lang="en-IN" sz="2400" dirty="0"/>
          </a:p>
          <a:p>
            <a:pPr marL="0" indent="0">
              <a:buNone/>
            </a:pPr>
            <a:endParaRPr lang="en-US" sz="2400" dirty="0" smtClean="0"/>
          </a:p>
        </p:txBody>
      </p:sp>
      <p:pic>
        <p:nvPicPr>
          <p:cNvPr id="6" name="Picture 5"/>
          <p:cNvPicPr>
            <a:picLocks noChangeAspect="1"/>
          </p:cNvPicPr>
          <p:nvPr/>
        </p:nvPicPr>
        <p:blipFill>
          <a:blip r:embed="rId3"/>
          <a:stretch>
            <a:fillRect/>
          </a:stretch>
        </p:blipFill>
        <p:spPr>
          <a:xfrm>
            <a:off x="8016240" y="1218769"/>
            <a:ext cx="3916680" cy="4313351"/>
          </a:xfrm>
          <a:prstGeom prst="rect">
            <a:avLst/>
          </a:prstGeom>
        </p:spPr>
      </p:pic>
      <p:sp>
        <p:nvSpPr>
          <p:cNvPr id="5" name="Rectangle 4"/>
          <p:cNvSpPr/>
          <p:nvPr/>
        </p:nvSpPr>
        <p:spPr>
          <a:xfrm>
            <a:off x="7582332" y="5462322"/>
            <a:ext cx="3800398" cy="923330"/>
          </a:xfrm>
          <a:prstGeom prst="rect">
            <a:avLst/>
          </a:prstGeom>
        </p:spPr>
        <p:txBody>
          <a:bodyPr wrap="square">
            <a:spAutoFit/>
          </a:bodyPr>
          <a:lstStyle/>
          <a:p>
            <a:r>
              <a:rPr lang="en-IN" i="1" dirty="0" smtClean="0">
                <a:solidFill>
                  <a:schemeClr val="accent5">
                    <a:lumMod val="75000"/>
                  </a:schemeClr>
                </a:solidFill>
              </a:rPr>
              <a:t>Coronal </a:t>
            </a:r>
            <a:r>
              <a:rPr lang="en-IN" i="1" dirty="0">
                <a:solidFill>
                  <a:schemeClr val="accent5">
                    <a:lumMod val="75000"/>
                  </a:schemeClr>
                </a:solidFill>
              </a:rPr>
              <a:t>magnetic resonance </a:t>
            </a:r>
            <a:r>
              <a:rPr lang="en-IN" i="1" dirty="0" smtClean="0">
                <a:solidFill>
                  <a:schemeClr val="accent5">
                    <a:lumMod val="75000"/>
                  </a:schemeClr>
                </a:solidFill>
              </a:rPr>
              <a:t>image </a:t>
            </a:r>
            <a:r>
              <a:rPr lang="en-US" i="1" dirty="0" smtClean="0">
                <a:solidFill>
                  <a:schemeClr val="accent5">
                    <a:lumMod val="75000"/>
                  </a:schemeClr>
                </a:solidFill>
              </a:rPr>
              <a:t>show </a:t>
            </a:r>
            <a:r>
              <a:rPr lang="en-US" i="1" dirty="0">
                <a:solidFill>
                  <a:schemeClr val="accent5">
                    <a:lumMod val="75000"/>
                  </a:schemeClr>
                </a:solidFill>
              </a:rPr>
              <a:t>right </a:t>
            </a:r>
            <a:r>
              <a:rPr lang="en-US" i="1" dirty="0" err="1">
                <a:solidFill>
                  <a:schemeClr val="accent5">
                    <a:lumMod val="75000"/>
                  </a:schemeClr>
                </a:solidFill>
              </a:rPr>
              <a:t>anophthalmia</a:t>
            </a:r>
            <a:r>
              <a:rPr lang="en-US" i="1" dirty="0">
                <a:solidFill>
                  <a:schemeClr val="accent5">
                    <a:lumMod val="75000"/>
                  </a:schemeClr>
                </a:solidFill>
              </a:rPr>
              <a:t> </a:t>
            </a:r>
            <a:r>
              <a:rPr lang="en-US" i="1" dirty="0" smtClean="0">
                <a:solidFill>
                  <a:schemeClr val="accent5">
                    <a:lumMod val="75000"/>
                  </a:schemeClr>
                </a:solidFill>
              </a:rPr>
              <a:t>and </a:t>
            </a:r>
            <a:r>
              <a:rPr lang="en-US" i="1" dirty="0">
                <a:solidFill>
                  <a:schemeClr val="accent5">
                    <a:lumMod val="75000"/>
                  </a:schemeClr>
                </a:solidFill>
              </a:rPr>
              <a:t>left </a:t>
            </a:r>
            <a:r>
              <a:rPr lang="en-US" i="1" dirty="0" err="1">
                <a:solidFill>
                  <a:schemeClr val="accent5">
                    <a:lumMod val="75000"/>
                  </a:schemeClr>
                </a:solidFill>
              </a:rPr>
              <a:t>microphthalmia</a:t>
            </a:r>
            <a:r>
              <a:rPr lang="en-US" i="1" dirty="0">
                <a:solidFill>
                  <a:schemeClr val="accent5">
                    <a:lumMod val="75000"/>
                  </a:schemeClr>
                </a:solidFill>
              </a:rPr>
              <a:t> </a:t>
            </a:r>
            <a:endParaRPr lang="en-IN" i="1" dirty="0">
              <a:solidFill>
                <a:schemeClr val="accent5">
                  <a:lumMod val="75000"/>
                </a:schemeClr>
              </a:solidFill>
            </a:endParaRPr>
          </a:p>
        </p:txBody>
      </p:sp>
      <p:sp>
        <p:nvSpPr>
          <p:cNvPr id="8" name="TextBox 7"/>
          <p:cNvSpPr txBox="1"/>
          <p:nvPr/>
        </p:nvSpPr>
        <p:spPr>
          <a:xfrm>
            <a:off x="228600" y="1818996"/>
            <a:ext cx="7345680" cy="1107996"/>
          </a:xfrm>
          <a:prstGeom prst="rect">
            <a:avLst/>
          </a:prstGeom>
          <a:solidFill>
            <a:schemeClr val="accent4">
              <a:lumMod val="20000"/>
              <a:lumOff val="80000"/>
            </a:schemeClr>
          </a:solidFill>
          <a:ln>
            <a:solidFill>
              <a:schemeClr val="bg2">
                <a:lumMod val="90000"/>
              </a:schemeClr>
            </a:solidFill>
          </a:ln>
        </p:spPr>
        <p:txBody>
          <a:bodyPr wrap="square" rtlCol="0">
            <a:spAutoFit/>
          </a:bodyPr>
          <a:lstStyle/>
          <a:p>
            <a:r>
              <a:rPr lang="en-US" sz="2200" dirty="0"/>
              <a:t>In simple </a:t>
            </a:r>
            <a:r>
              <a:rPr lang="en-US" sz="2200" dirty="0" err="1"/>
              <a:t>microphthalmia</a:t>
            </a:r>
            <a:r>
              <a:rPr lang="en-US" sz="2200" dirty="0"/>
              <a:t>, the eye displays a total axial length at least two standard deviations below the mean for gestational age. </a:t>
            </a:r>
          </a:p>
        </p:txBody>
      </p:sp>
      <p:sp>
        <p:nvSpPr>
          <p:cNvPr id="9" name="TextBox 8"/>
          <p:cNvSpPr txBox="1"/>
          <p:nvPr/>
        </p:nvSpPr>
        <p:spPr>
          <a:xfrm>
            <a:off x="304800" y="3544444"/>
            <a:ext cx="7330440" cy="769441"/>
          </a:xfrm>
          <a:prstGeom prst="rect">
            <a:avLst/>
          </a:prstGeom>
          <a:solidFill>
            <a:schemeClr val="tx2">
              <a:lumMod val="20000"/>
              <a:lumOff val="80000"/>
            </a:schemeClr>
          </a:solidFill>
          <a:ln>
            <a:solidFill>
              <a:schemeClr val="bg2">
                <a:lumMod val="90000"/>
              </a:schemeClr>
            </a:solidFill>
          </a:ln>
        </p:spPr>
        <p:txBody>
          <a:bodyPr wrap="square" rtlCol="0">
            <a:spAutoFit/>
          </a:bodyPr>
          <a:lstStyle/>
          <a:p>
            <a:r>
              <a:rPr lang="en-US" sz="2200" dirty="0"/>
              <a:t>Complex </a:t>
            </a:r>
            <a:r>
              <a:rPr lang="en-US" sz="2200" dirty="0" err="1"/>
              <a:t>microphthalmia</a:t>
            </a:r>
            <a:r>
              <a:rPr lang="en-US" sz="2200" dirty="0"/>
              <a:t> is </a:t>
            </a:r>
            <a:r>
              <a:rPr lang="en-US" sz="2200" dirty="0" smtClean="0"/>
              <a:t>also associated with </a:t>
            </a:r>
            <a:r>
              <a:rPr lang="en-US" sz="2200" dirty="0" err="1" smtClean="0"/>
              <a:t>dysgenesis</a:t>
            </a:r>
            <a:r>
              <a:rPr lang="en-US" sz="2200" dirty="0" smtClean="0"/>
              <a:t> </a:t>
            </a:r>
            <a:r>
              <a:rPr lang="en-US" sz="2200" dirty="0"/>
              <a:t>of anterior and/or posterior </a:t>
            </a:r>
            <a:r>
              <a:rPr lang="en-US" sz="2200" dirty="0" smtClean="0"/>
              <a:t>segment</a:t>
            </a:r>
            <a:endParaRPr lang="en-US" sz="2200" dirty="0"/>
          </a:p>
        </p:txBody>
      </p:sp>
      <p:sp>
        <p:nvSpPr>
          <p:cNvPr id="10" name="Right Arrow 9"/>
          <p:cNvSpPr/>
          <p:nvPr/>
        </p:nvSpPr>
        <p:spPr>
          <a:xfrm rot="1582498">
            <a:off x="8133966" y="3273378"/>
            <a:ext cx="821058" cy="6044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815739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1960"/>
            <a:ext cx="12192000" cy="1320800"/>
          </a:xfrm>
        </p:spPr>
        <p:txBody>
          <a:bodyPr/>
          <a:lstStyle/>
          <a:p>
            <a:r>
              <a:rPr lang="en-US" dirty="0" smtClean="0"/>
              <a:t>PERSISTENT HYPERPLASTIC PRIMARY VITREOUS (PHPV)</a:t>
            </a:r>
            <a:endParaRPr lang="en-IN" dirty="0"/>
          </a:p>
        </p:txBody>
      </p:sp>
      <p:sp>
        <p:nvSpPr>
          <p:cNvPr id="3" name="Content Placeholder 2"/>
          <p:cNvSpPr>
            <a:spLocks noGrp="1"/>
          </p:cNvSpPr>
          <p:nvPr>
            <p:ph idx="1"/>
          </p:nvPr>
        </p:nvSpPr>
        <p:spPr>
          <a:xfrm>
            <a:off x="0" y="1643004"/>
            <a:ext cx="4641011" cy="5214996"/>
          </a:xfrm>
        </p:spPr>
        <p:txBody>
          <a:bodyPr>
            <a:normAutofit/>
          </a:bodyPr>
          <a:lstStyle/>
          <a:p>
            <a:pPr marL="0" indent="0">
              <a:buNone/>
            </a:pPr>
            <a:r>
              <a:rPr lang="en-IN" dirty="0" smtClean="0"/>
              <a:t> </a:t>
            </a:r>
          </a:p>
          <a:p>
            <a:pPr marL="0" indent="0">
              <a:buNone/>
            </a:pPr>
            <a:endParaRPr lang="en-IN" dirty="0"/>
          </a:p>
          <a:p>
            <a:pPr marL="0" indent="0">
              <a:buNone/>
            </a:pPr>
            <a:endParaRPr lang="en-IN" dirty="0" smtClean="0"/>
          </a:p>
          <a:p>
            <a:pPr marL="0" indent="0">
              <a:buNone/>
            </a:pPr>
            <a:endParaRPr lang="en-IN" dirty="0" smtClean="0"/>
          </a:p>
        </p:txBody>
      </p:sp>
      <p:sp>
        <p:nvSpPr>
          <p:cNvPr id="6" name="Rectangle 5"/>
          <p:cNvSpPr/>
          <p:nvPr/>
        </p:nvSpPr>
        <p:spPr>
          <a:xfrm>
            <a:off x="4621974" y="5626512"/>
            <a:ext cx="7417884" cy="646331"/>
          </a:xfrm>
          <a:prstGeom prst="rect">
            <a:avLst/>
          </a:prstGeom>
        </p:spPr>
        <p:txBody>
          <a:bodyPr wrap="square">
            <a:spAutoFit/>
          </a:bodyPr>
          <a:lstStyle/>
          <a:p>
            <a:r>
              <a:rPr lang="en-US" i="1" dirty="0">
                <a:solidFill>
                  <a:schemeClr val="accent5">
                    <a:lumMod val="75000"/>
                  </a:schemeClr>
                </a:solidFill>
              </a:rPr>
              <a:t>Axial </a:t>
            </a:r>
            <a:r>
              <a:rPr lang="en-US" i="1" dirty="0" smtClean="0">
                <a:solidFill>
                  <a:schemeClr val="accent5">
                    <a:lumMod val="75000"/>
                  </a:schemeClr>
                </a:solidFill>
              </a:rPr>
              <a:t> </a:t>
            </a:r>
            <a:r>
              <a:rPr lang="en-US" i="1" dirty="0">
                <a:solidFill>
                  <a:schemeClr val="accent5">
                    <a:lumMod val="75000"/>
                  </a:schemeClr>
                </a:solidFill>
              </a:rPr>
              <a:t>and </a:t>
            </a:r>
            <a:r>
              <a:rPr lang="en-US" i="1" dirty="0" smtClean="0">
                <a:solidFill>
                  <a:schemeClr val="accent5">
                    <a:lumMod val="75000"/>
                  </a:schemeClr>
                </a:solidFill>
              </a:rPr>
              <a:t>sagittal T2W images </a:t>
            </a:r>
            <a:r>
              <a:rPr lang="en-US" i="1" dirty="0">
                <a:solidFill>
                  <a:schemeClr val="accent5">
                    <a:lumMod val="75000"/>
                  </a:schemeClr>
                </a:solidFill>
              </a:rPr>
              <a:t>show linear T2 </a:t>
            </a:r>
            <a:r>
              <a:rPr lang="en-US" i="1" dirty="0" err="1">
                <a:solidFill>
                  <a:schemeClr val="accent5">
                    <a:lumMod val="75000"/>
                  </a:schemeClr>
                </a:solidFill>
              </a:rPr>
              <a:t>hypointense</a:t>
            </a:r>
            <a:r>
              <a:rPr lang="en-US" i="1" dirty="0">
                <a:solidFill>
                  <a:schemeClr val="accent5">
                    <a:lumMod val="75000"/>
                  </a:schemeClr>
                </a:solidFill>
              </a:rPr>
              <a:t> </a:t>
            </a:r>
            <a:r>
              <a:rPr lang="en-US" i="1" dirty="0" smtClean="0">
                <a:solidFill>
                  <a:schemeClr val="accent5">
                    <a:lumMod val="75000"/>
                  </a:schemeClr>
                </a:solidFill>
              </a:rPr>
              <a:t>structure corresponding </a:t>
            </a:r>
            <a:r>
              <a:rPr lang="en-US" i="1" dirty="0">
                <a:solidFill>
                  <a:schemeClr val="accent5">
                    <a:lumMod val="75000"/>
                  </a:schemeClr>
                </a:solidFill>
              </a:rPr>
              <a:t>to </a:t>
            </a:r>
            <a:r>
              <a:rPr lang="en-US" i="1" dirty="0" smtClean="0">
                <a:solidFill>
                  <a:schemeClr val="accent5">
                    <a:lumMod val="75000"/>
                  </a:schemeClr>
                </a:solidFill>
              </a:rPr>
              <a:t> </a:t>
            </a:r>
            <a:r>
              <a:rPr lang="en-US" i="1" dirty="0" err="1">
                <a:solidFill>
                  <a:schemeClr val="accent5">
                    <a:lumMod val="75000"/>
                  </a:schemeClr>
                </a:solidFill>
              </a:rPr>
              <a:t>Cloquet’s</a:t>
            </a:r>
            <a:r>
              <a:rPr lang="en-US" i="1" dirty="0">
                <a:solidFill>
                  <a:schemeClr val="accent5">
                    <a:lumMod val="75000"/>
                  </a:schemeClr>
                </a:solidFill>
              </a:rPr>
              <a:t> canal </a:t>
            </a:r>
            <a:r>
              <a:rPr lang="en-US" i="1" dirty="0" smtClean="0">
                <a:solidFill>
                  <a:schemeClr val="accent5">
                    <a:lumMod val="75000"/>
                  </a:schemeClr>
                </a:solidFill>
              </a:rPr>
              <a:t>with </a:t>
            </a:r>
            <a:r>
              <a:rPr lang="en-US" i="1" dirty="0">
                <a:solidFill>
                  <a:schemeClr val="accent5">
                    <a:lumMod val="75000"/>
                  </a:schemeClr>
                </a:solidFill>
              </a:rPr>
              <a:t>retinal detachment </a:t>
            </a:r>
            <a:endParaRPr lang="en-IN" i="1" dirty="0">
              <a:solidFill>
                <a:schemeClr val="accent5">
                  <a:lumMod val="75000"/>
                </a:schemeClr>
              </a:solidFill>
            </a:endParaRPr>
          </a:p>
        </p:txBody>
      </p:sp>
      <p:sp>
        <p:nvSpPr>
          <p:cNvPr id="7" name="TextBox 6"/>
          <p:cNvSpPr txBox="1"/>
          <p:nvPr/>
        </p:nvSpPr>
        <p:spPr>
          <a:xfrm>
            <a:off x="0" y="1899843"/>
            <a:ext cx="4297680" cy="1446550"/>
          </a:xfrm>
          <a:prstGeom prst="rect">
            <a:avLst/>
          </a:prstGeom>
          <a:solidFill>
            <a:schemeClr val="bg1">
              <a:lumMod val="75000"/>
            </a:schemeClr>
          </a:solidFill>
          <a:ln>
            <a:solidFill>
              <a:schemeClr val="bg2">
                <a:lumMod val="90000"/>
              </a:schemeClr>
            </a:solidFill>
          </a:ln>
        </p:spPr>
        <p:txBody>
          <a:bodyPr wrap="square" rtlCol="0">
            <a:spAutoFit/>
          </a:bodyPr>
          <a:lstStyle/>
          <a:p>
            <a:r>
              <a:rPr lang="en-US" sz="2200" dirty="0"/>
              <a:t>MRI </a:t>
            </a:r>
            <a:r>
              <a:rPr lang="en-US" sz="2200" dirty="0" smtClean="0"/>
              <a:t>demonstrate </a:t>
            </a:r>
            <a:r>
              <a:rPr lang="en-US" sz="2200" dirty="0"/>
              <a:t>an abnormal low T2 signal line through the central vitreous corresponding to </a:t>
            </a:r>
            <a:r>
              <a:rPr lang="en-US" sz="2200" dirty="0" err="1" smtClean="0"/>
              <a:t>Cloquet’s</a:t>
            </a:r>
            <a:r>
              <a:rPr lang="en-US" sz="2200" dirty="0" smtClean="0"/>
              <a:t> canal.</a:t>
            </a:r>
            <a:endParaRPr lang="en-IN" sz="2200" dirty="0"/>
          </a:p>
        </p:txBody>
      </p:sp>
      <p:sp>
        <p:nvSpPr>
          <p:cNvPr id="8" name="TextBox 7"/>
          <p:cNvSpPr txBox="1"/>
          <p:nvPr/>
        </p:nvSpPr>
        <p:spPr>
          <a:xfrm>
            <a:off x="152401" y="3975209"/>
            <a:ext cx="4423892" cy="769441"/>
          </a:xfrm>
          <a:prstGeom prst="rect">
            <a:avLst/>
          </a:prstGeom>
          <a:solidFill>
            <a:schemeClr val="accent1">
              <a:lumMod val="20000"/>
              <a:lumOff val="80000"/>
            </a:schemeClr>
          </a:solidFill>
          <a:ln>
            <a:solidFill>
              <a:schemeClr val="bg2">
                <a:lumMod val="90000"/>
              </a:schemeClr>
            </a:solidFill>
          </a:ln>
        </p:spPr>
        <p:txBody>
          <a:bodyPr wrap="square" rtlCol="0">
            <a:spAutoFit/>
          </a:bodyPr>
          <a:lstStyle/>
          <a:p>
            <a:r>
              <a:rPr lang="en-IN" sz="2200" dirty="0"/>
              <a:t>There is </a:t>
            </a:r>
            <a:r>
              <a:rPr lang="en-US" sz="2200" dirty="0" smtClean="0"/>
              <a:t>association with Warburg syndrome and retinal dysplasia.</a:t>
            </a:r>
            <a:endParaRPr lang="en-IN" sz="2200" dirty="0"/>
          </a:p>
        </p:txBody>
      </p:sp>
      <p:pic>
        <p:nvPicPr>
          <p:cNvPr id="11" name="Picture 10"/>
          <p:cNvPicPr>
            <a:picLocks noChangeAspect="1"/>
          </p:cNvPicPr>
          <p:nvPr/>
        </p:nvPicPr>
        <p:blipFill>
          <a:blip r:embed="rId3"/>
          <a:stretch>
            <a:fillRect/>
          </a:stretch>
        </p:blipFill>
        <p:spPr>
          <a:xfrm>
            <a:off x="4838484" y="1735812"/>
            <a:ext cx="3247900" cy="3837768"/>
          </a:xfrm>
          <a:prstGeom prst="rect">
            <a:avLst/>
          </a:prstGeom>
        </p:spPr>
      </p:pic>
      <p:pic>
        <p:nvPicPr>
          <p:cNvPr id="12" name="Picture 11"/>
          <p:cNvPicPr>
            <a:picLocks noChangeAspect="1"/>
          </p:cNvPicPr>
          <p:nvPr/>
        </p:nvPicPr>
        <p:blipFill>
          <a:blip r:embed="rId4"/>
          <a:stretch>
            <a:fillRect/>
          </a:stretch>
        </p:blipFill>
        <p:spPr>
          <a:xfrm>
            <a:off x="8477573" y="1766807"/>
            <a:ext cx="3233877" cy="3786511"/>
          </a:xfrm>
          <a:prstGeom prst="rect">
            <a:avLst/>
          </a:prstGeom>
        </p:spPr>
      </p:pic>
      <p:sp>
        <p:nvSpPr>
          <p:cNvPr id="13" name="Right Arrow 12"/>
          <p:cNvSpPr/>
          <p:nvPr/>
        </p:nvSpPr>
        <p:spPr>
          <a:xfrm rot="9488345">
            <a:off x="7333817" y="2478306"/>
            <a:ext cx="774915" cy="357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ight Arrow 13"/>
          <p:cNvSpPr/>
          <p:nvPr/>
        </p:nvSpPr>
        <p:spPr>
          <a:xfrm rot="8470249">
            <a:off x="9087486" y="2845939"/>
            <a:ext cx="774915" cy="373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2009037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39" y="599823"/>
            <a:ext cx="4878077" cy="1320800"/>
          </a:xfrm>
        </p:spPr>
        <p:txBody>
          <a:bodyPr/>
          <a:lstStyle/>
          <a:p>
            <a:r>
              <a:rPr lang="en-IN" b="1" dirty="0" smtClean="0"/>
              <a:t>COLOBOMA</a:t>
            </a:r>
            <a:endParaRPr lang="en-IN" dirty="0"/>
          </a:p>
        </p:txBody>
      </p:sp>
      <p:sp>
        <p:nvSpPr>
          <p:cNvPr id="3" name="Content Placeholder 2"/>
          <p:cNvSpPr>
            <a:spLocks noGrp="1"/>
          </p:cNvSpPr>
          <p:nvPr>
            <p:ph idx="1"/>
          </p:nvPr>
        </p:nvSpPr>
        <p:spPr>
          <a:xfrm>
            <a:off x="0" y="4069080"/>
            <a:ext cx="4068837" cy="2788919"/>
          </a:xfrm>
        </p:spPr>
        <p:txBody>
          <a:bodyPr>
            <a:normAutofit/>
          </a:bodyPr>
          <a:lstStyle/>
          <a:p>
            <a:endParaRPr lang="en-US" sz="2000" dirty="0" smtClean="0"/>
          </a:p>
          <a:p>
            <a:endParaRPr lang="en-IN" sz="2000" dirty="0" smtClean="0"/>
          </a:p>
          <a:p>
            <a:r>
              <a:rPr lang="it-IT" sz="2000" dirty="0" smtClean="0"/>
              <a:t>Coloboma </a:t>
            </a:r>
            <a:r>
              <a:rPr lang="en-US" sz="2000" dirty="0" smtClean="0"/>
              <a:t>may be associated with </a:t>
            </a:r>
            <a:r>
              <a:rPr lang="en-US" sz="2000" b="1" dirty="0" smtClean="0">
                <a:solidFill>
                  <a:srgbClr val="C00000"/>
                </a:solidFill>
              </a:rPr>
              <a:t>CHARGE syndrome</a:t>
            </a:r>
            <a:endParaRPr lang="en-IN" dirty="0">
              <a:solidFill>
                <a:srgbClr val="C00000"/>
              </a:solidFill>
            </a:endParaRPr>
          </a:p>
        </p:txBody>
      </p:sp>
      <p:pic>
        <p:nvPicPr>
          <p:cNvPr id="4" name="Picture 3"/>
          <p:cNvPicPr>
            <a:picLocks noChangeAspect="1"/>
          </p:cNvPicPr>
          <p:nvPr/>
        </p:nvPicPr>
        <p:blipFill>
          <a:blip r:embed="rId3"/>
          <a:stretch>
            <a:fillRect/>
          </a:stretch>
        </p:blipFill>
        <p:spPr>
          <a:xfrm>
            <a:off x="4124577" y="1066800"/>
            <a:ext cx="3807329" cy="432183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183880" y="969321"/>
            <a:ext cx="3825240" cy="4486599"/>
          </a:xfrm>
          <a:prstGeom prst="rect">
            <a:avLst/>
          </a:prstGeom>
        </p:spPr>
      </p:pic>
      <p:sp>
        <p:nvSpPr>
          <p:cNvPr id="6" name="Rectangle 5"/>
          <p:cNvSpPr/>
          <p:nvPr/>
        </p:nvSpPr>
        <p:spPr>
          <a:xfrm>
            <a:off x="4067068" y="5382396"/>
            <a:ext cx="3950898" cy="923330"/>
          </a:xfrm>
          <a:prstGeom prst="rect">
            <a:avLst/>
          </a:prstGeom>
        </p:spPr>
        <p:txBody>
          <a:bodyPr wrap="square">
            <a:spAutoFit/>
          </a:bodyPr>
          <a:lstStyle/>
          <a:p>
            <a:r>
              <a:rPr lang="en-US" i="1" dirty="0">
                <a:solidFill>
                  <a:schemeClr val="accent5">
                    <a:lumMod val="75000"/>
                  </a:schemeClr>
                </a:solidFill>
              </a:rPr>
              <a:t>Axial sonogram of orbits shows </a:t>
            </a:r>
            <a:r>
              <a:rPr lang="en-US" i="1" dirty="0" err="1" smtClean="0">
                <a:solidFill>
                  <a:schemeClr val="accent5">
                    <a:lumMod val="75000"/>
                  </a:schemeClr>
                </a:solidFill>
              </a:rPr>
              <a:t>outpouching</a:t>
            </a:r>
            <a:r>
              <a:rPr lang="en-US" i="1" dirty="0" smtClean="0">
                <a:solidFill>
                  <a:schemeClr val="accent5">
                    <a:lumMod val="75000"/>
                  </a:schemeClr>
                </a:solidFill>
              </a:rPr>
              <a:t> </a:t>
            </a:r>
            <a:r>
              <a:rPr lang="en-US" i="1" dirty="0">
                <a:solidFill>
                  <a:schemeClr val="accent5">
                    <a:lumMod val="75000"/>
                  </a:schemeClr>
                </a:solidFill>
              </a:rPr>
              <a:t>from the posterior </a:t>
            </a:r>
            <a:r>
              <a:rPr lang="en-US" i="1" dirty="0" smtClean="0">
                <a:solidFill>
                  <a:schemeClr val="accent5">
                    <a:lumMod val="75000"/>
                  </a:schemeClr>
                </a:solidFill>
              </a:rPr>
              <a:t>aspect of </a:t>
            </a:r>
            <a:r>
              <a:rPr lang="en-US" i="1" dirty="0">
                <a:solidFill>
                  <a:schemeClr val="accent5">
                    <a:lumMod val="75000"/>
                  </a:schemeClr>
                </a:solidFill>
              </a:rPr>
              <a:t>the </a:t>
            </a:r>
            <a:r>
              <a:rPr lang="en-US" i="1" dirty="0" smtClean="0">
                <a:solidFill>
                  <a:schemeClr val="accent5">
                    <a:lumMod val="75000"/>
                  </a:schemeClr>
                </a:solidFill>
              </a:rPr>
              <a:t>globe </a:t>
            </a:r>
            <a:endParaRPr lang="en-IN" i="1" dirty="0">
              <a:solidFill>
                <a:schemeClr val="accent5">
                  <a:lumMod val="75000"/>
                </a:schemeClr>
              </a:solidFill>
            </a:endParaRPr>
          </a:p>
        </p:txBody>
      </p:sp>
      <p:sp>
        <p:nvSpPr>
          <p:cNvPr id="7" name="Rectangle 6"/>
          <p:cNvSpPr/>
          <p:nvPr/>
        </p:nvSpPr>
        <p:spPr>
          <a:xfrm>
            <a:off x="8269856" y="5486671"/>
            <a:ext cx="3922144" cy="646331"/>
          </a:xfrm>
          <a:prstGeom prst="rect">
            <a:avLst/>
          </a:prstGeom>
        </p:spPr>
        <p:txBody>
          <a:bodyPr wrap="square">
            <a:spAutoFit/>
          </a:bodyPr>
          <a:lstStyle/>
          <a:p>
            <a:r>
              <a:rPr lang="en-IN" i="1" dirty="0">
                <a:solidFill>
                  <a:schemeClr val="accent5">
                    <a:lumMod val="75000"/>
                  </a:schemeClr>
                </a:solidFill>
              </a:rPr>
              <a:t>Axial </a:t>
            </a:r>
            <a:r>
              <a:rPr lang="en-IN" i="1" dirty="0" smtClean="0">
                <a:solidFill>
                  <a:schemeClr val="accent5">
                    <a:lumMod val="75000"/>
                  </a:schemeClr>
                </a:solidFill>
              </a:rPr>
              <a:t>MRI </a:t>
            </a:r>
            <a:r>
              <a:rPr lang="en-US" i="1" dirty="0" smtClean="0">
                <a:solidFill>
                  <a:schemeClr val="accent5">
                    <a:lumMod val="75000"/>
                  </a:schemeClr>
                </a:solidFill>
              </a:rPr>
              <a:t>of </a:t>
            </a:r>
            <a:r>
              <a:rPr lang="en-US" i="1" dirty="0">
                <a:solidFill>
                  <a:schemeClr val="accent5">
                    <a:lumMod val="75000"/>
                  </a:schemeClr>
                </a:solidFill>
              </a:rPr>
              <a:t>the globes demonstrates bilateral </a:t>
            </a:r>
            <a:r>
              <a:rPr lang="en-US" i="1" dirty="0" err="1">
                <a:solidFill>
                  <a:schemeClr val="accent5">
                    <a:lumMod val="75000"/>
                  </a:schemeClr>
                </a:solidFill>
              </a:rPr>
              <a:t>colobomas</a:t>
            </a:r>
            <a:endParaRPr lang="en-IN" i="1" dirty="0">
              <a:solidFill>
                <a:schemeClr val="accent5">
                  <a:lumMod val="75000"/>
                </a:schemeClr>
              </a:solidFill>
            </a:endParaRPr>
          </a:p>
        </p:txBody>
      </p:sp>
      <p:sp>
        <p:nvSpPr>
          <p:cNvPr id="8" name="TextBox 7"/>
          <p:cNvSpPr txBox="1"/>
          <p:nvPr/>
        </p:nvSpPr>
        <p:spPr>
          <a:xfrm>
            <a:off x="137160" y="1827014"/>
            <a:ext cx="3866147" cy="1508105"/>
          </a:xfrm>
          <a:prstGeom prst="rect">
            <a:avLst/>
          </a:prstGeom>
          <a:solidFill>
            <a:schemeClr val="accent5">
              <a:lumMod val="40000"/>
              <a:lumOff val="60000"/>
            </a:schemeClr>
          </a:solidFill>
          <a:ln>
            <a:solidFill>
              <a:schemeClr val="bg2">
                <a:lumMod val="90000"/>
              </a:schemeClr>
            </a:solidFill>
          </a:ln>
        </p:spPr>
        <p:txBody>
          <a:bodyPr wrap="square" rtlCol="0">
            <a:spAutoFit/>
          </a:bodyPr>
          <a:lstStyle/>
          <a:p>
            <a:r>
              <a:rPr lang="en-US" sz="2200" dirty="0" err="1"/>
              <a:t>Coloboma</a:t>
            </a:r>
            <a:r>
              <a:rPr lang="en-US" sz="2200" dirty="0"/>
              <a:t> </a:t>
            </a:r>
            <a:r>
              <a:rPr lang="en-US" sz="2200" dirty="0" smtClean="0"/>
              <a:t>is </a:t>
            </a:r>
            <a:r>
              <a:rPr lang="en-US" sz="2400" dirty="0" smtClean="0"/>
              <a:t>a </a:t>
            </a:r>
            <a:r>
              <a:rPr lang="en-US" sz="2400" dirty="0"/>
              <a:t>focal bulge in the </a:t>
            </a:r>
            <a:r>
              <a:rPr lang="en-IN" sz="2400" dirty="0" smtClean="0"/>
              <a:t>globe r</a:t>
            </a:r>
            <a:r>
              <a:rPr lang="en-US" sz="2200" dirty="0" err="1" smtClean="0"/>
              <a:t>esulting</a:t>
            </a:r>
            <a:r>
              <a:rPr lang="en-US" sz="2200" dirty="0" smtClean="0"/>
              <a:t> </a:t>
            </a:r>
            <a:r>
              <a:rPr lang="en-US" sz="2200" dirty="0"/>
              <a:t>from incomplete closure of the optic </a:t>
            </a:r>
            <a:r>
              <a:rPr lang="en-US" sz="2200" dirty="0" smtClean="0"/>
              <a:t>fissure.</a:t>
            </a:r>
            <a:endParaRPr lang="en-US" sz="2200" dirty="0"/>
          </a:p>
        </p:txBody>
      </p:sp>
      <p:sp>
        <p:nvSpPr>
          <p:cNvPr id="9" name="Right Arrow 8"/>
          <p:cNvSpPr/>
          <p:nvPr/>
        </p:nvSpPr>
        <p:spPr>
          <a:xfrm rot="12746455">
            <a:off x="10650552" y="2213796"/>
            <a:ext cx="1297878" cy="603849"/>
          </a:xfrm>
          <a:prstGeom prst="rightArrow">
            <a:avLst>
              <a:gd name="adj1" fmla="val 31367"/>
              <a:gd name="adj2" fmla="val 486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ight Arrow 9"/>
          <p:cNvSpPr/>
          <p:nvPr/>
        </p:nvSpPr>
        <p:spPr>
          <a:xfrm rot="19271679">
            <a:off x="8130414" y="2136916"/>
            <a:ext cx="978336" cy="639125"/>
          </a:xfrm>
          <a:prstGeom prst="rightArrow">
            <a:avLst>
              <a:gd name="adj1" fmla="val 25567"/>
              <a:gd name="adj2" fmla="val 486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rot="8072793">
            <a:off x="5562956" y="1799462"/>
            <a:ext cx="933130" cy="481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135261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CONGENITAL CATARACTS</a:t>
            </a:r>
            <a:endParaRPr lang="en-IN" dirty="0"/>
          </a:p>
        </p:txBody>
      </p:sp>
      <p:sp>
        <p:nvSpPr>
          <p:cNvPr id="3" name="Content Placeholder 2"/>
          <p:cNvSpPr>
            <a:spLocks noGrp="1"/>
          </p:cNvSpPr>
          <p:nvPr>
            <p:ph idx="1"/>
          </p:nvPr>
        </p:nvSpPr>
        <p:spPr>
          <a:xfrm>
            <a:off x="370648" y="1471666"/>
            <a:ext cx="5705758" cy="1207699"/>
          </a:xfrm>
        </p:spPr>
        <p:txBody>
          <a:bodyPr>
            <a:normAutofit/>
          </a:bodyPr>
          <a:lstStyle/>
          <a:p>
            <a:r>
              <a:rPr lang="en-US" sz="2000" dirty="0"/>
              <a:t>Congenital cataracts </a:t>
            </a:r>
            <a:r>
              <a:rPr lang="en-US" sz="2000" dirty="0" smtClean="0"/>
              <a:t>show </a:t>
            </a:r>
            <a:r>
              <a:rPr lang="en-US" sz="2000" dirty="0"/>
              <a:t>a rounded </a:t>
            </a:r>
            <a:r>
              <a:rPr lang="en-US" sz="2000" dirty="0">
                <a:solidFill>
                  <a:srgbClr val="C00000"/>
                </a:solidFill>
              </a:rPr>
              <a:t>echogenic mass </a:t>
            </a:r>
            <a:r>
              <a:rPr lang="en-US" sz="2000" dirty="0"/>
              <a:t>in the anterior </a:t>
            </a:r>
            <a:r>
              <a:rPr lang="en-US" sz="2000" dirty="0" smtClean="0"/>
              <a:t>portion of </a:t>
            </a:r>
            <a:r>
              <a:rPr lang="en-US" sz="2000" dirty="0"/>
              <a:t>the globe</a:t>
            </a:r>
            <a:r>
              <a:rPr lang="en-US" dirty="0"/>
              <a:t>. </a:t>
            </a:r>
            <a:endParaRPr lang="en-US" dirty="0" smtClean="0"/>
          </a:p>
          <a:p>
            <a:endParaRPr lang="en-US" dirty="0" smtClean="0"/>
          </a:p>
          <a:p>
            <a:endParaRPr lang="en-US" dirty="0" smtClean="0"/>
          </a:p>
        </p:txBody>
      </p:sp>
      <p:sp>
        <p:nvSpPr>
          <p:cNvPr id="6" name="Rectangle 5"/>
          <p:cNvSpPr/>
          <p:nvPr/>
        </p:nvSpPr>
        <p:spPr>
          <a:xfrm>
            <a:off x="7880712" y="5750596"/>
            <a:ext cx="1702710" cy="369332"/>
          </a:xfrm>
          <a:prstGeom prst="rect">
            <a:avLst/>
          </a:prstGeom>
        </p:spPr>
        <p:txBody>
          <a:bodyPr wrap="none">
            <a:spAutoFit/>
          </a:bodyPr>
          <a:lstStyle/>
          <a:p>
            <a:r>
              <a:rPr lang="en-US" i="1" dirty="0" smtClean="0">
                <a:solidFill>
                  <a:schemeClr val="accent5">
                    <a:lumMod val="75000"/>
                  </a:schemeClr>
                </a:solidFill>
              </a:rPr>
              <a:t>Echogenic </a:t>
            </a:r>
            <a:r>
              <a:rPr lang="en-US" i="1" dirty="0">
                <a:solidFill>
                  <a:schemeClr val="accent5">
                    <a:lumMod val="75000"/>
                  </a:schemeClr>
                </a:solidFill>
              </a:rPr>
              <a:t>lens</a:t>
            </a:r>
            <a:endParaRPr lang="en-IN" i="1" dirty="0">
              <a:solidFill>
                <a:schemeClr val="accent5">
                  <a:lumMod val="75000"/>
                </a:schemeClr>
              </a:solidFill>
            </a:endParaRPr>
          </a:p>
        </p:txBody>
      </p:sp>
      <p:sp>
        <p:nvSpPr>
          <p:cNvPr id="7" name="TextBox 6"/>
          <p:cNvSpPr txBox="1"/>
          <p:nvPr/>
        </p:nvSpPr>
        <p:spPr>
          <a:xfrm>
            <a:off x="472440" y="2938165"/>
            <a:ext cx="5871410" cy="2800767"/>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US" sz="2200" dirty="0"/>
              <a:t>Causes includes:</a:t>
            </a:r>
          </a:p>
          <a:p>
            <a:endParaRPr lang="en-US" sz="2200" dirty="0"/>
          </a:p>
          <a:p>
            <a:r>
              <a:rPr lang="en-IN" sz="2200" dirty="0" err="1"/>
              <a:t>Arthrogryposis</a:t>
            </a:r>
            <a:r>
              <a:rPr lang="en-IN" sz="2200" dirty="0"/>
              <a:t> </a:t>
            </a:r>
            <a:r>
              <a:rPr lang="en-IN" sz="2200" dirty="0" err="1"/>
              <a:t>Chondrodysplasia</a:t>
            </a:r>
            <a:r>
              <a:rPr lang="en-IN" sz="2200" dirty="0"/>
              <a:t> </a:t>
            </a:r>
            <a:r>
              <a:rPr lang="en-IN" sz="2200" dirty="0" err="1" smtClean="0"/>
              <a:t>punctata</a:t>
            </a:r>
            <a:endParaRPr lang="en-IN" sz="2200" dirty="0" smtClean="0"/>
          </a:p>
          <a:p>
            <a:endParaRPr lang="en-IN" sz="2200" dirty="0"/>
          </a:p>
          <a:p>
            <a:r>
              <a:rPr lang="en-IN" sz="2200" dirty="0"/>
              <a:t>Chromosomal abnormalities (21, 18, 13</a:t>
            </a:r>
            <a:r>
              <a:rPr lang="en-IN" sz="2200" dirty="0" smtClean="0"/>
              <a:t>)</a:t>
            </a:r>
          </a:p>
          <a:p>
            <a:endParaRPr lang="en-US" sz="2200" dirty="0"/>
          </a:p>
          <a:p>
            <a:r>
              <a:rPr lang="en-US" sz="2200" dirty="0"/>
              <a:t>Infection(</a:t>
            </a:r>
            <a:r>
              <a:rPr lang="en-IN" sz="2200" dirty="0" err="1"/>
              <a:t>Rubella,Toxoplasmosis</a:t>
            </a:r>
            <a:r>
              <a:rPr lang="en-US" sz="2200" dirty="0" smtClean="0"/>
              <a:t>)</a:t>
            </a:r>
          </a:p>
          <a:p>
            <a:endParaRPr lang="en-US" sz="2200" dirty="0"/>
          </a:p>
        </p:txBody>
      </p:sp>
      <p:pic>
        <p:nvPicPr>
          <p:cNvPr id="8" name="Picture 7"/>
          <p:cNvPicPr>
            <a:picLocks noChangeAspect="1"/>
          </p:cNvPicPr>
          <p:nvPr/>
        </p:nvPicPr>
        <p:blipFill>
          <a:blip r:embed="rId3"/>
          <a:stretch>
            <a:fillRect/>
          </a:stretch>
        </p:blipFill>
        <p:spPr>
          <a:xfrm>
            <a:off x="6766560" y="1539240"/>
            <a:ext cx="4889087" cy="4216717"/>
          </a:xfrm>
          <a:prstGeom prst="rect">
            <a:avLst/>
          </a:prstGeom>
        </p:spPr>
      </p:pic>
      <p:sp>
        <p:nvSpPr>
          <p:cNvPr id="9" name="Left Arrow 8"/>
          <p:cNvSpPr/>
          <p:nvPr/>
        </p:nvSpPr>
        <p:spPr>
          <a:xfrm rot="18934413">
            <a:off x="8934994" y="1800496"/>
            <a:ext cx="1289957" cy="5388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069700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26720"/>
            <a:ext cx="8596668" cy="1320800"/>
          </a:xfrm>
        </p:spPr>
        <p:txBody>
          <a:bodyPr/>
          <a:lstStyle/>
          <a:p>
            <a:r>
              <a:rPr lang="en-IN" b="1" dirty="0" smtClean="0"/>
              <a:t>DACRYOCYSTOCELE</a:t>
            </a:r>
            <a:endParaRPr lang="en-IN" dirty="0"/>
          </a:p>
        </p:txBody>
      </p:sp>
      <p:sp>
        <p:nvSpPr>
          <p:cNvPr id="3" name="Content Placeholder 2"/>
          <p:cNvSpPr>
            <a:spLocks noGrp="1"/>
          </p:cNvSpPr>
          <p:nvPr>
            <p:ph idx="1"/>
          </p:nvPr>
        </p:nvSpPr>
        <p:spPr>
          <a:xfrm>
            <a:off x="0" y="1219201"/>
            <a:ext cx="7988968" cy="1892967"/>
          </a:xfrm>
        </p:spPr>
        <p:txBody>
          <a:bodyPr>
            <a:noAutofit/>
          </a:bodyPr>
          <a:lstStyle/>
          <a:p>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r>
              <a:rPr lang="en-US" sz="2000" dirty="0" smtClean="0"/>
              <a:t>There </a:t>
            </a:r>
            <a:r>
              <a:rPr lang="en-US" sz="2000" dirty="0"/>
              <a:t>is </a:t>
            </a:r>
            <a:r>
              <a:rPr lang="en-US" sz="2000" dirty="0" smtClean="0">
                <a:solidFill>
                  <a:srgbClr val="C00000"/>
                </a:solidFill>
              </a:rPr>
              <a:t>no</a:t>
            </a:r>
            <a:r>
              <a:rPr lang="en-US" sz="2000" dirty="0" smtClean="0"/>
              <a:t> </a:t>
            </a:r>
            <a:r>
              <a:rPr lang="en-US" sz="2000" dirty="0"/>
              <a:t>mass effect on the </a:t>
            </a:r>
            <a:r>
              <a:rPr lang="en-US" sz="2000" dirty="0" smtClean="0"/>
              <a:t>globe</a:t>
            </a:r>
            <a:r>
              <a:rPr lang="en-US" sz="2000" dirty="0"/>
              <a:t>.</a:t>
            </a:r>
            <a:endParaRPr lang="en-US" sz="2000" dirty="0" smtClean="0"/>
          </a:p>
        </p:txBody>
      </p:sp>
      <p:pic>
        <p:nvPicPr>
          <p:cNvPr id="4" name="Picture 3"/>
          <p:cNvPicPr>
            <a:picLocks noChangeAspect="1"/>
          </p:cNvPicPr>
          <p:nvPr/>
        </p:nvPicPr>
        <p:blipFill>
          <a:blip r:embed="rId3"/>
          <a:stretch>
            <a:fillRect/>
          </a:stretch>
        </p:blipFill>
        <p:spPr>
          <a:xfrm>
            <a:off x="7970808" y="3605842"/>
            <a:ext cx="3916392" cy="2779718"/>
          </a:xfrm>
          <a:prstGeom prst="rect">
            <a:avLst/>
          </a:prstGeom>
        </p:spPr>
      </p:pic>
      <p:pic>
        <p:nvPicPr>
          <p:cNvPr id="5" name="Picture 4"/>
          <p:cNvPicPr>
            <a:picLocks noChangeAspect="1"/>
          </p:cNvPicPr>
          <p:nvPr/>
        </p:nvPicPr>
        <p:blipFill>
          <a:blip r:embed="rId4"/>
          <a:stretch>
            <a:fillRect/>
          </a:stretch>
        </p:blipFill>
        <p:spPr>
          <a:xfrm>
            <a:off x="8017304" y="381000"/>
            <a:ext cx="3885911" cy="3276599"/>
          </a:xfrm>
          <a:prstGeom prst="rect">
            <a:avLst/>
          </a:prstGeom>
        </p:spPr>
      </p:pic>
      <p:sp>
        <p:nvSpPr>
          <p:cNvPr id="6" name="Right Arrow 5"/>
          <p:cNvSpPr/>
          <p:nvPr/>
        </p:nvSpPr>
        <p:spPr>
          <a:xfrm rot="7331226">
            <a:off x="9776029" y="496594"/>
            <a:ext cx="1207698" cy="603849"/>
          </a:xfrm>
          <a:prstGeom prst="rightArrow">
            <a:avLst>
              <a:gd name="adj1" fmla="val 31367"/>
              <a:gd name="adj2" fmla="val 486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ight Arrow 6"/>
          <p:cNvSpPr/>
          <p:nvPr/>
        </p:nvSpPr>
        <p:spPr>
          <a:xfrm rot="3422435">
            <a:off x="8053048" y="707655"/>
            <a:ext cx="1207698" cy="603849"/>
          </a:xfrm>
          <a:prstGeom prst="rightArrow">
            <a:avLst>
              <a:gd name="adj1" fmla="val 31367"/>
              <a:gd name="adj2" fmla="val 486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0" y="1163673"/>
            <a:ext cx="7620000" cy="1200329"/>
          </a:xfrm>
          <a:prstGeom prst="rect">
            <a:avLst/>
          </a:prstGeom>
          <a:solidFill>
            <a:schemeClr val="accent2">
              <a:lumMod val="60000"/>
              <a:lumOff val="40000"/>
            </a:schemeClr>
          </a:solidFill>
          <a:ln>
            <a:solidFill>
              <a:schemeClr val="bg2">
                <a:lumMod val="90000"/>
              </a:schemeClr>
            </a:solidFill>
          </a:ln>
        </p:spPr>
        <p:txBody>
          <a:bodyPr wrap="square" rtlCol="0">
            <a:spAutoFit/>
          </a:bodyPr>
          <a:lstStyle/>
          <a:p>
            <a:r>
              <a:rPr lang="en-US" sz="2400" dirty="0"/>
              <a:t>These </a:t>
            </a:r>
            <a:r>
              <a:rPr lang="en-US" sz="2400" dirty="0" smtClean="0"/>
              <a:t>occur due to obstruction of nasolacrimal duct and appear </a:t>
            </a:r>
            <a:r>
              <a:rPr lang="en-US" sz="2400" dirty="0"/>
              <a:t>as cystic masses </a:t>
            </a:r>
            <a:r>
              <a:rPr lang="en-US" sz="2400" dirty="0" smtClean="0"/>
              <a:t>located </a:t>
            </a:r>
            <a:r>
              <a:rPr lang="en-US" sz="2400" dirty="0" err="1"/>
              <a:t>inferomedially</a:t>
            </a:r>
            <a:r>
              <a:rPr lang="en-US" sz="2400" dirty="0"/>
              <a:t> to </a:t>
            </a:r>
            <a:r>
              <a:rPr lang="en-US" sz="2400" dirty="0" smtClean="0"/>
              <a:t>orbit </a:t>
            </a:r>
            <a:endParaRPr lang="en-US" sz="2400" dirty="0"/>
          </a:p>
        </p:txBody>
      </p:sp>
      <p:sp>
        <p:nvSpPr>
          <p:cNvPr id="9" name="TextBox 8"/>
          <p:cNvSpPr txBox="1"/>
          <p:nvPr/>
        </p:nvSpPr>
        <p:spPr>
          <a:xfrm>
            <a:off x="293076" y="3556992"/>
            <a:ext cx="7666893" cy="2123658"/>
          </a:xfrm>
          <a:prstGeom prst="rect">
            <a:avLst/>
          </a:prstGeom>
          <a:solidFill>
            <a:schemeClr val="bg1">
              <a:lumMod val="95000"/>
            </a:schemeClr>
          </a:solidFill>
          <a:ln>
            <a:solidFill>
              <a:schemeClr val="bg2">
                <a:lumMod val="90000"/>
              </a:schemeClr>
            </a:solidFill>
          </a:ln>
        </p:spPr>
        <p:txBody>
          <a:bodyPr wrap="square" rtlCol="0">
            <a:spAutoFit/>
          </a:bodyPr>
          <a:lstStyle/>
          <a:p>
            <a:r>
              <a:rPr lang="en-US" sz="2200" dirty="0"/>
              <a:t>Differential diagnosis includes </a:t>
            </a:r>
            <a:r>
              <a:rPr lang="en-US" sz="2200" dirty="0" smtClean="0"/>
              <a:t>:</a:t>
            </a:r>
          </a:p>
          <a:p>
            <a:endParaRPr lang="en-US" sz="2200" dirty="0"/>
          </a:p>
          <a:p>
            <a:r>
              <a:rPr lang="en-US" sz="2200" dirty="0" err="1"/>
              <a:t>T</a:t>
            </a:r>
            <a:r>
              <a:rPr lang="en-US" sz="2200" b="1" dirty="0" err="1"/>
              <a:t>eratomas</a:t>
            </a:r>
            <a:r>
              <a:rPr lang="en-US" sz="2200" b="1" dirty="0"/>
              <a:t> </a:t>
            </a:r>
            <a:r>
              <a:rPr lang="en-US" sz="2200" dirty="0"/>
              <a:t>(often solid or </a:t>
            </a:r>
            <a:r>
              <a:rPr lang="en-US" sz="2200" dirty="0" smtClean="0"/>
              <a:t>mixed </a:t>
            </a:r>
            <a:r>
              <a:rPr lang="en-US" sz="2200" dirty="0"/>
              <a:t>and </a:t>
            </a:r>
            <a:r>
              <a:rPr lang="en-US" sz="2200" dirty="0" smtClean="0"/>
              <a:t>contain calcifications) </a:t>
            </a:r>
            <a:endParaRPr lang="en-US" sz="2200" dirty="0"/>
          </a:p>
          <a:p>
            <a:endParaRPr lang="en-US" sz="2200" dirty="0"/>
          </a:p>
          <a:p>
            <a:r>
              <a:rPr lang="en-US" sz="2200" b="1" dirty="0" err="1" smtClean="0"/>
              <a:t>Hemangiomas</a:t>
            </a:r>
            <a:r>
              <a:rPr lang="en-US" sz="2200" b="1" dirty="0" smtClean="0"/>
              <a:t> </a:t>
            </a:r>
            <a:r>
              <a:rPr lang="en-US" sz="2200" dirty="0"/>
              <a:t>(solid, </a:t>
            </a:r>
            <a:r>
              <a:rPr lang="en-US" sz="2200" dirty="0" smtClean="0"/>
              <a:t>echogenic </a:t>
            </a:r>
            <a:r>
              <a:rPr lang="en-US" sz="2200" dirty="0"/>
              <a:t>with increased vascular </a:t>
            </a:r>
            <a:r>
              <a:rPr lang="en-IN" sz="2200" dirty="0"/>
              <a:t>flow</a:t>
            </a:r>
            <a:r>
              <a:rPr lang="en-IN" sz="2200" dirty="0" smtClean="0"/>
              <a:t>)</a:t>
            </a:r>
          </a:p>
        </p:txBody>
      </p:sp>
      <p:sp>
        <p:nvSpPr>
          <p:cNvPr id="10" name="Right Arrow 9"/>
          <p:cNvSpPr/>
          <p:nvPr/>
        </p:nvSpPr>
        <p:spPr>
          <a:xfrm rot="9266434">
            <a:off x="9488205" y="3542929"/>
            <a:ext cx="722228" cy="618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29066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624" y="551516"/>
            <a:ext cx="6154787" cy="1000664"/>
          </a:xfrm>
        </p:spPr>
        <p:txBody>
          <a:bodyPr/>
          <a:lstStyle/>
          <a:p>
            <a:r>
              <a:rPr lang="en-IN" b="1" dirty="0"/>
              <a:t>EAR ABNORMALITIES</a:t>
            </a:r>
            <a:endParaRPr lang="en-IN" dirty="0"/>
          </a:p>
        </p:txBody>
      </p:sp>
      <p:sp>
        <p:nvSpPr>
          <p:cNvPr id="3" name="Content Placeholder 2"/>
          <p:cNvSpPr>
            <a:spLocks noGrp="1"/>
          </p:cNvSpPr>
          <p:nvPr>
            <p:ph idx="1"/>
          </p:nvPr>
        </p:nvSpPr>
        <p:spPr>
          <a:xfrm>
            <a:off x="0" y="2775283"/>
            <a:ext cx="7269480" cy="1620254"/>
          </a:xfrm>
        </p:spPr>
        <p:txBody>
          <a:bodyPr>
            <a:normAutofit/>
          </a:bodyPr>
          <a:lstStyle/>
          <a:p>
            <a:r>
              <a:rPr lang="en-US" sz="2200" dirty="0" smtClean="0">
                <a:solidFill>
                  <a:srgbClr val="C00000"/>
                </a:solidFill>
              </a:rPr>
              <a:t>Low-set </a:t>
            </a:r>
            <a:r>
              <a:rPr lang="en-US" sz="2200" dirty="0">
                <a:solidFill>
                  <a:srgbClr val="C00000"/>
                </a:solidFill>
              </a:rPr>
              <a:t>ears </a:t>
            </a:r>
            <a:r>
              <a:rPr lang="en-US" sz="2200" dirty="0"/>
              <a:t>are described as the helix joining the cranium at </a:t>
            </a:r>
            <a:r>
              <a:rPr lang="en-US" sz="2200" dirty="0" smtClean="0"/>
              <a:t>a level </a:t>
            </a:r>
            <a:r>
              <a:rPr lang="en-US" sz="2200" dirty="0"/>
              <a:t>below </a:t>
            </a:r>
            <a:r>
              <a:rPr lang="en-US" sz="2200" dirty="0" smtClean="0"/>
              <a:t>plane passing through inner canthi,</a:t>
            </a:r>
            <a:r>
              <a:rPr lang="en-IN" sz="2200" dirty="0" smtClean="0"/>
              <a:t>seen in </a:t>
            </a:r>
            <a:r>
              <a:rPr lang="en-IN" sz="2200" dirty="0" smtClean="0">
                <a:solidFill>
                  <a:srgbClr val="C00000"/>
                </a:solidFill>
              </a:rPr>
              <a:t>Noonan`s syndrome</a:t>
            </a:r>
            <a:r>
              <a:rPr lang="en-IN" sz="2200" dirty="0" smtClean="0"/>
              <a:t>.</a:t>
            </a:r>
          </a:p>
          <a:p>
            <a:endParaRPr lang="en-US" dirty="0" smtClean="0"/>
          </a:p>
          <a:p>
            <a:endParaRPr lang="en-US" dirty="0" smtClean="0"/>
          </a:p>
          <a:p>
            <a:endParaRPr lang="en-IN" dirty="0"/>
          </a:p>
        </p:txBody>
      </p:sp>
      <p:pic>
        <p:nvPicPr>
          <p:cNvPr id="4" name="Picture 3"/>
          <p:cNvPicPr>
            <a:picLocks noChangeAspect="1"/>
          </p:cNvPicPr>
          <p:nvPr/>
        </p:nvPicPr>
        <p:blipFill>
          <a:blip r:embed="rId3"/>
          <a:stretch>
            <a:fillRect/>
          </a:stretch>
        </p:blipFill>
        <p:spPr>
          <a:xfrm>
            <a:off x="7695058" y="657260"/>
            <a:ext cx="4192142" cy="4966299"/>
          </a:xfrm>
          <a:prstGeom prst="rect">
            <a:avLst/>
          </a:prstGeom>
        </p:spPr>
      </p:pic>
      <p:sp>
        <p:nvSpPr>
          <p:cNvPr id="5" name="Rectangle 4"/>
          <p:cNvSpPr/>
          <p:nvPr/>
        </p:nvSpPr>
        <p:spPr>
          <a:xfrm>
            <a:off x="7316350" y="5581426"/>
            <a:ext cx="4692770" cy="646331"/>
          </a:xfrm>
          <a:prstGeom prst="rect">
            <a:avLst/>
          </a:prstGeom>
        </p:spPr>
        <p:txBody>
          <a:bodyPr wrap="square">
            <a:spAutoFit/>
          </a:bodyPr>
          <a:lstStyle/>
          <a:p>
            <a:pPr defTabSz="914400">
              <a:defRPr/>
            </a:pPr>
            <a:r>
              <a:rPr lang="en-US" i="1" dirty="0" err="1" smtClean="0">
                <a:solidFill>
                  <a:schemeClr val="accent5">
                    <a:lumMod val="75000"/>
                  </a:schemeClr>
                </a:solidFill>
              </a:rPr>
              <a:t>Sonography</a:t>
            </a:r>
            <a:r>
              <a:rPr lang="en-US" i="1" dirty="0" smtClean="0">
                <a:solidFill>
                  <a:schemeClr val="accent5">
                    <a:lumMod val="75000"/>
                  </a:schemeClr>
                </a:solidFill>
              </a:rPr>
              <a:t> </a:t>
            </a:r>
            <a:r>
              <a:rPr lang="en-US" i="1" dirty="0">
                <a:solidFill>
                  <a:schemeClr val="accent5">
                    <a:lumMod val="75000"/>
                  </a:schemeClr>
                </a:solidFill>
              </a:rPr>
              <a:t>showing low-set ears and </a:t>
            </a:r>
            <a:r>
              <a:rPr lang="en-US" i="1" dirty="0" err="1" smtClean="0">
                <a:solidFill>
                  <a:schemeClr val="accent5">
                    <a:lumMod val="75000"/>
                  </a:schemeClr>
                </a:solidFill>
              </a:rPr>
              <a:t>agnathia</a:t>
            </a:r>
            <a:endParaRPr lang="en-IN" i="1" dirty="0">
              <a:solidFill>
                <a:schemeClr val="accent5">
                  <a:lumMod val="75000"/>
                </a:schemeClr>
              </a:solidFill>
            </a:endParaRPr>
          </a:p>
        </p:txBody>
      </p:sp>
      <p:sp>
        <p:nvSpPr>
          <p:cNvPr id="7" name="TextBox 6"/>
          <p:cNvSpPr txBox="1"/>
          <p:nvPr/>
        </p:nvSpPr>
        <p:spPr>
          <a:xfrm>
            <a:off x="228600" y="1583977"/>
            <a:ext cx="7284720" cy="769441"/>
          </a:xfrm>
          <a:prstGeom prst="rect">
            <a:avLst/>
          </a:prstGeom>
          <a:solidFill>
            <a:schemeClr val="accent1">
              <a:lumMod val="40000"/>
              <a:lumOff val="60000"/>
            </a:schemeClr>
          </a:solidFill>
          <a:ln>
            <a:solidFill>
              <a:schemeClr val="bg2">
                <a:lumMod val="90000"/>
              </a:schemeClr>
            </a:solidFill>
          </a:ln>
        </p:spPr>
        <p:txBody>
          <a:bodyPr wrap="square" rtlCol="0">
            <a:spAutoFit/>
          </a:bodyPr>
          <a:lstStyle/>
          <a:p>
            <a:r>
              <a:rPr lang="en-US" sz="2200" dirty="0"/>
              <a:t>For diagnosis of ear abnormalities,</a:t>
            </a:r>
            <a:r>
              <a:rPr lang="en-IN" sz="2200" dirty="0"/>
              <a:t> helix</a:t>
            </a:r>
            <a:r>
              <a:rPr lang="en-IN" sz="2200" dirty="0" smtClean="0"/>
              <a:t>, </a:t>
            </a:r>
            <a:r>
              <a:rPr lang="en-IN" sz="2200" dirty="0"/>
              <a:t>concha, antihelix, </a:t>
            </a:r>
            <a:r>
              <a:rPr lang="en-IN" sz="2200" dirty="0" smtClean="0"/>
              <a:t>tragus and </a:t>
            </a:r>
            <a:r>
              <a:rPr lang="en-US" sz="2200" dirty="0" smtClean="0"/>
              <a:t>lobule </a:t>
            </a:r>
            <a:r>
              <a:rPr lang="en-US" sz="2200" dirty="0"/>
              <a:t>should be visualized.</a:t>
            </a:r>
          </a:p>
        </p:txBody>
      </p:sp>
      <p:sp>
        <p:nvSpPr>
          <p:cNvPr id="8" name="TextBox 7"/>
          <p:cNvSpPr txBox="1"/>
          <p:nvPr/>
        </p:nvSpPr>
        <p:spPr>
          <a:xfrm>
            <a:off x="289560" y="4565663"/>
            <a:ext cx="7117080" cy="769441"/>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IN" sz="2200" b="1" dirty="0" err="1"/>
              <a:t>Otocephaly</a:t>
            </a:r>
            <a:r>
              <a:rPr lang="en-IN" sz="2200" dirty="0"/>
              <a:t> is </a:t>
            </a:r>
            <a:r>
              <a:rPr lang="en-US" sz="2200" dirty="0"/>
              <a:t>union of the ears on the front of the neck and is caused by failure of ascent of the </a:t>
            </a:r>
            <a:r>
              <a:rPr lang="en-US" sz="2200" dirty="0" smtClean="0"/>
              <a:t>auricles.</a:t>
            </a:r>
            <a:endParaRPr lang="en-US" sz="2200" dirty="0"/>
          </a:p>
        </p:txBody>
      </p:sp>
      <p:sp>
        <p:nvSpPr>
          <p:cNvPr id="9" name="Right Arrow 8"/>
          <p:cNvSpPr/>
          <p:nvPr/>
        </p:nvSpPr>
        <p:spPr>
          <a:xfrm rot="12796503">
            <a:off x="8935398" y="4786569"/>
            <a:ext cx="866772" cy="37262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 name="Straight Connector 9"/>
          <p:cNvCxnSpPr/>
          <p:nvPr/>
        </p:nvCxnSpPr>
        <p:spPr>
          <a:xfrm>
            <a:off x="8911244" y="2561706"/>
            <a:ext cx="3280756" cy="332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2332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441960"/>
            <a:ext cx="8596668" cy="898902"/>
          </a:xfrm>
        </p:spPr>
        <p:txBody>
          <a:bodyPr/>
          <a:lstStyle/>
          <a:p>
            <a:r>
              <a:rPr lang="en-IN" b="1" dirty="0"/>
              <a:t>MIDFACE ABNORMALITIES</a:t>
            </a:r>
            <a:endParaRPr lang="en-IN" dirty="0"/>
          </a:p>
        </p:txBody>
      </p:sp>
      <p:sp>
        <p:nvSpPr>
          <p:cNvPr id="3" name="Content Placeholder 2"/>
          <p:cNvSpPr>
            <a:spLocks noGrp="1"/>
          </p:cNvSpPr>
          <p:nvPr>
            <p:ph idx="1"/>
          </p:nvPr>
        </p:nvSpPr>
        <p:spPr>
          <a:xfrm>
            <a:off x="0" y="2135666"/>
            <a:ext cx="7604760" cy="4475902"/>
          </a:xfrm>
        </p:spPr>
        <p:txBody>
          <a:bodyPr>
            <a:normAutofit/>
          </a:bodyPr>
          <a:lstStyle/>
          <a:p>
            <a:r>
              <a:rPr lang="en-US" sz="2200" dirty="0" smtClean="0"/>
              <a:t>The </a:t>
            </a:r>
            <a:r>
              <a:rPr lang="en-US" sz="2200" dirty="0" err="1"/>
              <a:t>midface</a:t>
            </a:r>
            <a:r>
              <a:rPr lang="en-US" sz="2200" dirty="0"/>
              <a:t> is the area between the upper lip and </a:t>
            </a:r>
            <a:r>
              <a:rPr lang="en-US" sz="2200" dirty="0" smtClean="0"/>
              <a:t>forehead.</a:t>
            </a:r>
            <a:endParaRPr lang="en-US" dirty="0"/>
          </a:p>
        </p:txBody>
      </p:sp>
      <p:sp>
        <p:nvSpPr>
          <p:cNvPr id="4" name="Rectangle 3"/>
          <p:cNvSpPr/>
          <p:nvPr/>
        </p:nvSpPr>
        <p:spPr>
          <a:xfrm>
            <a:off x="4020915" y="1394241"/>
            <a:ext cx="2557110" cy="584775"/>
          </a:xfrm>
          <a:prstGeom prst="rect">
            <a:avLst/>
          </a:prstGeom>
        </p:spPr>
        <p:txBody>
          <a:bodyPr wrap="none">
            <a:spAutoFit/>
          </a:bodyPr>
          <a:lstStyle/>
          <a:p>
            <a:r>
              <a:rPr lang="en-IN" sz="3200" b="1" dirty="0">
                <a:solidFill>
                  <a:schemeClr val="accent1"/>
                </a:solidFill>
                <a:latin typeface="+mj-lt"/>
                <a:ea typeface="+mj-ea"/>
                <a:cs typeface="+mj-cs"/>
              </a:rPr>
              <a:t>HYPOPLASIA</a:t>
            </a:r>
          </a:p>
        </p:txBody>
      </p:sp>
      <p:sp>
        <p:nvSpPr>
          <p:cNvPr id="5" name="TextBox 4"/>
          <p:cNvSpPr txBox="1"/>
          <p:nvPr/>
        </p:nvSpPr>
        <p:spPr>
          <a:xfrm>
            <a:off x="198120" y="3928918"/>
            <a:ext cx="7330440" cy="1107996"/>
          </a:xfrm>
          <a:prstGeom prst="rect">
            <a:avLst/>
          </a:prstGeom>
          <a:solidFill>
            <a:schemeClr val="accent6">
              <a:lumMod val="60000"/>
              <a:lumOff val="40000"/>
            </a:schemeClr>
          </a:solidFill>
          <a:ln>
            <a:solidFill>
              <a:schemeClr val="bg2">
                <a:lumMod val="90000"/>
              </a:schemeClr>
            </a:solidFill>
          </a:ln>
        </p:spPr>
        <p:txBody>
          <a:bodyPr wrap="square" rtlCol="0">
            <a:spAutoFit/>
          </a:bodyPr>
          <a:lstStyle/>
          <a:p>
            <a:r>
              <a:rPr lang="en-US" sz="2200" dirty="0" err="1"/>
              <a:t>Midface</a:t>
            </a:r>
            <a:r>
              <a:rPr lang="en-US" sz="2200" dirty="0"/>
              <a:t> hypoplasia occurs in syndromes such as </a:t>
            </a:r>
            <a:r>
              <a:rPr lang="en-US" sz="2200" b="1" dirty="0" err="1"/>
              <a:t>Apert</a:t>
            </a:r>
            <a:r>
              <a:rPr lang="en-US" sz="2200" b="1" dirty="0"/>
              <a:t>, </a:t>
            </a:r>
            <a:r>
              <a:rPr lang="en-US" sz="2200" b="1" dirty="0" err="1" smtClean="0"/>
              <a:t>Crouzon</a:t>
            </a:r>
            <a:r>
              <a:rPr lang="en-US" sz="2200" b="1" dirty="0"/>
              <a:t> </a:t>
            </a:r>
            <a:r>
              <a:rPr lang="en-US" sz="2200" dirty="0" smtClean="0"/>
              <a:t>and </a:t>
            </a:r>
            <a:r>
              <a:rPr lang="en-US" sz="2200" b="1" dirty="0"/>
              <a:t>trisomy </a:t>
            </a:r>
            <a:r>
              <a:rPr lang="en-US" sz="2200" b="1" dirty="0" smtClean="0"/>
              <a:t>21.It is associated with </a:t>
            </a:r>
            <a:r>
              <a:rPr lang="en-US" sz="2200" b="1" dirty="0" err="1" smtClean="0"/>
              <a:t>micropthalmia</a:t>
            </a:r>
            <a:r>
              <a:rPr lang="en-US" sz="2200" b="1" dirty="0" smtClean="0"/>
              <a:t>.</a:t>
            </a:r>
            <a:endParaRPr lang="en-US" sz="2200" b="1" dirty="0"/>
          </a:p>
        </p:txBody>
      </p:sp>
      <p:pic>
        <p:nvPicPr>
          <p:cNvPr id="7" name="Picture 6"/>
          <p:cNvPicPr>
            <a:picLocks noChangeAspect="1"/>
          </p:cNvPicPr>
          <p:nvPr/>
        </p:nvPicPr>
        <p:blipFill>
          <a:blip r:embed="rId2"/>
          <a:stretch>
            <a:fillRect/>
          </a:stretch>
        </p:blipFill>
        <p:spPr>
          <a:xfrm>
            <a:off x="7714210" y="562071"/>
            <a:ext cx="4477790" cy="5052448"/>
          </a:xfrm>
          <a:prstGeom prst="rect">
            <a:avLst/>
          </a:prstGeom>
        </p:spPr>
      </p:pic>
      <p:sp>
        <p:nvSpPr>
          <p:cNvPr id="9" name="Rectangle 8"/>
          <p:cNvSpPr/>
          <p:nvPr/>
        </p:nvSpPr>
        <p:spPr>
          <a:xfrm>
            <a:off x="7772400" y="5584150"/>
            <a:ext cx="3831439" cy="646331"/>
          </a:xfrm>
          <a:prstGeom prst="rect">
            <a:avLst/>
          </a:prstGeom>
        </p:spPr>
        <p:txBody>
          <a:bodyPr wrap="square">
            <a:spAutoFit/>
          </a:bodyPr>
          <a:lstStyle/>
          <a:p>
            <a:r>
              <a:rPr lang="en-US" i="1" dirty="0" smtClean="0">
                <a:solidFill>
                  <a:schemeClr val="accent5">
                    <a:lumMod val="75000"/>
                  </a:schemeClr>
                </a:solidFill>
              </a:rPr>
              <a:t>3D view showing m</a:t>
            </a:r>
            <a:r>
              <a:rPr lang="en-IN" i="1" dirty="0" err="1" smtClean="0">
                <a:solidFill>
                  <a:schemeClr val="accent5">
                    <a:lumMod val="75000"/>
                  </a:schemeClr>
                </a:solidFill>
              </a:rPr>
              <a:t>idface</a:t>
            </a:r>
            <a:r>
              <a:rPr lang="en-IN" i="1" dirty="0" smtClean="0">
                <a:solidFill>
                  <a:schemeClr val="accent5">
                    <a:lumMod val="75000"/>
                  </a:schemeClr>
                </a:solidFill>
              </a:rPr>
              <a:t> hypoplasia </a:t>
            </a:r>
            <a:r>
              <a:rPr lang="en-US" i="1" dirty="0" smtClean="0">
                <a:solidFill>
                  <a:schemeClr val="accent5">
                    <a:lumMod val="75000"/>
                  </a:schemeClr>
                </a:solidFill>
              </a:rPr>
              <a:t>with </a:t>
            </a:r>
            <a:r>
              <a:rPr lang="en-US" b="1" i="1" dirty="0" err="1" smtClean="0">
                <a:solidFill>
                  <a:schemeClr val="accent5">
                    <a:lumMod val="75000"/>
                  </a:schemeClr>
                </a:solidFill>
              </a:rPr>
              <a:t>microphthalmia</a:t>
            </a:r>
            <a:endParaRPr lang="en-IN" i="1" dirty="0">
              <a:solidFill>
                <a:schemeClr val="accent5">
                  <a:lumMod val="75000"/>
                </a:schemeClr>
              </a:solidFill>
            </a:endParaRPr>
          </a:p>
        </p:txBody>
      </p:sp>
      <p:sp>
        <p:nvSpPr>
          <p:cNvPr id="11" name="Right Arrow 10"/>
          <p:cNvSpPr/>
          <p:nvPr/>
        </p:nvSpPr>
        <p:spPr>
          <a:xfrm rot="11536151">
            <a:off x="10627038" y="3262569"/>
            <a:ext cx="866772" cy="37262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16024075"/>
      </p:ext>
    </p:extLst>
  </p:cSld>
  <p:clrMapOvr>
    <a:masterClrMapping/>
  </p:clrMapOvr>
  <p:transition>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441960"/>
            <a:ext cx="4669971" cy="685800"/>
          </a:xfrm>
        </p:spPr>
        <p:txBody>
          <a:bodyPr/>
          <a:lstStyle/>
          <a:p>
            <a:r>
              <a:rPr lang="en-IN" b="1" dirty="0" smtClean="0"/>
              <a:t>ABSENT NASAL BONE</a:t>
            </a:r>
            <a:endParaRPr lang="en-IN" dirty="0"/>
          </a:p>
        </p:txBody>
      </p:sp>
      <p:sp>
        <p:nvSpPr>
          <p:cNvPr id="3" name="Content Placeholder 2"/>
          <p:cNvSpPr>
            <a:spLocks noGrp="1"/>
          </p:cNvSpPr>
          <p:nvPr>
            <p:ph idx="1"/>
          </p:nvPr>
        </p:nvSpPr>
        <p:spPr>
          <a:xfrm>
            <a:off x="158150" y="2270760"/>
            <a:ext cx="6242649" cy="3764280"/>
          </a:xfrm>
        </p:spPr>
        <p:txBody>
          <a:bodyPr>
            <a:normAutofit/>
          </a:bodyPr>
          <a:lstStyle/>
          <a:p>
            <a:endParaRPr lang="en-IN" dirty="0" smtClean="0"/>
          </a:p>
          <a:p>
            <a:pPr marL="0" indent="0">
              <a:buNone/>
            </a:pPr>
            <a:endParaRPr lang="en-IN" dirty="0" smtClean="0"/>
          </a:p>
          <a:p>
            <a:endParaRPr lang="en-IN" sz="2200" dirty="0" smtClean="0"/>
          </a:p>
          <a:p>
            <a:endParaRPr lang="en-IN" sz="2200" dirty="0"/>
          </a:p>
          <a:p>
            <a:endParaRPr lang="en-IN" sz="2200" dirty="0" smtClean="0"/>
          </a:p>
          <a:p>
            <a:endParaRPr lang="en-IN" sz="2200" dirty="0" smtClean="0"/>
          </a:p>
          <a:p>
            <a:r>
              <a:rPr lang="en-US" sz="2000" dirty="0">
                <a:solidFill>
                  <a:srgbClr val="C00000"/>
                </a:solidFill>
              </a:rPr>
              <a:t>Total </a:t>
            </a:r>
            <a:r>
              <a:rPr lang="en-US" sz="2000" dirty="0" err="1">
                <a:solidFill>
                  <a:srgbClr val="C00000"/>
                </a:solidFill>
              </a:rPr>
              <a:t>arhinia</a:t>
            </a:r>
            <a:r>
              <a:rPr lang="en-US" sz="2000" dirty="0">
                <a:solidFill>
                  <a:srgbClr val="C00000"/>
                </a:solidFill>
              </a:rPr>
              <a:t> </a:t>
            </a:r>
            <a:r>
              <a:rPr lang="en-US" sz="2000" dirty="0"/>
              <a:t>is defined as a flat nasal area with </a:t>
            </a:r>
            <a:r>
              <a:rPr lang="en-US" sz="2000" dirty="0" smtClean="0"/>
              <a:t>complete </a:t>
            </a:r>
            <a:r>
              <a:rPr lang="en-US" sz="2000" dirty="0"/>
              <a:t>absence of olfactory bulbs. </a:t>
            </a:r>
          </a:p>
          <a:p>
            <a:endParaRPr lang="en-US" dirty="0"/>
          </a:p>
          <a:p>
            <a:endParaRPr lang="en-IN" dirty="0" smtClean="0"/>
          </a:p>
          <a:p>
            <a:endParaRPr lang="en-IN" dirty="0"/>
          </a:p>
        </p:txBody>
      </p:sp>
      <p:pic>
        <p:nvPicPr>
          <p:cNvPr id="4" name="Picture 3"/>
          <p:cNvPicPr>
            <a:picLocks noChangeAspect="1"/>
          </p:cNvPicPr>
          <p:nvPr/>
        </p:nvPicPr>
        <p:blipFill>
          <a:blip r:embed="rId3"/>
          <a:stretch>
            <a:fillRect/>
          </a:stretch>
        </p:blipFill>
        <p:spPr>
          <a:xfrm>
            <a:off x="6979920" y="956899"/>
            <a:ext cx="4922520" cy="5062901"/>
          </a:xfrm>
          <a:prstGeom prst="rect">
            <a:avLst/>
          </a:prstGeom>
        </p:spPr>
      </p:pic>
      <p:sp>
        <p:nvSpPr>
          <p:cNvPr id="7" name="TextBox 6"/>
          <p:cNvSpPr txBox="1"/>
          <p:nvPr/>
        </p:nvSpPr>
        <p:spPr>
          <a:xfrm>
            <a:off x="355120" y="1805719"/>
            <a:ext cx="6228559" cy="2123658"/>
          </a:xfrm>
          <a:prstGeom prst="rect">
            <a:avLst/>
          </a:prstGeom>
          <a:solidFill>
            <a:schemeClr val="tx2">
              <a:lumMod val="60000"/>
              <a:lumOff val="40000"/>
            </a:schemeClr>
          </a:solidFill>
          <a:ln>
            <a:solidFill>
              <a:schemeClr val="bg2">
                <a:lumMod val="90000"/>
              </a:schemeClr>
            </a:solidFill>
          </a:ln>
        </p:spPr>
        <p:txBody>
          <a:bodyPr wrap="square" rtlCol="0">
            <a:spAutoFit/>
          </a:bodyPr>
          <a:lstStyle/>
          <a:p>
            <a:r>
              <a:rPr lang="en-IN" sz="2200" dirty="0"/>
              <a:t>The </a:t>
            </a:r>
            <a:r>
              <a:rPr lang="en-IN" sz="2200" dirty="0" err="1"/>
              <a:t>fetal</a:t>
            </a:r>
            <a:r>
              <a:rPr lang="en-IN" sz="2200" dirty="0"/>
              <a:t> </a:t>
            </a:r>
            <a:r>
              <a:rPr lang="en-US" sz="2200" dirty="0"/>
              <a:t>nasal bone is evaluated in </a:t>
            </a:r>
            <a:r>
              <a:rPr lang="en-US" sz="2200" dirty="0" err="1"/>
              <a:t>midsagittal</a:t>
            </a:r>
            <a:r>
              <a:rPr lang="en-US" sz="2200" dirty="0"/>
              <a:t> plane </a:t>
            </a:r>
            <a:r>
              <a:rPr lang="en-IN" sz="2200" dirty="0"/>
              <a:t>at an angle between 45 to 135 to the facial plane</a:t>
            </a:r>
            <a:r>
              <a:rPr lang="en-IN" sz="2200" dirty="0" smtClean="0"/>
              <a:t>.</a:t>
            </a:r>
          </a:p>
          <a:p>
            <a:endParaRPr lang="en-IN" sz="2200" dirty="0" smtClean="0"/>
          </a:p>
          <a:p>
            <a:r>
              <a:rPr lang="en-US" sz="2200" dirty="0" err="1" smtClean="0"/>
              <a:t>Hypoplastic</a:t>
            </a:r>
            <a:r>
              <a:rPr lang="en-US" sz="2200" dirty="0" smtClean="0"/>
              <a:t>/absent </a:t>
            </a:r>
            <a:r>
              <a:rPr lang="en-US" sz="2200" dirty="0"/>
              <a:t>nasal bone length is associated significantly with Downs </a:t>
            </a:r>
            <a:r>
              <a:rPr lang="en-US" sz="2200" dirty="0" smtClean="0"/>
              <a:t>syndrome</a:t>
            </a:r>
            <a:endParaRPr lang="en-US" sz="2200" dirty="0"/>
          </a:p>
        </p:txBody>
      </p:sp>
      <p:sp>
        <p:nvSpPr>
          <p:cNvPr id="9" name="Right Arrow 8"/>
          <p:cNvSpPr/>
          <p:nvPr/>
        </p:nvSpPr>
        <p:spPr>
          <a:xfrm rot="11536151">
            <a:off x="7975278" y="2774890"/>
            <a:ext cx="866772" cy="37262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63966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760"/>
            <a:ext cx="10371666" cy="1320800"/>
          </a:xfrm>
        </p:spPr>
        <p:txBody>
          <a:bodyPr/>
          <a:lstStyle/>
          <a:p>
            <a:r>
              <a:rPr lang="en-US" dirty="0" smtClean="0"/>
              <a:t>EMBRYOGENESIS OF THE BRANCHIAL APPARATUS</a:t>
            </a:r>
            <a:endParaRPr lang="en-IN" dirty="0"/>
          </a:p>
        </p:txBody>
      </p:sp>
      <p:sp>
        <p:nvSpPr>
          <p:cNvPr id="3" name="Content Placeholder 2"/>
          <p:cNvSpPr>
            <a:spLocks noGrp="1"/>
          </p:cNvSpPr>
          <p:nvPr>
            <p:ph idx="1"/>
          </p:nvPr>
        </p:nvSpPr>
        <p:spPr>
          <a:xfrm>
            <a:off x="152400" y="1249680"/>
            <a:ext cx="11734800" cy="5303519"/>
          </a:xfrm>
        </p:spPr>
        <p:txBody>
          <a:bodyPr>
            <a:normAutofit/>
          </a:bodyPr>
          <a:lstStyle/>
          <a:p>
            <a:pPr marL="0" indent="0">
              <a:buNone/>
            </a:pPr>
            <a:r>
              <a:rPr lang="en-US" b="1" dirty="0"/>
              <a:t> </a:t>
            </a:r>
            <a:r>
              <a:rPr lang="en-US" b="1" dirty="0" smtClean="0"/>
              <a:t> </a:t>
            </a:r>
            <a:r>
              <a:rPr lang="en-US" dirty="0" smtClean="0"/>
              <a:t> </a:t>
            </a:r>
            <a:r>
              <a:rPr lang="en-US" sz="2000" dirty="0"/>
              <a:t>The anatomic structures of the face and neck predominantly derive from the </a:t>
            </a:r>
            <a:r>
              <a:rPr lang="en-US" sz="2000" dirty="0" err="1"/>
              <a:t>branchial</a:t>
            </a:r>
            <a:r>
              <a:rPr lang="en-US" sz="2000" dirty="0"/>
              <a:t> apparatus, that develops between the second and seventh weeks of gestation</a:t>
            </a:r>
          </a:p>
          <a:p>
            <a:endParaRPr lang="en-US" sz="2000" dirty="0" smtClean="0"/>
          </a:p>
          <a:p>
            <a:endParaRPr lang="en-US" sz="2000" dirty="0"/>
          </a:p>
          <a:p>
            <a:r>
              <a:rPr lang="en-US" sz="2000" dirty="0"/>
              <a:t>The </a:t>
            </a:r>
            <a:r>
              <a:rPr lang="en-US" sz="2000" dirty="0" err="1"/>
              <a:t>branchial</a:t>
            </a:r>
            <a:r>
              <a:rPr lang="en-US" sz="2000" dirty="0"/>
              <a:t> apparatus consists of six paired </a:t>
            </a:r>
            <a:r>
              <a:rPr lang="en-US" sz="2000" dirty="0" smtClean="0"/>
              <a:t>arches. </a:t>
            </a:r>
          </a:p>
          <a:p>
            <a:endParaRPr lang="en-US" sz="2000" dirty="0" smtClean="0"/>
          </a:p>
          <a:p>
            <a:endParaRPr lang="en-US" sz="2000" dirty="0"/>
          </a:p>
          <a:p>
            <a:r>
              <a:rPr lang="en-US" sz="2000" dirty="0" smtClean="0"/>
              <a:t>The </a:t>
            </a:r>
            <a:r>
              <a:rPr lang="en-US" sz="2000" dirty="0">
                <a:solidFill>
                  <a:srgbClr val="C00000"/>
                </a:solidFill>
              </a:rPr>
              <a:t>cervical sinus of His</a:t>
            </a:r>
            <a:r>
              <a:rPr lang="en-US" sz="2000" dirty="0"/>
              <a:t> </a:t>
            </a:r>
            <a:r>
              <a:rPr lang="en-US" sz="2000" dirty="0" smtClean="0"/>
              <a:t>appears </a:t>
            </a:r>
            <a:r>
              <a:rPr lang="en-US" sz="2000" dirty="0"/>
              <a:t>by </a:t>
            </a:r>
            <a:r>
              <a:rPr lang="en-US" sz="2000" dirty="0" smtClean="0"/>
              <a:t>mesodermal </a:t>
            </a:r>
            <a:r>
              <a:rPr lang="en-US" sz="2000" dirty="0"/>
              <a:t>growth cranially of the first arch and a portion of the second </a:t>
            </a:r>
            <a:r>
              <a:rPr lang="en-US" sz="2000" dirty="0" smtClean="0"/>
              <a:t>arch and </a:t>
            </a:r>
            <a:r>
              <a:rPr lang="en-US" sz="2000" dirty="0"/>
              <a:t>caudally by growth of </a:t>
            </a:r>
            <a:r>
              <a:rPr lang="en-US" sz="2000" dirty="0" smtClean="0"/>
              <a:t>mesoderm </a:t>
            </a:r>
            <a:r>
              <a:rPr lang="en-US" sz="2000" dirty="0"/>
              <a:t>lateral to the fifth-sixth arch</a:t>
            </a:r>
            <a:r>
              <a:rPr lang="en-US" sz="2000" dirty="0" smtClean="0"/>
              <a:t>.</a:t>
            </a:r>
          </a:p>
          <a:p>
            <a:pPr marL="0" indent="0">
              <a:buNone/>
            </a:pPr>
            <a:endParaRPr lang="en-US" sz="2000" dirty="0"/>
          </a:p>
          <a:p>
            <a:pPr marL="0" indent="0">
              <a:buNone/>
            </a:pPr>
            <a:endParaRPr lang="en-US" sz="2000" dirty="0"/>
          </a:p>
          <a:p>
            <a:r>
              <a:rPr lang="en-US" sz="2000" dirty="0" err="1"/>
              <a:t>Branchial</a:t>
            </a:r>
            <a:r>
              <a:rPr lang="en-US" sz="2000" dirty="0"/>
              <a:t> abnormalities develop from incomplete obliteration of the </a:t>
            </a:r>
            <a:r>
              <a:rPr lang="en-US" sz="2000" dirty="0" err="1"/>
              <a:t>branchial</a:t>
            </a:r>
            <a:r>
              <a:rPr lang="en-US" sz="2000" dirty="0"/>
              <a:t> </a:t>
            </a:r>
            <a:r>
              <a:rPr lang="en-US" sz="2000" dirty="0" smtClean="0"/>
              <a:t>apparatus</a:t>
            </a:r>
            <a:endParaRPr lang="en-IN" sz="2000" dirty="0"/>
          </a:p>
          <a:p>
            <a:endParaRPr lang="en-IN" sz="2000" dirty="0"/>
          </a:p>
        </p:txBody>
      </p:sp>
    </p:spTree>
    <p:extLst>
      <p:ext uri="{BB962C8B-B14F-4D97-AF65-F5344CB8AC3E}">
        <p14:creationId xmlns:p14="http://schemas.microsoft.com/office/powerpoint/2010/main" val="16044066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667" y="460586"/>
            <a:ext cx="11033824" cy="1320800"/>
          </a:xfrm>
        </p:spPr>
        <p:txBody>
          <a:bodyPr/>
          <a:lstStyle/>
          <a:p>
            <a:r>
              <a:rPr lang="en-US" dirty="0"/>
              <a:t>CONGENITAL MIDLINE NASOFRONTAL MASSES</a:t>
            </a:r>
            <a:endParaRPr lang="en-IN" dirty="0"/>
          </a:p>
        </p:txBody>
      </p:sp>
      <p:sp>
        <p:nvSpPr>
          <p:cNvPr id="3" name="Content Placeholder 2"/>
          <p:cNvSpPr>
            <a:spLocks noGrp="1"/>
          </p:cNvSpPr>
          <p:nvPr>
            <p:ph idx="1"/>
          </p:nvPr>
        </p:nvSpPr>
        <p:spPr>
          <a:xfrm>
            <a:off x="207034" y="1158240"/>
            <a:ext cx="11818189" cy="5699760"/>
          </a:xfrm>
        </p:spPr>
        <p:txBody>
          <a:bodyPr>
            <a:normAutofit/>
          </a:bodyPr>
          <a:lstStyle/>
          <a:p>
            <a:r>
              <a:rPr lang="en-US" sz="2000" dirty="0" smtClean="0"/>
              <a:t>These are </a:t>
            </a:r>
            <a:r>
              <a:rPr lang="en-US" sz="2000" dirty="0"/>
              <a:t>the </a:t>
            </a:r>
            <a:r>
              <a:rPr lang="en-US" sz="2000" dirty="0" smtClean="0"/>
              <a:t>result of </a:t>
            </a:r>
            <a:r>
              <a:rPr lang="en-US" sz="2000" dirty="0"/>
              <a:t>faulty regression of </a:t>
            </a:r>
            <a:r>
              <a:rPr lang="en-US" sz="2000" dirty="0" smtClean="0"/>
              <a:t>embryologic </a:t>
            </a:r>
            <a:r>
              <a:rPr lang="en-US" sz="2000" dirty="0" err="1" smtClean="0"/>
              <a:t>dural</a:t>
            </a:r>
            <a:r>
              <a:rPr lang="en-US" sz="2000" dirty="0"/>
              <a:t> </a:t>
            </a:r>
            <a:r>
              <a:rPr lang="en-US" sz="2000" dirty="0" smtClean="0"/>
              <a:t>diverticulum </a:t>
            </a:r>
            <a:r>
              <a:rPr lang="en-US" sz="2000" dirty="0"/>
              <a:t>from </a:t>
            </a:r>
            <a:r>
              <a:rPr lang="en-US" sz="2000" dirty="0" err="1" smtClean="0"/>
              <a:t>prenasal</a:t>
            </a:r>
            <a:r>
              <a:rPr lang="en-US" sz="2000" dirty="0" smtClean="0"/>
              <a:t> space.</a:t>
            </a:r>
          </a:p>
          <a:p>
            <a:pPr marL="0" indent="0">
              <a:buNone/>
            </a:pPr>
            <a:endParaRPr lang="en-US" sz="2000" dirty="0" smtClean="0"/>
          </a:p>
          <a:p>
            <a:pPr marL="0" indent="0">
              <a:buNone/>
            </a:pPr>
            <a:endParaRPr lang="en-US" sz="2000" dirty="0" smtClean="0"/>
          </a:p>
          <a:p>
            <a:pPr marL="0" indent="0">
              <a:buNone/>
            </a:pPr>
            <a:endParaRPr lang="en-US" sz="2000" dirty="0" smtClean="0"/>
          </a:p>
          <a:p>
            <a:r>
              <a:rPr lang="en-US" sz="2000" dirty="0" smtClean="0"/>
              <a:t>The </a:t>
            </a:r>
            <a:r>
              <a:rPr lang="en-US" sz="2000" dirty="0"/>
              <a:t>mass may be </a:t>
            </a:r>
            <a:r>
              <a:rPr lang="en-US" sz="2000" dirty="0" smtClean="0"/>
              <a:t>intranasal, </a:t>
            </a:r>
            <a:r>
              <a:rPr lang="en-US" sz="2000" dirty="0" err="1" smtClean="0"/>
              <a:t>extranasal</a:t>
            </a:r>
            <a:r>
              <a:rPr lang="en-US" sz="2000" dirty="0"/>
              <a:t>, or </a:t>
            </a:r>
            <a:r>
              <a:rPr lang="en-US" sz="2000" dirty="0" smtClean="0"/>
              <a:t> combination.</a:t>
            </a:r>
          </a:p>
          <a:p>
            <a:pPr marL="0" indent="0">
              <a:buNone/>
            </a:pPr>
            <a:endParaRPr lang="en-US" sz="2000" dirty="0" smtClean="0"/>
          </a:p>
          <a:p>
            <a:r>
              <a:rPr lang="en-US" sz="2000" dirty="0" smtClean="0"/>
              <a:t>These </a:t>
            </a:r>
            <a:r>
              <a:rPr lang="en-US" sz="2000" dirty="0" err="1" smtClean="0"/>
              <a:t>i</a:t>
            </a:r>
            <a:r>
              <a:rPr lang="en-IN" sz="2000" dirty="0" err="1" smtClean="0"/>
              <a:t>ncludes</a:t>
            </a:r>
            <a:r>
              <a:rPr lang="en-IN" sz="2000" dirty="0" smtClean="0"/>
              <a:t>-</a:t>
            </a:r>
            <a:endParaRPr lang="en-IN" sz="2000" dirty="0"/>
          </a:p>
          <a:p>
            <a:endParaRPr lang="en-US" dirty="0" smtClean="0"/>
          </a:p>
        </p:txBody>
      </p:sp>
      <p:sp>
        <p:nvSpPr>
          <p:cNvPr id="4" name="TextBox 3"/>
          <p:cNvSpPr txBox="1"/>
          <p:nvPr/>
        </p:nvSpPr>
        <p:spPr>
          <a:xfrm>
            <a:off x="0" y="1894762"/>
            <a:ext cx="11887200" cy="400110"/>
          </a:xfrm>
          <a:prstGeom prst="rect">
            <a:avLst/>
          </a:prstGeom>
          <a:solidFill>
            <a:schemeClr val="accent3"/>
          </a:solidFill>
          <a:ln>
            <a:solidFill>
              <a:schemeClr val="bg2">
                <a:lumMod val="90000"/>
              </a:schemeClr>
            </a:solidFill>
          </a:ln>
        </p:spPr>
        <p:txBody>
          <a:bodyPr wrap="square" rtlCol="0">
            <a:spAutoFit/>
          </a:bodyPr>
          <a:lstStyle/>
          <a:p>
            <a:r>
              <a:rPr lang="en-US" sz="2000" dirty="0"/>
              <a:t>Findings that suggest intracranial extension include widening of </a:t>
            </a:r>
            <a:r>
              <a:rPr lang="en-US" sz="2000" dirty="0" smtClean="0"/>
              <a:t>foramen </a:t>
            </a:r>
            <a:r>
              <a:rPr lang="en-US" sz="2000" dirty="0"/>
              <a:t>cecum and a bifid </a:t>
            </a:r>
            <a:r>
              <a:rPr lang="en-IN" sz="2000" dirty="0" smtClean="0"/>
              <a:t>crista </a:t>
            </a:r>
            <a:r>
              <a:rPr lang="en-IN" sz="2000" dirty="0" err="1"/>
              <a:t>galli</a:t>
            </a:r>
            <a:endParaRPr lang="en-US" sz="2000" dirty="0"/>
          </a:p>
        </p:txBody>
      </p:sp>
      <p:sp>
        <p:nvSpPr>
          <p:cNvPr id="5" name="TextBox 4"/>
          <p:cNvSpPr txBox="1"/>
          <p:nvPr/>
        </p:nvSpPr>
        <p:spPr>
          <a:xfrm>
            <a:off x="2901142" y="4252910"/>
            <a:ext cx="2942705" cy="400110"/>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US" sz="2000" dirty="0" err="1" smtClean="0">
                <a:solidFill>
                  <a:srgbClr val="C00000"/>
                </a:solidFill>
              </a:rPr>
              <a:t>Encephaloceles</a:t>
            </a:r>
            <a:endParaRPr lang="en-US" sz="2000" dirty="0" smtClean="0">
              <a:solidFill>
                <a:srgbClr val="C00000"/>
              </a:solidFill>
            </a:endParaRPr>
          </a:p>
        </p:txBody>
      </p:sp>
      <p:sp>
        <p:nvSpPr>
          <p:cNvPr id="6" name="TextBox 5"/>
          <p:cNvSpPr txBox="1"/>
          <p:nvPr/>
        </p:nvSpPr>
        <p:spPr>
          <a:xfrm>
            <a:off x="441961" y="4267200"/>
            <a:ext cx="1950719" cy="400110"/>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IN" sz="2000" dirty="0">
                <a:solidFill>
                  <a:srgbClr val="C00000"/>
                </a:solidFill>
              </a:rPr>
              <a:t>Nasal </a:t>
            </a:r>
            <a:r>
              <a:rPr lang="en-IN" sz="2000" dirty="0" err="1">
                <a:solidFill>
                  <a:srgbClr val="C00000"/>
                </a:solidFill>
              </a:rPr>
              <a:t>gliomas</a:t>
            </a:r>
            <a:r>
              <a:rPr lang="en-IN" sz="2000" dirty="0">
                <a:solidFill>
                  <a:srgbClr val="C00000"/>
                </a:solidFill>
              </a:rPr>
              <a:t> </a:t>
            </a:r>
            <a:endParaRPr lang="en-IN" sz="2000" dirty="0" smtClean="0">
              <a:solidFill>
                <a:srgbClr val="C00000"/>
              </a:solidFill>
            </a:endParaRPr>
          </a:p>
        </p:txBody>
      </p:sp>
      <p:sp>
        <p:nvSpPr>
          <p:cNvPr id="7" name="TextBox 6"/>
          <p:cNvSpPr txBox="1"/>
          <p:nvPr/>
        </p:nvSpPr>
        <p:spPr>
          <a:xfrm>
            <a:off x="9678786" y="4210386"/>
            <a:ext cx="1949334" cy="400110"/>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US" sz="2000" dirty="0" err="1">
                <a:solidFill>
                  <a:srgbClr val="C00000"/>
                </a:solidFill>
              </a:rPr>
              <a:t>Hemangiomas</a:t>
            </a:r>
            <a:r>
              <a:rPr lang="en-US" sz="2000" dirty="0">
                <a:solidFill>
                  <a:srgbClr val="C00000"/>
                </a:solidFill>
              </a:rPr>
              <a:t> </a:t>
            </a:r>
            <a:endParaRPr lang="en-US" sz="2000" dirty="0" smtClean="0">
              <a:solidFill>
                <a:srgbClr val="C00000"/>
              </a:solidFill>
            </a:endParaRPr>
          </a:p>
        </p:txBody>
      </p:sp>
      <p:sp>
        <p:nvSpPr>
          <p:cNvPr id="8" name="TextBox 7"/>
          <p:cNvSpPr txBox="1"/>
          <p:nvPr/>
        </p:nvSpPr>
        <p:spPr>
          <a:xfrm>
            <a:off x="6122324" y="4207478"/>
            <a:ext cx="3158836" cy="1938992"/>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US" sz="2000" dirty="0" err="1" smtClean="0">
                <a:solidFill>
                  <a:srgbClr val="C00000"/>
                </a:solidFill>
              </a:rPr>
              <a:t>Dermoid</a:t>
            </a:r>
            <a:r>
              <a:rPr lang="en-US" sz="2000" dirty="0" smtClean="0">
                <a:solidFill>
                  <a:srgbClr val="C00000"/>
                </a:solidFill>
              </a:rPr>
              <a:t> </a:t>
            </a:r>
          </a:p>
          <a:p>
            <a:r>
              <a:rPr lang="en-US" sz="2000" dirty="0" smtClean="0"/>
              <a:t>(midline </a:t>
            </a:r>
            <a:r>
              <a:rPr lang="en-US" sz="2000" dirty="0" err="1" smtClean="0"/>
              <a:t>glabellar</a:t>
            </a:r>
            <a:r>
              <a:rPr lang="en-US" sz="2000" dirty="0" smtClean="0"/>
              <a:t> fatty masses)</a:t>
            </a:r>
          </a:p>
          <a:p>
            <a:endParaRPr lang="en-US" sz="2000" dirty="0" smtClean="0"/>
          </a:p>
          <a:p>
            <a:r>
              <a:rPr lang="en-IN" sz="2000" dirty="0" err="1" smtClean="0">
                <a:solidFill>
                  <a:srgbClr val="C00000"/>
                </a:solidFill>
              </a:rPr>
              <a:t>Epidermoid</a:t>
            </a:r>
            <a:r>
              <a:rPr lang="en-IN" sz="2000" dirty="0" smtClean="0">
                <a:solidFill>
                  <a:srgbClr val="C00000"/>
                </a:solidFill>
              </a:rPr>
              <a:t>  </a:t>
            </a:r>
            <a:r>
              <a:rPr lang="en-IN" sz="2000" dirty="0" smtClean="0"/>
              <a:t>(</a:t>
            </a:r>
            <a:r>
              <a:rPr lang="en-US" sz="2000" dirty="0" smtClean="0"/>
              <a:t>fluid attenuation)</a:t>
            </a:r>
            <a:endParaRPr lang="en-US" sz="2000" dirty="0"/>
          </a:p>
        </p:txBody>
      </p:sp>
    </p:spTree>
    <p:extLst>
      <p:ext uri="{BB962C8B-B14F-4D97-AF65-F5344CB8AC3E}">
        <p14:creationId xmlns:p14="http://schemas.microsoft.com/office/powerpoint/2010/main" val="29981195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idline Congenital Malformations of the Brain and Skull | Radiology 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 y="518160"/>
            <a:ext cx="7924800" cy="588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0838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518160"/>
            <a:ext cx="4071668" cy="914400"/>
          </a:xfrm>
        </p:spPr>
        <p:txBody>
          <a:bodyPr/>
          <a:lstStyle/>
          <a:p>
            <a:r>
              <a:rPr lang="en-IN" dirty="0" smtClean="0"/>
              <a:t>NASAL GLIOMA</a:t>
            </a:r>
            <a:endParaRPr lang="en-IN" dirty="0"/>
          </a:p>
        </p:txBody>
      </p:sp>
      <p:sp>
        <p:nvSpPr>
          <p:cNvPr id="3" name="Content Placeholder 2"/>
          <p:cNvSpPr>
            <a:spLocks noGrp="1"/>
          </p:cNvSpPr>
          <p:nvPr>
            <p:ph idx="1"/>
          </p:nvPr>
        </p:nvSpPr>
        <p:spPr>
          <a:xfrm>
            <a:off x="460076" y="1188720"/>
            <a:ext cx="11731924" cy="5349239"/>
          </a:xfrm>
        </p:spPr>
        <p:txBody>
          <a:bodyPr>
            <a:normAutofit/>
          </a:bodyPr>
          <a:lstStyle/>
          <a:p>
            <a:r>
              <a:rPr lang="en-IN" sz="2000" dirty="0"/>
              <a:t>Nasal </a:t>
            </a:r>
            <a:r>
              <a:rPr lang="en-IN" sz="2000" dirty="0" err="1" smtClean="0"/>
              <a:t>gliomas</a:t>
            </a:r>
            <a:r>
              <a:rPr lang="en-IN" sz="2000" dirty="0" smtClean="0"/>
              <a:t> </a:t>
            </a:r>
            <a:r>
              <a:rPr lang="en-IN" sz="2000" dirty="0"/>
              <a:t>result </a:t>
            </a:r>
            <a:r>
              <a:rPr lang="en-US" sz="2000" dirty="0" smtClean="0"/>
              <a:t>from </a:t>
            </a:r>
            <a:r>
              <a:rPr lang="en-US" sz="2000" dirty="0"/>
              <a:t>sequestering </a:t>
            </a:r>
            <a:r>
              <a:rPr lang="en-US" sz="2000" dirty="0">
                <a:solidFill>
                  <a:srgbClr val="C00000"/>
                </a:solidFill>
              </a:rPr>
              <a:t>herniated glial tissue </a:t>
            </a:r>
            <a:r>
              <a:rPr lang="en-US" sz="2000" dirty="0" smtClean="0"/>
              <a:t>appearing </a:t>
            </a:r>
            <a:r>
              <a:rPr lang="en-US" sz="2000" dirty="0" err="1"/>
              <a:t>isointense</a:t>
            </a:r>
            <a:r>
              <a:rPr lang="en-US" sz="2000" dirty="0"/>
              <a:t> to the gray matter on T1 and T2 sequences. </a:t>
            </a:r>
            <a:endParaRPr lang="en-US" sz="2000" dirty="0" smtClean="0"/>
          </a:p>
          <a:p>
            <a:endParaRPr lang="en-US" sz="2000" dirty="0"/>
          </a:p>
          <a:p>
            <a:endParaRPr lang="en-US" sz="2000" dirty="0" smtClean="0"/>
          </a:p>
          <a:p>
            <a:r>
              <a:rPr lang="en-US" sz="2000" dirty="0" smtClean="0"/>
              <a:t>Most of them are </a:t>
            </a:r>
            <a:r>
              <a:rPr lang="en-US" sz="2000" dirty="0" err="1" smtClean="0"/>
              <a:t>extranasal</a:t>
            </a:r>
            <a:r>
              <a:rPr lang="en-US" sz="2000" dirty="0" smtClean="0"/>
              <a:t>(60%)</a:t>
            </a:r>
            <a:r>
              <a:rPr lang="en-US" sz="2000" dirty="0" err="1" smtClean="0"/>
              <a:t>occuring</a:t>
            </a:r>
            <a:r>
              <a:rPr lang="en-US" sz="2000" dirty="0" smtClean="0"/>
              <a:t> at the root of the nose</a:t>
            </a:r>
          </a:p>
          <a:p>
            <a:pPr marL="0" indent="0">
              <a:buNone/>
            </a:pPr>
            <a:endParaRPr lang="en-US" sz="2000" dirty="0"/>
          </a:p>
          <a:p>
            <a:endParaRPr lang="en-US" sz="2000" dirty="0"/>
          </a:p>
          <a:p>
            <a:r>
              <a:rPr lang="en-US" sz="2000" dirty="0" smtClean="0"/>
              <a:t>MRI allows </a:t>
            </a:r>
            <a:r>
              <a:rPr lang="en-US" sz="2000" dirty="0"/>
              <a:t>differentiation of nasal </a:t>
            </a:r>
            <a:r>
              <a:rPr lang="en-US" sz="2000" dirty="0" err="1" smtClean="0"/>
              <a:t>glioma</a:t>
            </a:r>
            <a:r>
              <a:rPr lang="en-US" sz="2000" dirty="0"/>
              <a:t> </a:t>
            </a:r>
            <a:r>
              <a:rPr lang="en-US" sz="2000" dirty="0" smtClean="0"/>
              <a:t>having </a:t>
            </a:r>
            <a:r>
              <a:rPr lang="en-IN" sz="2000" dirty="0" smtClean="0">
                <a:solidFill>
                  <a:srgbClr val="C00000"/>
                </a:solidFill>
              </a:rPr>
              <a:t>mixed-signal-intensity</a:t>
            </a:r>
            <a:r>
              <a:rPr lang="en-IN" sz="2000" dirty="0" smtClean="0"/>
              <a:t>  </a:t>
            </a:r>
            <a:r>
              <a:rPr lang="en-IN" sz="2000" dirty="0"/>
              <a:t>from </a:t>
            </a:r>
            <a:r>
              <a:rPr lang="en-IN" sz="2000" dirty="0" err="1"/>
              <a:t>encephalocele</a:t>
            </a:r>
            <a:r>
              <a:rPr lang="en-IN" sz="2000" dirty="0"/>
              <a:t>.</a:t>
            </a:r>
          </a:p>
          <a:p>
            <a:endParaRPr lang="en-IN" sz="2000" dirty="0"/>
          </a:p>
        </p:txBody>
      </p:sp>
      <p:sp>
        <p:nvSpPr>
          <p:cNvPr id="5" name="TextBox 4"/>
          <p:cNvSpPr txBox="1"/>
          <p:nvPr/>
        </p:nvSpPr>
        <p:spPr>
          <a:xfrm>
            <a:off x="560364" y="5088433"/>
            <a:ext cx="11064240" cy="769441"/>
          </a:xfrm>
          <a:prstGeom prst="rect">
            <a:avLst/>
          </a:prstGeom>
          <a:solidFill>
            <a:schemeClr val="accent1">
              <a:lumMod val="60000"/>
              <a:lumOff val="40000"/>
            </a:schemeClr>
          </a:solidFill>
          <a:ln>
            <a:solidFill>
              <a:schemeClr val="bg2">
                <a:lumMod val="90000"/>
              </a:schemeClr>
            </a:solidFill>
          </a:ln>
        </p:spPr>
        <p:txBody>
          <a:bodyPr wrap="square" rtlCol="0">
            <a:spAutoFit/>
          </a:bodyPr>
          <a:lstStyle/>
          <a:p>
            <a:r>
              <a:rPr lang="en-US" sz="2200" dirty="0"/>
              <a:t>Desquamation of lining </a:t>
            </a:r>
            <a:r>
              <a:rPr lang="en-US" sz="2200" dirty="0" smtClean="0"/>
              <a:t>cells of dermal sinus tract </a:t>
            </a:r>
            <a:r>
              <a:rPr lang="en-US" sz="2200" dirty="0"/>
              <a:t>results in </a:t>
            </a:r>
            <a:r>
              <a:rPr lang="en-US" sz="2200" dirty="0" smtClean="0"/>
              <a:t>formation </a:t>
            </a:r>
            <a:r>
              <a:rPr lang="en-US" sz="2200" dirty="0"/>
              <a:t>of </a:t>
            </a:r>
            <a:r>
              <a:rPr lang="en-US" sz="2200" dirty="0" err="1"/>
              <a:t>dermoid</a:t>
            </a:r>
            <a:r>
              <a:rPr lang="en-US" sz="2200" dirty="0"/>
              <a:t>/</a:t>
            </a:r>
            <a:r>
              <a:rPr lang="en-US" sz="2200" dirty="0" err="1"/>
              <a:t>epidermoid</a:t>
            </a:r>
            <a:r>
              <a:rPr lang="en-US" sz="2200" dirty="0"/>
              <a:t> tumors </a:t>
            </a:r>
            <a:r>
              <a:rPr lang="en-IN" sz="2200" dirty="0"/>
              <a:t>along </a:t>
            </a:r>
            <a:r>
              <a:rPr lang="en-IN" sz="2200" dirty="0" smtClean="0"/>
              <a:t>tract</a:t>
            </a:r>
            <a:r>
              <a:rPr lang="en-IN" sz="2000" dirty="0" smtClean="0"/>
              <a:t>.</a:t>
            </a:r>
            <a:endParaRPr lang="en-US" sz="2200" dirty="0"/>
          </a:p>
        </p:txBody>
      </p:sp>
    </p:spTree>
    <p:extLst>
      <p:ext uri="{BB962C8B-B14F-4D97-AF65-F5344CB8AC3E}">
        <p14:creationId xmlns:p14="http://schemas.microsoft.com/office/powerpoint/2010/main" val="5773764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48641" y="501920"/>
            <a:ext cx="4632960" cy="4645841"/>
          </a:xfrm>
          <a:prstGeom prst="rect">
            <a:avLst/>
          </a:prstGeom>
        </p:spPr>
      </p:pic>
      <p:pic>
        <p:nvPicPr>
          <p:cNvPr id="9" name="Picture 8"/>
          <p:cNvPicPr>
            <a:picLocks noChangeAspect="1"/>
          </p:cNvPicPr>
          <p:nvPr/>
        </p:nvPicPr>
        <p:blipFill>
          <a:blip r:embed="rId4"/>
          <a:stretch>
            <a:fillRect/>
          </a:stretch>
        </p:blipFill>
        <p:spPr>
          <a:xfrm>
            <a:off x="6858000" y="455916"/>
            <a:ext cx="4953000" cy="4639815"/>
          </a:xfrm>
          <a:prstGeom prst="rect">
            <a:avLst/>
          </a:prstGeom>
        </p:spPr>
      </p:pic>
      <p:sp>
        <p:nvSpPr>
          <p:cNvPr id="11" name="Rectangle 10"/>
          <p:cNvSpPr/>
          <p:nvPr/>
        </p:nvSpPr>
        <p:spPr>
          <a:xfrm>
            <a:off x="396240" y="5133042"/>
            <a:ext cx="6096000" cy="923330"/>
          </a:xfrm>
          <a:prstGeom prst="rect">
            <a:avLst/>
          </a:prstGeom>
        </p:spPr>
        <p:txBody>
          <a:bodyPr>
            <a:spAutoFit/>
          </a:bodyPr>
          <a:lstStyle/>
          <a:p>
            <a:r>
              <a:rPr lang="en-US" i="1" dirty="0" smtClean="0">
                <a:solidFill>
                  <a:srgbClr val="C00000"/>
                </a:solidFill>
              </a:rPr>
              <a:t>T2 W reveals a round </a:t>
            </a:r>
            <a:r>
              <a:rPr lang="en-US" i="1" dirty="0">
                <a:solidFill>
                  <a:srgbClr val="C00000"/>
                </a:solidFill>
              </a:rPr>
              <a:t>and well-limited mass of the nasal region </a:t>
            </a:r>
            <a:r>
              <a:rPr lang="en-US" i="1" dirty="0" smtClean="0">
                <a:solidFill>
                  <a:srgbClr val="C00000"/>
                </a:solidFill>
              </a:rPr>
              <a:t>displaying </a:t>
            </a:r>
            <a:r>
              <a:rPr lang="en-US" i="1" dirty="0">
                <a:solidFill>
                  <a:srgbClr val="C00000"/>
                </a:solidFill>
              </a:rPr>
              <a:t>a signal similar to</a:t>
            </a:r>
          </a:p>
          <a:p>
            <a:r>
              <a:rPr lang="en-US" i="1" dirty="0">
                <a:solidFill>
                  <a:srgbClr val="C00000"/>
                </a:solidFill>
              </a:rPr>
              <a:t>gray matter </a:t>
            </a:r>
            <a:r>
              <a:rPr lang="en-US" i="1" dirty="0" smtClean="0">
                <a:solidFill>
                  <a:srgbClr val="C00000"/>
                </a:solidFill>
              </a:rPr>
              <a:t>signal on MR</a:t>
            </a:r>
            <a:endParaRPr lang="en-IN" i="1" dirty="0">
              <a:solidFill>
                <a:srgbClr val="C00000"/>
              </a:solidFill>
            </a:endParaRPr>
          </a:p>
        </p:txBody>
      </p:sp>
      <p:sp>
        <p:nvSpPr>
          <p:cNvPr id="12" name="Rectangle 11"/>
          <p:cNvSpPr/>
          <p:nvPr/>
        </p:nvSpPr>
        <p:spPr>
          <a:xfrm>
            <a:off x="6609806" y="5154751"/>
            <a:ext cx="5475514" cy="1200329"/>
          </a:xfrm>
          <a:prstGeom prst="rect">
            <a:avLst/>
          </a:prstGeom>
        </p:spPr>
        <p:txBody>
          <a:bodyPr wrap="square">
            <a:spAutoFit/>
          </a:bodyPr>
          <a:lstStyle/>
          <a:p>
            <a:r>
              <a:rPr lang="en-US" i="1" dirty="0" err="1" smtClean="0">
                <a:solidFill>
                  <a:srgbClr val="C00000"/>
                </a:solidFill>
              </a:rPr>
              <a:t>Saggital</a:t>
            </a:r>
            <a:r>
              <a:rPr lang="en-US" i="1" dirty="0" smtClean="0">
                <a:solidFill>
                  <a:srgbClr val="C00000"/>
                </a:solidFill>
              </a:rPr>
              <a:t> T2 W </a:t>
            </a:r>
            <a:r>
              <a:rPr lang="en-US" i="1" dirty="0">
                <a:solidFill>
                  <a:srgbClr val="C00000"/>
                </a:solidFill>
              </a:rPr>
              <a:t>images show bright signal intensity </a:t>
            </a:r>
            <a:r>
              <a:rPr lang="en-US" i="1" dirty="0" smtClean="0">
                <a:solidFill>
                  <a:srgbClr val="C00000"/>
                </a:solidFill>
              </a:rPr>
              <a:t>in glabella suggestive of </a:t>
            </a:r>
            <a:r>
              <a:rPr lang="en-US" i="1" dirty="0" err="1" smtClean="0">
                <a:solidFill>
                  <a:srgbClr val="C00000"/>
                </a:solidFill>
              </a:rPr>
              <a:t>dermoid</a:t>
            </a:r>
            <a:r>
              <a:rPr lang="en-US" i="1" dirty="0" smtClean="0">
                <a:solidFill>
                  <a:srgbClr val="C00000"/>
                </a:solidFill>
              </a:rPr>
              <a:t> </a:t>
            </a:r>
            <a:r>
              <a:rPr lang="en-US" i="1" dirty="0">
                <a:solidFill>
                  <a:srgbClr val="C00000"/>
                </a:solidFill>
              </a:rPr>
              <a:t>cyst accompanied by a dermal </a:t>
            </a:r>
            <a:r>
              <a:rPr lang="en-US" i="1" dirty="0" smtClean="0">
                <a:solidFill>
                  <a:srgbClr val="C00000"/>
                </a:solidFill>
              </a:rPr>
              <a:t>sinus tract </a:t>
            </a:r>
            <a:r>
              <a:rPr lang="en-US" i="1" dirty="0">
                <a:solidFill>
                  <a:srgbClr val="C00000"/>
                </a:solidFill>
              </a:rPr>
              <a:t>extending through </a:t>
            </a:r>
            <a:r>
              <a:rPr lang="en-US" i="1" dirty="0" smtClean="0">
                <a:solidFill>
                  <a:srgbClr val="C00000"/>
                </a:solidFill>
              </a:rPr>
              <a:t>foramen </a:t>
            </a:r>
            <a:r>
              <a:rPr lang="en-US" i="1" dirty="0">
                <a:solidFill>
                  <a:srgbClr val="C00000"/>
                </a:solidFill>
              </a:rPr>
              <a:t>cecum.</a:t>
            </a:r>
          </a:p>
        </p:txBody>
      </p:sp>
      <p:sp>
        <p:nvSpPr>
          <p:cNvPr id="10" name="Right Arrow 9"/>
          <p:cNvSpPr/>
          <p:nvPr/>
        </p:nvSpPr>
        <p:spPr>
          <a:xfrm rot="7752335">
            <a:off x="1148387" y="2413076"/>
            <a:ext cx="846573" cy="48320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ight Arrow 14"/>
          <p:cNvSpPr/>
          <p:nvPr/>
        </p:nvSpPr>
        <p:spPr>
          <a:xfrm rot="12415211">
            <a:off x="7181341" y="2758091"/>
            <a:ext cx="1003788" cy="48320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42406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5120" y="628106"/>
            <a:ext cx="8596668" cy="1320800"/>
          </a:xfrm>
        </p:spPr>
        <p:txBody>
          <a:bodyPr/>
          <a:lstStyle/>
          <a:p>
            <a:r>
              <a:rPr lang="en-IN" dirty="0" smtClean="0"/>
              <a:t>NASAL ENCEPHALOCELE</a:t>
            </a:r>
            <a:endParaRPr lang="en-IN" dirty="0"/>
          </a:p>
        </p:txBody>
      </p:sp>
      <p:sp>
        <p:nvSpPr>
          <p:cNvPr id="3" name="Content Placeholder 2"/>
          <p:cNvSpPr>
            <a:spLocks noGrp="1"/>
          </p:cNvSpPr>
          <p:nvPr>
            <p:ph idx="1"/>
          </p:nvPr>
        </p:nvSpPr>
        <p:spPr>
          <a:xfrm>
            <a:off x="0" y="1264920"/>
            <a:ext cx="11536680" cy="4632960"/>
          </a:xfrm>
        </p:spPr>
        <p:txBody>
          <a:bodyPr>
            <a:normAutofit lnSpcReduction="10000"/>
          </a:bodyPr>
          <a:lstStyle/>
          <a:p>
            <a:r>
              <a:rPr lang="en-IN" sz="2000" dirty="0" err="1"/>
              <a:t>Frontonasal</a:t>
            </a:r>
            <a:r>
              <a:rPr lang="en-IN" sz="2000" dirty="0"/>
              <a:t> </a:t>
            </a:r>
            <a:r>
              <a:rPr lang="en-IN" sz="2000" dirty="0" err="1"/>
              <a:t>encephaloceles</a:t>
            </a:r>
            <a:r>
              <a:rPr lang="en-IN" sz="2000" dirty="0"/>
              <a:t> </a:t>
            </a:r>
            <a:r>
              <a:rPr lang="en-US" sz="2000" dirty="0"/>
              <a:t>result from herniation of </a:t>
            </a:r>
            <a:r>
              <a:rPr lang="en-US" sz="2000" dirty="0" err="1"/>
              <a:t>dura</a:t>
            </a:r>
            <a:r>
              <a:rPr lang="en-US" sz="2000" dirty="0"/>
              <a:t> mater through </a:t>
            </a:r>
            <a:r>
              <a:rPr lang="en-US" sz="2000" dirty="0" smtClean="0"/>
              <a:t>foramen </a:t>
            </a:r>
            <a:r>
              <a:rPr lang="en-US" sz="2000" dirty="0"/>
              <a:t>cecum and the </a:t>
            </a:r>
            <a:r>
              <a:rPr lang="en-US" sz="2000" dirty="0" err="1"/>
              <a:t>fonticulus</a:t>
            </a:r>
            <a:r>
              <a:rPr lang="en-US" sz="2000" dirty="0"/>
              <a:t> </a:t>
            </a:r>
            <a:r>
              <a:rPr lang="en-US" sz="2000" dirty="0" err="1" smtClean="0"/>
              <a:t>frontalis</a:t>
            </a:r>
            <a:r>
              <a:rPr lang="en-US" sz="2000" dirty="0" smtClean="0"/>
              <a:t> into </a:t>
            </a:r>
            <a:r>
              <a:rPr lang="en-US" sz="2000" dirty="0" smtClean="0">
                <a:solidFill>
                  <a:srgbClr val="C00000"/>
                </a:solidFill>
              </a:rPr>
              <a:t>glabella</a:t>
            </a:r>
            <a:r>
              <a:rPr lang="en-US" sz="2000" dirty="0" smtClean="0"/>
              <a:t> whereas </a:t>
            </a:r>
            <a:r>
              <a:rPr lang="en-US" sz="2000" dirty="0" err="1"/>
              <a:t>nasoethmoidal</a:t>
            </a:r>
            <a:r>
              <a:rPr lang="en-US" sz="2000" dirty="0"/>
              <a:t> </a:t>
            </a:r>
            <a:r>
              <a:rPr lang="en-US" sz="2000" dirty="0" err="1"/>
              <a:t>encephaloceles</a:t>
            </a:r>
            <a:r>
              <a:rPr lang="en-US" sz="2000" dirty="0"/>
              <a:t> occur </a:t>
            </a:r>
            <a:r>
              <a:rPr lang="en-US" sz="2000" dirty="0" smtClean="0"/>
              <a:t>due to herniation through foramen </a:t>
            </a:r>
            <a:r>
              <a:rPr lang="en-US" sz="2000" dirty="0"/>
              <a:t>cecum into </a:t>
            </a:r>
            <a:r>
              <a:rPr lang="en-IN" sz="2000" dirty="0" smtClean="0">
                <a:solidFill>
                  <a:srgbClr val="C00000"/>
                </a:solidFill>
              </a:rPr>
              <a:t>nasal </a:t>
            </a:r>
            <a:r>
              <a:rPr lang="en-IN" sz="2000" dirty="0">
                <a:solidFill>
                  <a:srgbClr val="C00000"/>
                </a:solidFill>
              </a:rPr>
              <a:t>cavity</a:t>
            </a:r>
            <a:r>
              <a:rPr lang="en-IN" sz="2000" dirty="0" smtClean="0"/>
              <a:t>.</a:t>
            </a:r>
          </a:p>
          <a:p>
            <a:endParaRPr lang="en-IN" dirty="0"/>
          </a:p>
          <a:p>
            <a:endParaRPr lang="en-IN" dirty="0"/>
          </a:p>
          <a:p>
            <a:endParaRPr lang="en-US" dirty="0"/>
          </a:p>
          <a:p>
            <a:endParaRPr lang="en-US" dirty="0" smtClean="0"/>
          </a:p>
          <a:p>
            <a:endParaRPr lang="en-US" sz="2000" dirty="0"/>
          </a:p>
          <a:p>
            <a:pPr marL="0" indent="0">
              <a:buNone/>
            </a:pPr>
            <a:endParaRPr lang="en-US" sz="2000" dirty="0"/>
          </a:p>
          <a:p>
            <a:pPr marL="0" indent="0">
              <a:buNone/>
            </a:pPr>
            <a:endParaRPr lang="en-US" sz="2000" dirty="0" smtClean="0"/>
          </a:p>
          <a:p>
            <a:endParaRPr lang="en-US" sz="2000" dirty="0" smtClean="0"/>
          </a:p>
          <a:p>
            <a:r>
              <a:rPr lang="en-US" sz="2000" dirty="0" smtClean="0"/>
              <a:t>Differential diagnosis includes </a:t>
            </a:r>
            <a:r>
              <a:rPr lang="en-US" sz="2000" dirty="0" err="1" smtClean="0"/>
              <a:t>dermoid</a:t>
            </a:r>
            <a:r>
              <a:rPr lang="en-US" sz="2000" dirty="0" smtClean="0"/>
              <a:t> (</a:t>
            </a:r>
            <a:r>
              <a:rPr lang="en-US" sz="2000" dirty="0" smtClean="0">
                <a:solidFill>
                  <a:srgbClr val="C00000"/>
                </a:solidFill>
              </a:rPr>
              <a:t>midline)</a:t>
            </a:r>
            <a:r>
              <a:rPr lang="en-US" sz="2000" dirty="0" smtClean="0"/>
              <a:t> opposed to </a:t>
            </a:r>
            <a:r>
              <a:rPr lang="en-US" sz="2000" dirty="0" err="1" smtClean="0"/>
              <a:t>encephaloceles</a:t>
            </a:r>
            <a:r>
              <a:rPr lang="en-US" sz="2000" dirty="0" smtClean="0"/>
              <a:t> (lateral)to crista.</a:t>
            </a:r>
            <a:endParaRPr lang="en-IN" sz="2000" dirty="0"/>
          </a:p>
        </p:txBody>
      </p:sp>
      <p:sp>
        <p:nvSpPr>
          <p:cNvPr id="6" name="TextBox 5"/>
          <p:cNvSpPr txBox="1"/>
          <p:nvPr/>
        </p:nvSpPr>
        <p:spPr>
          <a:xfrm>
            <a:off x="137160" y="3073095"/>
            <a:ext cx="11795760" cy="707886"/>
          </a:xfrm>
          <a:prstGeom prst="rect">
            <a:avLst/>
          </a:prstGeom>
          <a:solidFill>
            <a:schemeClr val="accent1">
              <a:lumMod val="40000"/>
              <a:lumOff val="60000"/>
            </a:schemeClr>
          </a:solidFill>
          <a:ln>
            <a:solidFill>
              <a:schemeClr val="bg2">
                <a:lumMod val="90000"/>
              </a:schemeClr>
            </a:solidFill>
          </a:ln>
        </p:spPr>
        <p:txBody>
          <a:bodyPr wrap="square" rtlCol="0">
            <a:spAutoFit/>
          </a:bodyPr>
          <a:lstStyle/>
          <a:p>
            <a:r>
              <a:rPr lang="en-US" sz="2000" dirty="0"/>
              <a:t>MRI demonstrates continuity of brain tissue via enlarged foramen </a:t>
            </a:r>
            <a:r>
              <a:rPr lang="en-US" sz="2000" dirty="0" smtClean="0"/>
              <a:t>cecum </a:t>
            </a:r>
            <a:r>
              <a:rPr lang="en-US" sz="2000" dirty="0"/>
              <a:t>and </a:t>
            </a:r>
            <a:r>
              <a:rPr lang="en-US" sz="2000" dirty="0" err="1"/>
              <a:t>intrathecal</a:t>
            </a:r>
            <a:r>
              <a:rPr lang="en-US" sz="2000" dirty="0"/>
              <a:t> injection of contrast material may demonstrate a subarachnoid </a:t>
            </a:r>
            <a:r>
              <a:rPr lang="en-US" sz="2000" dirty="0" smtClean="0"/>
              <a:t>connection</a:t>
            </a:r>
            <a:endParaRPr lang="en-US" sz="2000" dirty="0"/>
          </a:p>
        </p:txBody>
      </p:sp>
    </p:spTree>
    <p:extLst>
      <p:ext uri="{BB962C8B-B14F-4D97-AF65-F5344CB8AC3E}">
        <p14:creationId xmlns:p14="http://schemas.microsoft.com/office/powerpoint/2010/main" val="32848040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3880" y="492368"/>
            <a:ext cx="4775940" cy="4567311"/>
          </a:xfrm>
          <a:prstGeom prst="rect">
            <a:avLst/>
          </a:prstGeom>
        </p:spPr>
      </p:pic>
      <p:pic>
        <p:nvPicPr>
          <p:cNvPr id="5" name="Picture 4"/>
          <p:cNvPicPr>
            <a:picLocks noChangeAspect="1"/>
          </p:cNvPicPr>
          <p:nvPr/>
        </p:nvPicPr>
        <p:blipFill>
          <a:blip r:embed="rId4"/>
          <a:stretch>
            <a:fillRect/>
          </a:stretch>
        </p:blipFill>
        <p:spPr>
          <a:xfrm>
            <a:off x="7360920" y="487679"/>
            <a:ext cx="4572000" cy="4674047"/>
          </a:xfrm>
          <a:prstGeom prst="rect">
            <a:avLst/>
          </a:prstGeom>
        </p:spPr>
      </p:pic>
      <p:sp>
        <p:nvSpPr>
          <p:cNvPr id="6" name="Rectangle 5"/>
          <p:cNvSpPr/>
          <p:nvPr/>
        </p:nvSpPr>
        <p:spPr>
          <a:xfrm>
            <a:off x="450668" y="5032831"/>
            <a:ext cx="6096000" cy="1200329"/>
          </a:xfrm>
          <a:prstGeom prst="rect">
            <a:avLst/>
          </a:prstGeom>
        </p:spPr>
        <p:txBody>
          <a:bodyPr>
            <a:spAutoFit/>
          </a:bodyPr>
          <a:lstStyle/>
          <a:p>
            <a:r>
              <a:rPr lang="en-US" i="1" dirty="0">
                <a:solidFill>
                  <a:srgbClr val="C00000"/>
                </a:solidFill>
              </a:rPr>
              <a:t>Sagittal </a:t>
            </a:r>
            <a:r>
              <a:rPr lang="en-US" i="1" dirty="0" smtClean="0">
                <a:solidFill>
                  <a:srgbClr val="C00000"/>
                </a:solidFill>
              </a:rPr>
              <a:t>T1W image </a:t>
            </a:r>
            <a:r>
              <a:rPr lang="en-US" i="1" dirty="0">
                <a:solidFill>
                  <a:srgbClr val="C00000"/>
                </a:solidFill>
              </a:rPr>
              <a:t>shows brain parenchyma within a </a:t>
            </a:r>
            <a:r>
              <a:rPr lang="en-US" i="1" dirty="0" err="1">
                <a:solidFill>
                  <a:srgbClr val="C00000"/>
                </a:solidFill>
              </a:rPr>
              <a:t>glabellar</a:t>
            </a:r>
            <a:r>
              <a:rPr lang="en-US" i="1" dirty="0">
                <a:solidFill>
                  <a:srgbClr val="C00000"/>
                </a:solidFill>
              </a:rPr>
              <a:t> mass </a:t>
            </a:r>
            <a:r>
              <a:rPr lang="en-US" i="1" dirty="0" smtClean="0">
                <a:solidFill>
                  <a:srgbClr val="C00000"/>
                </a:solidFill>
              </a:rPr>
              <a:t>with outward </a:t>
            </a:r>
            <a:r>
              <a:rPr lang="en-US" i="1" dirty="0">
                <a:solidFill>
                  <a:srgbClr val="C00000"/>
                </a:solidFill>
              </a:rPr>
              <a:t>bowing of the inferior frontal bone </a:t>
            </a:r>
            <a:r>
              <a:rPr lang="en-US" i="1" dirty="0" smtClean="0">
                <a:solidFill>
                  <a:srgbClr val="C00000"/>
                </a:solidFill>
              </a:rPr>
              <a:t>and </a:t>
            </a:r>
            <a:r>
              <a:rPr lang="en-US" i="1" dirty="0">
                <a:solidFill>
                  <a:srgbClr val="C00000"/>
                </a:solidFill>
              </a:rPr>
              <a:t>associated absence of the corpus </a:t>
            </a:r>
            <a:r>
              <a:rPr lang="en-US" i="1" dirty="0" smtClean="0">
                <a:solidFill>
                  <a:srgbClr val="C00000"/>
                </a:solidFill>
              </a:rPr>
              <a:t>callosum suggesting </a:t>
            </a:r>
            <a:r>
              <a:rPr lang="en-US" i="1" dirty="0" err="1" smtClean="0">
                <a:solidFill>
                  <a:srgbClr val="C00000"/>
                </a:solidFill>
              </a:rPr>
              <a:t>frontonasal</a:t>
            </a:r>
            <a:r>
              <a:rPr lang="en-US" i="1" dirty="0" smtClean="0">
                <a:solidFill>
                  <a:srgbClr val="C00000"/>
                </a:solidFill>
              </a:rPr>
              <a:t> </a:t>
            </a:r>
            <a:r>
              <a:rPr lang="en-US" i="1" dirty="0" err="1" smtClean="0">
                <a:solidFill>
                  <a:srgbClr val="C00000"/>
                </a:solidFill>
              </a:rPr>
              <a:t>encephalocele</a:t>
            </a:r>
            <a:endParaRPr lang="en-IN" i="1" dirty="0">
              <a:solidFill>
                <a:srgbClr val="C00000"/>
              </a:solidFill>
            </a:endParaRPr>
          </a:p>
        </p:txBody>
      </p:sp>
      <p:sp>
        <p:nvSpPr>
          <p:cNvPr id="7" name="Rectangle 6"/>
          <p:cNvSpPr/>
          <p:nvPr/>
        </p:nvSpPr>
        <p:spPr>
          <a:xfrm>
            <a:off x="7203077" y="5203150"/>
            <a:ext cx="4620986" cy="923330"/>
          </a:xfrm>
          <a:prstGeom prst="rect">
            <a:avLst/>
          </a:prstGeom>
        </p:spPr>
        <p:txBody>
          <a:bodyPr wrap="square">
            <a:spAutoFit/>
          </a:bodyPr>
          <a:lstStyle/>
          <a:p>
            <a:r>
              <a:rPr lang="en-IN" i="1" dirty="0" err="1">
                <a:solidFill>
                  <a:srgbClr val="C00000"/>
                </a:solidFill>
              </a:rPr>
              <a:t>Nasoethmoidal</a:t>
            </a:r>
            <a:r>
              <a:rPr lang="en-IN" i="1" dirty="0">
                <a:solidFill>
                  <a:srgbClr val="C00000"/>
                </a:solidFill>
              </a:rPr>
              <a:t> </a:t>
            </a:r>
            <a:r>
              <a:rPr lang="en-IN" i="1" dirty="0" err="1">
                <a:solidFill>
                  <a:srgbClr val="C00000"/>
                </a:solidFill>
              </a:rPr>
              <a:t>encephalocele</a:t>
            </a:r>
            <a:r>
              <a:rPr lang="en-IN" i="1" dirty="0">
                <a:solidFill>
                  <a:srgbClr val="C00000"/>
                </a:solidFill>
              </a:rPr>
              <a:t> </a:t>
            </a:r>
            <a:r>
              <a:rPr lang="en-US" i="1" dirty="0" smtClean="0">
                <a:solidFill>
                  <a:srgbClr val="C00000"/>
                </a:solidFill>
              </a:rPr>
              <a:t>demonstrating </a:t>
            </a:r>
            <a:r>
              <a:rPr lang="en-US" i="1" dirty="0">
                <a:solidFill>
                  <a:srgbClr val="C00000"/>
                </a:solidFill>
              </a:rPr>
              <a:t>a nasal mass containing cerebrospinal </a:t>
            </a:r>
            <a:r>
              <a:rPr lang="en-US" i="1" dirty="0" smtClean="0">
                <a:solidFill>
                  <a:srgbClr val="C00000"/>
                </a:solidFill>
              </a:rPr>
              <a:t>fluid and </a:t>
            </a:r>
            <a:r>
              <a:rPr lang="en-IN" i="1" dirty="0" smtClean="0">
                <a:solidFill>
                  <a:srgbClr val="C00000"/>
                </a:solidFill>
              </a:rPr>
              <a:t>brain </a:t>
            </a:r>
            <a:r>
              <a:rPr lang="en-IN" i="1" dirty="0">
                <a:solidFill>
                  <a:srgbClr val="C00000"/>
                </a:solidFill>
              </a:rPr>
              <a:t>parenchyma</a:t>
            </a:r>
          </a:p>
        </p:txBody>
      </p:sp>
      <p:sp>
        <p:nvSpPr>
          <p:cNvPr id="8" name="Right Arrow 7"/>
          <p:cNvSpPr/>
          <p:nvPr/>
        </p:nvSpPr>
        <p:spPr>
          <a:xfrm rot="3998232">
            <a:off x="424735" y="1612858"/>
            <a:ext cx="846573" cy="48320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ight Arrow 8"/>
          <p:cNvSpPr/>
          <p:nvPr/>
        </p:nvSpPr>
        <p:spPr>
          <a:xfrm rot="7752335">
            <a:off x="9266454" y="2750803"/>
            <a:ext cx="846573" cy="48320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765358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520" y="777240"/>
            <a:ext cx="8596668" cy="566057"/>
          </a:xfrm>
        </p:spPr>
        <p:txBody>
          <a:bodyPr>
            <a:normAutofit fontScale="90000"/>
          </a:bodyPr>
          <a:lstStyle/>
          <a:p>
            <a:r>
              <a:rPr lang="en-IN" b="1" dirty="0" smtClean="0"/>
              <a:t>CLEFT LIP AND PALATE</a:t>
            </a:r>
            <a:endParaRPr lang="en-IN" dirty="0"/>
          </a:p>
        </p:txBody>
      </p:sp>
      <p:sp>
        <p:nvSpPr>
          <p:cNvPr id="3" name="Content Placeholder 2"/>
          <p:cNvSpPr>
            <a:spLocks noGrp="1"/>
          </p:cNvSpPr>
          <p:nvPr>
            <p:ph idx="1"/>
          </p:nvPr>
        </p:nvSpPr>
        <p:spPr>
          <a:xfrm>
            <a:off x="0" y="1202575"/>
            <a:ext cx="11870871" cy="4542905"/>
          </a:xfrm>
        </p:spPr>
        <p:txBody>
          <a:bodyPr>
            <a:normAutofit/>
          </a:bodyPr>
          <a:lstStyle/>
          <a:p>
            <a:endParaRPr lang="en-US" dirty="0" smtClean="0"/>
          </a:p>
          <a:p>
            <a:endParaRPr lang="en-US" dirty="0" smtClean="0"/>
          </a:p>
          <a:p>
            <a:endParaRPr lang="en-US" sz="2200" dirty="0" smtClean="0"/>
          </a:p>
          <a:p>
            <a:endParaRPr lang="en-US" sz="2000" dirty="0" smtClean="0"/>
          </a:p>
          <a:p>
            <a:endParaRPr lang="en-US" sz="2000" dirty="0"/>
          </a:p>
          <a:p>
            <a:endParaRPr lang="en-US" sz="2000" dirty="0"/>
          </a:p>
          <a:p>
            <a:endParaRPr lang="en-US" sz="2000" dirty="0" smtClean="0"/>
          </a:p>
          <a:p>
            <a:r>
              <a:rPr lang="en-US" sz="2000" dirty="0" smtClean="0"/>
              <a:t>They present with difficulty </a:t>
            </a:r>
            <a:r>
              <a:rPr lang="en-US" sz="2000" dirty="0"/>
              <a:t>with </a:t>
            </a:r>
            <a:r>
              <a:rPr lang="en-US" sz="2000" dirty="0" err="1"/>
              <a:t>feeding,otitis</a:t>
            </a:r>
            <a:r>
              <a:rPr lang="en-US" sz="2000" dirty="0"/>
              <a:t> media, and difficulty with hearing and speech</a:t>
            </a:r>
            <a:r>
              <a:rPr lang="en-IN" sz="2000" dirty="0" smtClean="0"/>
              <a:t>.</a:t>
            </a:r>
            <a:endParaRPr lang="en-IN" sz="2000" dirty="0"/>
          </a:p>
          <a:p>
            <a:endParaRPr lang="en-IN" sz="2000" dirty="0" smtClean="0"/>
          </a:p>
          <a:p>
            <a:r>
              <a:rPr lang="en-US" sz="2000" dirty="0" smtClean="0"/>
              <a:t>Central </a:t>
            </a:r>
            <a:r>
              <a:rPr lang="en-US" sz="2000" dirty="0" err="1" smtClean="0"/>
              <a:t>clefting</a:t>
            </a:r>
            <a:r>
              <a:rPr lang="en-US" sz="2000" dirty="0" smtClean="0"/>
              <a:t> includes </a:t>
            </a:r>
            <a:r>
              <a:rPr lang="en-US" sz="2000" dirty="0" smtClean="0">
                <a:solidFill>
                  <a:srgbClr val="C00000"/>
                </a:solidFill>
              </a:rPr>
              <a:t>Pierre Robin </a:t>
            </a:r>
            <a:r>
              <a:rPr lang="en-US" sz="2000" dirty="0" err="1" smtClean="0">
                <a:solidFill>
                  <a:srgbClr val="C00000"/>
                </a:solidFill>
              </a:rPr>
              <a:t>anomalad</a:t>
            </a:r>
            <a:r>
              <a:rPr lang="en-US" sz="2000" dirty="0" smtClean="0">
                <a:solidFill>
                  <a:srgbClr val="C00000"/>
                </a:solidFill>
              </a:rPr>
              <a:t>, </a:t>
            </a:r>
            <a:r>
              <a:rPr lang="en-US" sz="2000" dirty="0"/>
              <a:t>whereas lateral </a:t>
            </a:r>
            <a:r>
              <a:rPr lang="en-US" sz="2000" dirty="0" err="1" smtClean="0"/>
              <a:t>clefting</a:t>
            </a:r>
            <a:r>
              <a:rPr lang="en-US" sz="2000" dirty="0" smtClean="0"/>
              <a:t> includes </a:t>
            </a:r>
            <a:r>
              <a:rPr lang="en-US" sz="2000" dirty="0" err="1" smtClean="0">
                <a:solidFill>
                  <a:srgbClr val="C00000"/>
                </a:solidFill>
              </a:rPr>
              <a:t>Treacher</a:t>
            </a:r>
            <a:r>
              <a:rPr lang="en-US" sz="2000" dirty="0" smtClean="0">
                <a:solidFill>
                  <a:srgbClr val="C00000"/>
                </a:solidFill>
              </a:rPr>
              <a:t> Collins</a:t>
            </a:r>
            <a:r>
              <a:rPr lang="en-IN" sz="2000" dirty="0" smtClean="0"/>
              <a:t>.</a:t>
            </a:r>
          </a:p>
        </p:txBody>
      </p:sp>
      <p:sp>
        <p:nvSpPr>
          <p:cNvPr id="5" name="TextBox 4"/>
          <p:cNvSpPr txBox="1"/>
          <p:nvPr/>
        </p:nvSpPr>
        <p:spPr>
          <a:xfrm>
            <a:off x="0" y="1712075"/>
            <a:ext cx="11694695" cy="400110"/>
          </a:xfrm>
          <a:prstGeom prst="rect">
            <a:avLst/>
          </a:prstGeom>
          <a:solidFill>
            <a:schemeClr val="bg1">
              <a:lumMod val="95000"/>
            </a:schemeClr>
          </a:solidFill>
          <a:ln>
            <a:solidFill>
              <a:schemeClr val="bg2">
                <a:lumMod val="90000"/>
              </a:schemeClr>
            </a:solidFill>
          </a:ln>
        </p:spPr>
        <p:txBody>
          <a:bodyPr wrap="square" rtlCol="0">
            <a:spAutoFit/>
          </a:bodyPr>
          <a:lstStyle/>
          <a:p>
            <a:r>
              <a:rPr lang="en-US" sz="2000" dirty="0" smtClean="0"/>
              <a:t>Cleft lip usually </a:t>
            </a:r>
            <a:r>
              <a:rPr lang="en-US" sz="2000" dirty="0"/>
              <a:t>result from failure of fusion of </a:t>
            </a:r>
            <a:r>
              <a:rPr lang="en-US" sz="2000" dirty="0" smtClean="0"/>
              <a:t>medial </a:t>
            </a:r>
            <a:r>
              <a:rPr lang="en-US" sz="2000" dirty="0"/>
              <a:t>nasal prominences and maxillary prominence.</a:t>
            </a:r>
          </a:p>
        </p:txBody>
      </p:sp>
      <p:sp>
        <p:nvSpPr>
          <p:cNvPr id="7" name="TextBox 6"/>
          <p:cNvSpPr txBox="1"/>
          <p:nvPr/>
        </p:nvSpPr>
        <p:spPr>
          <a:xfrm>
            <a:off x="106680" y="2874050"/>
            <a:ext cx="11518232" cy="707886"/>
          </a:xfrm>
          <a:prstGeom prst="rect">
            <a:avLst/>
          </a:prstGeom>
          <a:solidFill>
            <a:schemeClr val="accent6">
              <a:lumMod val="60000"/>
              <a:lumOff val="40000"/>
            </a:schemeClr>
          </a:solidFill>
          <a:ln>
            <a:solidFill>
              <a:schemeClr val="bg2">
                <a:lumMod val="90000"/>
              </a:schemeClr>
            </a:solidFill>
          </a:ln>
        </p:spPr>
        <p:txBody>
          <a:bodyPr wrap="square" rtlCol="0">
            <a:spAutoFit/>
          </a:bodyPr>
          <a:lstStyle/>
          <a:p>
            <a:r>
              <a:rPr lang="en-US" sz="2000" dirty="0"/>
              <a:t> Palatal clefts usually are located between </a:t>
            </a:r>
            <a:r>
              <a:rPr lang="en-US" sz="2000" dirty="0" smtClean="0"/>
              <a:t>incisors </a:t>
            </a:r>
            <a:r>
              <a:rPr lang="en-US" sz="2000" dirty="0"/>
              <a:t>and </a:t>
            </a:r>
            <a:r>
              <a:rPr lang="en-US" sz="2000" dirty="0" smtClean="0"/>
              <a:t>canines </a:t>
            </a:r>
            <a:r>
              <a:rPr lang="en-US" sz="2000" dirty="0"/>
              <a:t>and are </a:t>
            </a:r>
            <a:r>
              <a:rPr lang="en-US" sz="2000" dirty="0" smtClean="0"/>
              <a:t>result </a:t>
            </a:r>
            <a:r>
              <a:rPr lang="en-US" sz="2000" dirty="0"/>
              <a:t>of failure of fusion of one side of </a:t>
            </a:r>
            <a:r>
              <a:rPr lang="en-US" sz="2000" dirty="0" smtClean="0"/>
              <a:t>primary </a:t>
            </a:r>
            <a:r>
              <a:rPr lang="en-US" sz="2000" dirty="0"/>
              <a:t>palatal process with </a:t>
            </a:r>
            <a:r>
              <a:rPr lang="en-US" sz="2000" dirty="0" smtClean="0"/>
              <a:t>secondary process</a:t>
            </a:r>
            <a:endParaRPr lang="en-IN" sz="2000" dirty="0"/>
          </a:p>
        </p:txBody>
      </p:sp>
    </p:spTree>
    <p:extLst>
      <p:ext uri="{BB962C8B-B14F-4D97-AF65-F5344CB8AC3E}">
        <p14:creationId xmlns:p14="http://schemas.microsoft.com/office/powerpoint/2010/main" val="300121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5342021"/>
            <a:ext cx="12031579" cy="1515980"/>
          </a:xfrm>
        </p:spPr>
        <p:txBody>
          <a:bodyPr>
            <a:normAutofit/>
          </a:bodyPr>
          <a:lstStyle/>
          <a:p>
            <a:endParaRPr lang="en-US" sz="2000" dirty="0"/>
          </a:p>
          <a:p>
            <a:endParaRPr lang="en-IN" dirty="0"/>
          </a:p>
        </p:txBody>
      </p:sp>
      <p:sp>
        <p:nvSpPr>
          <p:cNvPr id="4" name="TextBox 3"/>
          <p:cNvSpPr txBox="1"/>
          <p:nvPr/>
        </p:nvSpPr>
        <p:spPr>
          <a:xfrm>
            <a:off x="502920" y="2980587"/>
            <a:ext cx="10317480" cy="2862322"/>
          </a:xfrm>
          <a:prstGeom prst="rect">
            <a:avLst/>
          </a:prstGeom>
          <a:solidFill>
            <a:schemeClr val="bg1">
              <a:lumMod val="95000"/>
            </a:schemeClr>
          </a:solidFill>
          <a:ln>
            <a:solidFill>
              <a:schemeClr val="bg2">
                <a:lumMod val="90000"/>
              </a:schemeClr>
            </a:solidFill>
          </a:ln>
        </p:spPr>
        <p:txBody>
          <a:bodyPr wrap="square" rtlCol="0">
            <a:spAutoFit/>
          </a:bodyPr>
          <a:lstStyle/>
          <a:p>
            <a:r>
              <a:rPr lang="en-US" sz="2000" b="1" dirty="0" smtClean="0"/>
              <a:t>Associated </a:t>
            </a:r>
            <a:r>
              <a:rPr lang="en-US" sz="2000" b="1" dirty="0"/>
              <a:t>Signs of Cleft Palate With Cleft </a:t>
            </a:r>
            <a:r>
              <a:rPr lang="en-IN" sz="2000" b="1" dirty="0"/>
              <a:t>Lip </a:t>
            </a:r>
            <a:r>
              <a:rPr lang="en-IN" sz="2000" b="1" dirty="0" smtClean="0"/>
              <a:t>includes on axial and coronal views </a:t>
            </a:r>
          </a:p>
          <a:p>
            <a:endParaRPr lang="en-IN" sz="2000" b="1" dirty="0"/>
          </a:p>
          <a:p>
            <a:r>
              <a:rPr lang="en-IN" sz="2000" dirty="0"/>
              <a:t>Lips: cleft</a:t>
            </a:r>
          </a:p>
          <a:p>
            <a:r>
              <a:rPr lang="en-IN" sz="2000" dirty="0"/>
              <a:t>Nares: flattened or deformed</a:t>
            </a:r>
          </a:p>
          <a:p>
            <a:r>
              <a:rPr lang="en-US" sz="2000" dirty="0" err="1"/>
              <a:t>Vomer</a:t>
            </a:r>
            <a:r>
              <a:rPr lang="en-US" sz="2000" dirty="0"/>
              <a:t>: deviated away from side of </a:t>
            </a:r>
            <a:r>
              <a:rPr lang="en-US" sz="2000" dirty="0" smtClean="0"/>
              <a:t>cleft</a:t>
            </a:r>
          </a:p>
          <a:p>
            <a:r>
              <a:rPr lang="en-US" sz="2000" dirty="0" smtClean="0"/>
              <a:t>Maxilla: </a:t>
            </a:r>
            <a:r>
              <a:rPr lang="en-US" sz="2000" dirty="0"/>
              <a:t>wide gap</a:t>
            </a:r>
          </a:p>
          <a:p>
            <a:r>
              <a:rPr lang="en-IN" sz="2000" dirty="0"/>
              <a:t>Orbits: </a:t>
            </a:r>
            <a:r>
              <a:rPr lang="en-IN" sz="2000" dirty="0" err="1"/>
              <a:t>hypertelorism</a:t>
            </a:r>
            <a:r>
              <a:rPr lang="en-IN" sz="2000" dirty="0"/>
              <a:t> </a:t>
            </a:r>
            <a:endParaRPr lang="en-IN" sz="2000" dirty="0" smtClean="0"/>
          </a:p>
          <a:p>
            <a:endParaRPr lang="en-IN" sz="2000" dirty="0"/>
          </a:p>
          <a:p>
            <a:r>
              <a:rPr lang="en-IN" sz="2000" b="1" dirty="0"/>
              <a:t>sagittal views: </a:t>
            </a:r>
            <a:r>
              <a:rPr lang="en-IN" sz="2000" dirty="0"/>
              <a:t>Profile: </a:t>
            </a:r>
            <a:r>
              <a:rPr lang="en-IN" sz="2000" dirty="0" err="1" smtClean="0"/>
              <a:t>Micrognathia</a:t>
            </a:r>
            <a:r>
              <a:rPr lang="en-IN" sz="2000" dirty="0" smtClean="0"/>
              <a:t>, </a:t>
            </a:r>
            <a:r>
              <a:rPr lang="en-US" sz="2000" dirty="0" smtClean="0"/>
              <a:t>Tongue</a:t>
            </a:r>
            <a:r>
              <a:rPr lang="en-US" sz="2000" dirty="0"/>
              <a:t>: high </a:t>
            </a:r>
            <a:r>
              <a:rPr lang="en-US" sz="2000" dirty="0" smtClean="0"/>
              <a:t>position.</a:t>
            </a:r>
            <a:endParaRPr lang="en-US" sz="2000" dirty="0"/>
          </a:p>
        </p:txBody>
      </p:sp>
      <p:sp>
        <p:nvSpPr>
          <p:cNvPr id="5" name="TextBox 4"/>
          <p:cNvSpPr txBox="1"/>
          <p:nvPr/>
        </p:nvSpPr>
        <p:spPr>
          <a:xfrm>
            <a:off x="502920" y="680804"/>
            <a:ext cx="10302240" cy="1938992"/>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US" sz="2000" dirty="0"/>
              <a:t>Complete cleft lip is defined as a cleft that fully divides the lip </a:t>
            </a:r>
            <a:r>
              <a:rPr lang="en-US" sz="2000" dirty="0" smtClean="0"/>
              <a:t>,extends into nostril </a:t>
            </a:r>
            <a:r>
              <a:rPr lang="en-US" sz="2000" dirty="0"/>
              <a:t>and </a:t>
            </a:r>
            <a:r>
              <a:rPr lang="en-US" sz="2000" dirty="0" smtClean="0"/>
              <a:t>associated </a:t>
            </a:r>
            <a:r>
              <a:rPr lang="en-US" sz="2000" dirty="0"/>
              <a:t>with a cleft of the </a:t>
            </a:r>
            <a:r>
              <a:rPr lang="en-US" sz="2000" dirty="0" smtClean="0"/>
              <a:t>alveolus</a:t>
            </a:r>
          </a:p>
          <a:p>
            <a:endParaRPr lang="en-US" sz="2000" dirty="0"/>
          </a:p>
          <a:p>
            <a:r>
              <a:rPr lang="en-US" sz="2000" dirty="0" smtClean="0"/>
              <a:t>An incomplete cleft lip involves a portion of the lip, but a band of soft tissue spans the cleft.</a:t>
            </a:r>
          </a:p>
          <a:p>
            <a:endParaRPr lang="en-IN" sz="2000" dirty="0"/>
          </a:p>
        </p:txBody>
      </p:sp>
    </p:spTree>
    <p:extLst>
      <p:ext uri="{BB962C8B-B14F-4D97-AF65-F5344CB8AC3E}">
        <p14:creationId xmlns:p14="http://schemas.microsoft.com/office/powerpoint/2010/main" val="264314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 name="Picture 4"/>
          <p:cNvPicPr>
            <a:picLocks noChangeAspect="1"/>
          </p:cNvPicPr>
          <p:nvPr/>
        </p:nvPicPr>
        <p:blipFill>
          <a:blip r:embed="rId3"/>
          <a:stretch>
            <a:fillRect/>
          </a:stretch>
        </p:blipFill>
        <p:spPr>
          <a:xfrm>
            <a:off x="533400" y="526110"/>
            <a:ext cx="10027920" cy="5844209"/>
          </a:xfrm>
          <a:prstGeom prst="rect">
            <a:avLst/>
          </a:prstGeom>
        </p:spPr>
      </p:pic>
      <p:sp>
        <p:nvSpPr>
          <p:cNvPr id="6" name="Rectangle 5"/>
          <p:cNvSpPr/>
          <p:nvPr/>
        </p:nvSpPr>
        <p:spPr>
          <a:xfrm>
            <a:off x="1396352" y="2798717"/>
            <a:ext cx="1167234" cy="369332"/>
          </a:xfrm>
          <a:prstGeom prst="rect">
            <a:avLst/>
          </a:prstGeom>
          <a:solidFill>
            <a:schemeClr val="accent1"/>
          </a:solidFill>
        </p:spPr>
        <p:txBody>
          <a:bodyPr wrap="square">
            <a:spAutoFit/>
          </a:bodyPr>
          <a:lstStyle/>
          <a:p>
            <a:r>
              <a:rPr lang="en-IN" dirty="0" smtClean="0"/>
              <a:t>NORMAL</a:t>
            </a:r>
            <a:endParaRPr lang="en-IN" dirty="0"/>
          </a:p>
        </p:txBody>
      </p:sp>
      <p:sp>
        <p:nvSpPr>
          <p:cNvPr id="7" name="Rectangle 6"/>
          <p:cNvSpPr/>
          <p:nvPr/>
        </p:nvSpPr>
        <p:spPr>
          <a:xfrm>
            <a:off x="4674041" y="2811083"/>
            <a:ext cx="2222724" cy="369332"/>
          </a:xfrm>
          <a:prstGeom prst="rect">
            <a:avLst/>
          </a:prstGeom>
          <a:solidFill>
            <a:schemeClr val="accent1"/>
          </a:solidFill>
        </p:spPr>
        <p:txBody>
          <a:bodyPr wrap="none">
            <a:spAutoFit/>
          </a:bodyPr>
          <a:lstStyle/>
          <a:p>
            <a:r>
              <a:rPr lang="en-IN" dirty="0" smtClean="0"/>
              <a:t>ISOLATED CLEFT LIP</a:t>
            </a:r>
            <a:endParaRPr lang="en-IN" dirty="0"/>
          </a:p>
        </p:txBody>
      </p:sp>
      <p:sp>
        <p:nvSpPr>
          <p:cNvPr id="8" name="Rectangle 7"/>
          <p:cNvSpPr/>
          <p:nvPr/>
        </p:nvSpPr>
        <p:spPr>
          <a:xfrm>
            <a:off x="7566661" y="2612962"/>
            <a:ext cx="3147059" cy="646331"/>
          </a:xfrm>
          <a:prstGeom prst="rect">
            <a:avLst/>
          </a:prstGeom>
          <a:solidFill>
            <a:schemeClr val="accent1"/>
          </a:solidFill>
        </p:spPr>
        <p:txBody>
          <a:bodyPr wrap="square">
            <a:spAutoFit/>
          </a:bodyPr>
          <a:lstStyle/>
          <a:p>
            <a:r>
              <a:rPr lang="en-IN" dirty="0" smtClean="0"/>
              <a:t>UNILATERAL CLEFT LIP AND ANTERIOR PALATE</a:t>
            </a:r>
            <a:endParaRPr lang="en-IN" dirty="0"/>
          </a:p>
        </p:txBody>
      </p:sp>
      <p:sp>
        <p:nvSpPr>
          <p:cNvPr id="10" name="Rectangle 9"/>
          <p:cNvSpPr/>
          <p:nvPr/>
        </p:nvSpPr>
        <p:spPr>
          <a:xfrm>
            <a:off x="441960" y="5693509"/>
            <a:ext cx="3477985" cy="646331"/>
          </a:xfrm>
          <a:prstGeom prst="rect">
            <a:avLst/>
          </a:prstGeom>
          <a:solidFill>
            <a:schemeClr val="accent1"/>
          </a:solidFill>
        </p:spPr>
        <p:txBody>
          <a:bodyPr wrap="square">
            <a:spAutoFit/>
          </a:bodyPr>
          <a:lstStyle/>
          <a:p>
            <a:r>
              <a:rPr lang="en-IN" dirty="0"/>
              <a:t>B</a:t>
            </a:r>
            <a:r>
              <a:rPr lang="en-IN" dirty="0" smtClean="0"/>
              <a:t>ILATERAL CLEFT LIP AND ANTERIOR PALATE</a:t>
            </a:r>
            <a:endParaRPr lang="en-IN" dirty="0"/>
          </a:p>
        </p:txBody>
      </p:sp>
      <p:sp>
        <p:nvSpPr>
          <p:cNvPr id="11" name="Rectangle 10"/>
          <p:cNvSpPr/>
          <p:nvPr/>
        </p:nvSpPr>
        <p:spPr>
          <a:xfrm>
            <a:off x="4544501" y="5908069"/>
            <a:ext cx="2641044" cy="369332"/>
          </a:xfrm>
          <a:prstGeom prst="rect">
            <a:avLst/>
          </a:prstGeom>
          <a:solidFill>
            <a:schemeClr val="accent1"/>
          </a:solidFill>
        </p:spPr>
        <p:txBody>
          <a:bodyPr wrap="none">
            <a:spAutoFit/>
          </a:bodyPr>
          <a:lstStyle/>
          <a:p>
            <a:r>
              <a:rPr lang="en-IN" dirty="0" smtClean="0"/>
              <a:t>ISOLATED CLEFT PALATE</a:t>
            </a:r>
            <a:endParaRPr lang="en-IN" dirty="0"/>
          </a:p>
        </p:txBody>
      </p:sp>
      <p:sp>
        <p:nvSpPr>
          <p:cNvPr id="12" name="Rectangle 11"/>
          <p:cNvSpPr/>
          <p:nvPr/>
        </p:nvSpPr>
        <p:spPr>
          <a:xfrm>
            <a:off x="7563109" y="5729432"/>
            <a:ext cx="3135372" cy="646331"/>
          </a:xfrm>
          <a:prstGeom prst="rect">
            <a:avLst/>
          </a:prstGeom>
          <a:solidFill>
            <a:schemeClr val="accent1"/>
          </a:solidFill>
        </p:spPr>
        <p:txBody>
          <a:bodyPr wrap="square">
            <a:spAutoFit/>
          </a:bodyPr>
          <a:lstStyle/>
          <a:p>
            <a:r>
              <a:rPr lang="en-IN" dirty="0" smtClean="0"/>
              <a:t>BILATERAL CLEFT LIP AND PALATE</a:t>
            </a:r>
            <a:endParaRPr lang="en-IN" dirty="0"/>
          </a:p>
        </p:txBody>
      </p:sp>
    </p:spTree>
    <p:extLst>
      <p:ext uri="{BB962C8B-B14F-4D97-AF65-F5344CB8AC3E}">
        <p14:creationId xmlns:p14="http://schemas.microsoft.com/office/powerpoint/2010/main" val="26512121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7520" y="256032"/>
            <a:ext cx="5852160" cy="6601969"/>
          </a:xfrm>
        </p:spPr>
        <p:txBody>
          <a:bodyPr>
            <a:normAutofit/>
          </a:bodyPr>
          <a:lstStyle/>
          <a:p>
            <a:pPr marL="0" indent="0">
              <a:buNone/>
            </a:pPr>
            <a:endParaRPr lang="en-US" dirty="0" smtClean="0"/>
          </a:p>
          <a:p>
            <a:endParaRPr lang="en-US" dirty="0" smtClean="0"/>
          </a:p>
          <a:p>
            <a:endParaRPr lang="en-IN" dirty="0"/>
          </a:p>
        </p:txBody>
      </p:sp>
      <p:sp>
        <p:nvSpPr>
          <p:cNvPr id="7" name="TextBox 6"/>
          <p:cNvSpPr txBox="1"/>
          <p:nvPr/>
        </p:nvSpPr>
        <p:spPr>
          <a:xfrm>
            <a:off x="448887" y="1508321"/>
            <a:ext cx="9094124" cy="4093428"/>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fr-FR" sz="2000" dirty="0" err="1"/>
              <a:t>Nyberg</a:t>
            </a:r>
            <a:r>
              <a:rPr lang="fr-FR" sz="2000" dirty="0"/>
              <a:t> et al  </a:t>
            </a:r>
            <a:r>
              <a:rPr lang="fr-FR" sz="2000" dirty="0" err="1"/>
              <a:t>proposed</a:t>
            </a:r>
            <a:r>
              <a:rPr lang="fr-FR" sz="2000" dirty="0"/>
              <a:t> </a:t>
            </a:r>
            <a:r>
              <a:rPr lang="en-US" sz="2000" dirty="0"/>
              <a:t>a </a:t>
            </a:r>
            <a:r>
              <a:rPr lang="en-US" sz="2000" dirty="0" err="1" smtClean="0"/>
              <a:t>ultrasonographic</a:t>
            </a:r>
            <a:r>
              <a:rPr lang="en-US" sz="2000" dirty="0" smtClean="0"/>
              <a:t> </a:t>
            </a:r>
            <a:r>
              <a:rPr lang="en-US" sz="2000" dirty="0"/>
              <a:t>classification of CL with or without CP</a:t>
            </a:r>
            <a:r>
              <a:rPr lang="en-US" sz="2000" dirty="0" smtClean="0"/>
              <a:t>.</a:t>
            </a:r>
          </a:p>
          <a:p>
            <a:endParaRPr lang="en-US" sz="2000" dirty="0"/>
          </a:p>
          <a:p>
            <a:r>
              <a:rPr lang="en-US" sz="2000" dirty="0"/>
              <a:t>CL alone </a:t>
            </a:r>
            <a:r>
              <a:rPr lang="en-US" sz="2000" dirty="0" smtClean="0"/>
              <a:t>as </a:t>
            </a:r>
            <a:r>
              <a:rPr lang="en-US" sz="2000" dirty="0"/>
              <a:t>type </a:t>
            </a:r>
            <a:r>
              <a:rPr lang="en-US" sz="2000" dirty="0" smtClean="0"/>
              <a:t>1</a:t>
            </a:r>
          </a:p>
          <a:p>
            <a:endParaRPr lang="en-US" sz="2000" dirty="0"/>
          </a:p>
          <a:p>
            <a:r>
              <a:rPr lang="en-US" sz="2000" dirty="0"/>
              <a:t>Unilateral CL and CP as type </a:t>
            </a:r>
            <a:r>
              <a:rPr lang="en-US" sz="2000" dirty="0" smtClean="0"/>
              <a:t>2</a:t>
            </a:r>
          </a:p>
          <a:p>
            <a:endParaRPr lang="en-US" sz="2000" dirty="0"/>
          </a:p>
          <a:p>
            <a:r>
              <a:rPr lang="en-US" sz="2000" dirty="0"/>
              <a:t>Bilateral CL and CP as type </a:t>
            </a:r>
            <a:r>
              <a:rPr lang="en-US" sz="2000" dirty="0" smtClean="0"/>
              <a:t>3</a:t>
            </a:r>
          </a:p>
          <a:p>
            <a:endParaRPr lang="en-US" sz="2000" dirty="0" smtClean="0"/>
          </a:p>
          <a:p>
            <a:r>
              <a:rPr lang="en-US" sz="2000" dirty="0" smtClean="0"/>
              <a:t>Midline </a:t>
            </a:r>
            <a:r>
              <a:rPr lang="en-US" sz="2000" dirty="0"/>
              <a:t>CL and CP as type </a:t>
            </a:r>
            <a:r>
              <a:rPr lang="en-US" sz="2000" dirty="0" smtClean="0"/>
              <a:t>4</a:t>
            </a:r>
          </a:p>
          <a:p>
            <a:endParaRPr lang="en-US" sz="2000" dirty="0"/>
          </a:p>
          <a:p>
            <a:r>
              <a:rPr lang="en-US" sz="2000" dirty="0" smtClean="0"/>
              <a:t>Facial </a:t>
            </a:r>
            <a:r>
              <a:rPr lang="en-US" sz="2000" dirty="0"/>
              <a:t>defects associated with amniotic bands </a:t>
            </a:r>
            <a:r>
              <a:rPr lang="en-IN" sz="2000" dirty="0" smtClean="0"/>
              <a:t>as </a:t>
            </a:r>
            <a:r>
              <a:rPr lang="en-IN" sz="2000" dirty="0"/>
              <a:t>type 5.</a:t>
            </a:r>
            <a:endParaRPr lang="en-US" sz="2000" dirty="0"/>
          </a:p>
          <a:p>
            <a:endParaRPr lang="en-IN" sz="2000" dirty="0"/>
          </a:p>
        </p:txBody>
      </p:sp>
    </p:spTree>
    <p:extLst>
      <p:ext uri="{BB962C8B-B14F-4D97-AF65-F5344CB8AC3E}">
        <p14:creationId xmlns:p14="http://schemas.microsoft.com/office/powerpoint/2010/main" val="3609953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32261"/>
            <a:ext cx="6410984" cy="5156662"/>
          </a:xfrm>
          <a:prstGeom prst="rect">
            <a:avLst/>
          </a:prstGeom>
        </p:spPr>
      </p:pic>
      <p:sp>
        <p:nvSpPr>
          <p:cNvPr id="5" name="Rectangle 4"/>
          <p:cNvSpPr/>
          <p:nvPr/>
        </p:nvSpPr>
        <p:spPr>
          <a:xfrm>
            <a:off x="498764" y="5635412"/>
            <a:ext cx="5419899" cy="646331"/>
          </a:xfrm>
          <a:prstGeom prst="rect">
            <a:avLst/>
          </a:prstGeom>
        </p:spPr>
        <p:txBody>
          <a:bodyPr wrap="square">
            <a:spAutoFit/>
          </a:bodyPr>
          <a:lstStyle/>
          <a:p>
            <a:r>
              <a:rPr lang="en-US" dirty="0">
                <a:latin typeface="GillSansStd"/>
              </a:rPr>
              <a:t>Pharyngeal pouches </a:t>
            </a:r>
            <a:r>
              <a:rPr lang="en-US" dirty="0" smtClean="0">
                <a:latin typeface="GillSansStd"/>
              </a:rPr>
              <a:t>shown as </a:t>
            </a:r>
            <a:r>
              <a:rPr lang="en-US" dirty="0" err="1">
                <a:latin typeface="GillSansStd"/>
              </a:rPr>
              <a:t>outpocketings</a:t>
            </a:r>
            <a:r>
              <a:rPr lang="en-US" dirty="0">
                <a:latin typeface="GillSansStd"/>
              </a:rPr>
              <a:t> of the foregut and </a:t>
            </a:r>
            <a:r>
              <a:rPr lang="en-US" dirty="0" smtClean="0">
                <a:latin typeface="GillSansStd"/>
              </a:rPr>
              <a:t>thyroid </a:t>
            </a:r>
            <a:r>
              <a:rPr lang="en-US" dirty="0" err="1">
                <a:latin typeface="GillSansStd"/>
              </a:rPr>
              <a:t>primordium</a:t>
            </a:r>
            <a:r>
              <a:rPr lang="en-US" dirty="0">
                <a:latin typeface="GillSansStd"/>
              </a:rPr>
              <a:t> </a:t>
            </a:r>
            <a:endParaRPr lang="en-IN" dirty="0"/>
          </a:p>
        </p:txBody>
      </p:sp>
      <p:pic>
        <p:nvPicPr>
          <p:cNvPr id="6" name="Picture 5"/>
          <p:cNvPicPr>
            <a:picLocks noChangeAspect="1"/>
          </p:cNvPicPr>
          <p:nvPr/>
        </p:nvPicPr>
        <p:blipFill>
          <a:blip r:embed="rId3"/>
          <a:stretch>
            <a:fillRect/>
          </a:stretch>
        </p:blipFill>
        <p:spPr>
          <a:xfrm>
            <a:off x="7381701" y="315884"/>
            <a:ext cx="4504599" cy="5278396"/>
          </a:xfrm>
          <a:prstGeom prst="rect">
            <a:avLst/>
          </a:prstGeom>
        </p:spPr>
      </p:pic>
      <p:sp>
        <p:nvSpPr>
          <p:cNvPr id="7" name="Rectangle 6"/>
          <p:cNvSpPr/>
          <p:nvPr/>
        </p:nvSpPr>
        <p:spPr>
          <a:xfrm>
            <a:off x="6172200" y="5568910"/>
            <a:ext cx="6019800" cy="923330"/>
          </a:xfrm>
          <a:prstGeom prst="rect">
            <a:avLst/>
          </a:prstGeom>
        </p:spPr>
        <p:txBody>
          <a:bodyPr wrap="square">
            <a:spAutoFit/>
          </a:bodyPr>
          <a:lstStyle/>
          <a:p>
            <a:r>
              <a:rPr lang="en-US" dirty="0">
                <a:latin typeface="GillSansStd"/>
              </a:rPr>
              <a:t>Each arch consists of a </a:t>
            </a:r>
            <a:r>
              <a:rPr lang="en-US" dirty="0" err="1">
                <a:latin typeface="GillSansStd"/>
              </a:rPr>
              <a:t>mesenchymal</a:t>
            </a:r>
            <a:r>
              <a:rPr lang="en-US" dirty="0">
                <a:latin typeface="GillSansStd"/>
              </a:rPr>
              <a:t> core</a:t>
            </a:r>
          </a:p>
          <a:p>
            <a:r>
              <a:rPr lang="en-US" dirty="0" smtClean="0">
                <a:latin typeface="GillSansStd"/>
              </a:rPr>
              <a:t>lined </a:t>
            </a:r>
            <a:r>
              <a:rPr lang="en-US" dirty="0">
                <a:latin typeface="GillSansStd"/>
              </a:rPr>
              <a:t>internally by endoderm and externally by ectoderm.</a:t>
            </a:r>
          </a:p>
          <a:p>
            <a:r>
              <a:rPr lang="en-US" dirty="0">
                <a:latin typeface="GillSansStd"/>
              </a:rPr>
              <a:t>Each arch also contains an </a:t>
            </a:r>
            <a:r>
              <a:rPr lang="en-US" dirty="0" smtClean="0">
                <a:latin typeface="GillSansStd"/>
              </a:rPr>
              <a:t>artery</a:t>
            </a:r>
            <a:endParaRPr lang="en-IN" dirty="0"/>
          </a:p>
        </p:txBody>
      </p:sp>
    </p:spTree>
    <p:extLst>
      <p:ext uri="{BB962C8B-B14F-4D97-AF65-F5344CB8AC3E}">
        <p14:creationId xmlns:p14="http://schemas.microsoft.com/office/powerpoint/2010/main" val="37055691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579" y="443510"/>
            <a:ext cx="8596668" cy="1320800"/>
          </a:xfrm>
        </p:spPr>
        <p:txBody>
          <a:bodyPr/>
          <a:lstStyle/>
          <a:p>
            <a:r>
              <a:rPr lang="en-US" b="1" dirty="0" smtClean="0"/>
              <a:t>UNILATERAL CLEFT LIP OR PALATE</a:t>
            </a:r>
            <a:br>
              <a:rPr lang="en-US" b="1" dirty="0" smtClean="0"/>
            </a:br>
            <a:endParaRPr lang="en-IN" dirty="0"/>
          </a:p>
        </p:txBody>
      </p:sp>
      <p:pic>
        <p:nvPicPr>
          <p:cNvPr id="4" name="Picture 3"/>
          <p:cNvPicPr>
            <a:picLocks noChangeAspect="1"/>
          </p:cNvPicPr>
          <p:nvPr/>
        </p:nvPicPr>
        <p:blipFill>
          <a:blip r:embed="rId3"/>
          <a:stretch>
            <a:fillRect/>
          </a:stretch>
        </p:blipFill>
        <p:spPr>
          <a:xfrm>
            <a:off x="487680" y="1233073"/>
            <a:ext cx="3683192" cy="4858771"/>
          </a:xfrm>
          <a:prstGeom prst="rect">
            <a:avLst/>
          </a:prstGeom>
        </p:spPr>
      </p:pic>
      <p:pic>
        <p:nvPicPr>
          <p:cNvPr id="5" name="Picture 4"/>
          <p:cNvPicPr>
            <a:picLocks noChangeAspect="1"/>
          </p:cNvPicPr>
          <p:nvPr/>
        </p:nvPicPr>
        <p:blipFill>
          <a:blip r:embed="rId4"/>
          <a:stretch>
            <a:fillRect/>
          </a:stretch>
        </p:blipFill>
        <p:spPr>
          <a:xfrm>
            <a:off x="8275320" y="1245661"/>
            <a:ext cx="3474720" cy="4964392"/>
          </a:xfrm>
          <a:prstGeom prst="rect">
            <a:avLst/>
          </a:prstGeom>
        </p:spPr>
      </p:pic>
      <p:sp>
        <p:nvSpPr>
          <p:cNvPr id="8" name="TextBox 7"/>
          <p:cNvSpPr txBox="1"/>
          <p:nvPr/>
        </p:nvSpPr>
        <p:spPr>
          <a:xfrm>
            <a:off x="4638501" y="2210085"/>
            <a:ext cx="3275215" cy="2862322"/>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US" sz="2000" dirty="0"/>
              <a:t>In a unilateral cleft lip or palate, there is often an offset between the two sides of the cleft, </a:t>
            </a:r>
            <a:r>
              <a:rPr lang="en-US" sz="2000" dirty="0" smtClean="0"/>
              <a:t>described </a:t>
            </a:r>
            <a:r>
              <a:rPr lang="en-US" sz="2000" dirty="0"/>
              <a:t>as the “greater segment” on the opposite the cleft, and the “lesser segment” on the side of </a:t>
            </a:r>
            <a:r>
              <a:rPr lang="en-IN" sz="2000" dirty="0"/>
              <a:t>the cleft</a:t>
            </a:r>
            <a:r>
              <a:rPr lang="en-IN" sz="2000" dirty="0" smtClean="0"/>
              <a:t>.</a:t>
            </a:r>
            <a:endParaRPr lang="en-IN" sz="2000" dirty="0"/>
          </a:p>
        </p:txBody>
      </p:sp>
      <p:sp>
        <p:nvSpPr>
          <p:cNvPr id="10" name="Right Arrow 9"/>
          <p:cNvSpPr/>
          <p:nvPr/>
        </p:nvSpPr>
        <p:spPr>
          <a:xfrm rot="14951864">
            <a:off x="9095104" y="4692922"/>
            <a:ext cx="1313902" cy="48320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ight Arrow 11"/>
          <p:cNvSpPr/>
          <p:nvPr/>
        </p:nvSpPr>
        <p:spPr>
          <a:xfrm rot="7932027">
            <a:off x="1614416" y="4380377"/>
            <a:ext cx="846573" cy="526383"/>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1489364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502920"/>
            <a:ext cx="10541479" cy="1320800"/>
          </a:xfrm>
        </p:spPr>
        <p:txBody>
          <a:bodyPr/>
          <a:lstStyle/>
          <a:p>
            <a:r>
              <a:rPr lang="en-US" b="1" i="1" dirty="0" smtClean="0"/>
              <a:t>BILATERAL CLEFT LIP OR PALATE</a:t>
            </a:r>
            <a:endParaRPr lang="en-IN" dirty="0"/>
          </a:p>
        </p:txBody>
      </p:sp>
      <p:sp>
        <p:nvSpPr>
          <p:cNvPr id="3" name="Content Placeholder 2"/>
          <p:cNvSpPr>
            <a:spLocks noGrp="1"/>
          </p:cNvSpPr>
          <p:nvPr>
            <p:ph idx="1"/>
          </p:nvPr>
        </p:nvSpPr>
        <p:spPr>
          <a:xfrm>
            <a:off x="0" y="877824"/>
            <a:ext cx="2425095" cy="5980175"/>
          </a:xfrm>
        </p:spPr>
        <p:txBody>
          <a:bodyPr>
            <a:normAutofit/>
          </a:bodyPr>
          <a:lstStyle/>
          <a:p>
            <a:endParaRPr lang="en-US" dirty="0"/>
          </a:p>
          <a:p>
            <a:endParaRPr lang="en-IN"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80999" y="1352088"/>
            <a:ext cx="3633062" cy="4576272"/>
          </a:xfrm>
          <a:prstGeom prst="rect">
            <a:avLst/>
          </a:prstGeom>
        </p:spPr>
      </p:pic>
      <p:pic>
        <p:nvPicPr>
          <p:cNvPr id="5" name="Picture 4"/>
          <p:cNvPicPr>
            <a:picLocks noChangeAspect="1"/>
          </p:cNvPicPr>
          <p:nvPr/>
        </p:nvPicPr>
        <p:blipFill>
          <a:blip r:embed="rId5"/>
          <a:stretch>
            <a:fillRect/>
          </a:stretch>
        </p:blipFill>
        <p:spPr>
          <a:xfrm>
            <a:off x="7513320" y="1162711"/>
            <a:ext cx="4069080" cy="4881247"/>
          </a:xfrm>
          <a:prstGeom prst="rect">
            <a:avLst/>
          </a:prstGeom>
        </p:spPr>
      </p:pic>
      <p:sp>
        <p:nvSpPr>
          <p:cNvPr id="8" name="TextBox 7"/>
          <p:cNvSpPr txBox="1"/>
          <p:nvPr/>
        </p:nvSpPr>
        <p:spPr>
          <a:xfrm>
            <a:off x="4001194" y="2353625"/>
            <a:ext cx="3258589" cy="1323439"/>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IN" sz="2000" dirty="0"/>
              <a:t>In bilateral cleft lip </a:t>
            </a:r>
            <a:r>
              <a:rPr lang="en-US" sz="2000" dirty="0"/>
              <a:t>or palate, there will  be  </a:t>
            </a:r>
            <a:r>
              <a:rPr lang="en-US" sz="2000" dirty="0" err="1"/>
              <a:t>premaxillary</a:t>
            </a:r>
            <a:r>
              <a:rPr lang="en-US" sz="2000" dirty="0"/>
              <a:t> protrusion </a:t>
            </a:r>
            <a:r>
              <a:rPr lang="en-US" sz="2000" dirty="0" smtClean="0"/>
              <a:t>of </a:t>
            </a:r>
            <a:r>
              <a:rPr lang="en-US" sz="2000" dirty="0" err="1" smtClean="0"/>
              <a:t>intermaxillary</a:t>
            </a:r>
            <a:r>
              <a:rPr lang="en-US" sz="2000" dirty="0" smtClean="0"/>
              <a:t> segment</a:t>
            </a:r>
            <a:endParaRPr lang="en-US" sz="2000" dirty="0"/>
          </a:p>
        </p:txBody>
      </p:sp>
      <p:sp>
        <p:nvSpPr>
          <p:cNvPr id="9" name="Right Arrow 8"/>
          <p:cNvSpPr/>
          <p:nvPr/>
        </p:nvSpPr>
        <p:spPr>
          <a:xfrm rot="1943121">
            <a:off x="513449" y="1535554"/>
            <a:ext cx="961747" cy="470294"/>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ight Arrow 9"/>
          <p:cNvSpPr/>
          <p:nvPr/>
        </p:nvSpPr>
        <p:spPr>
          <a:xfrm>
            <a:off x="7543974" y="5177820"/>
            <a:ext cx="961747" cy="470294"/>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267134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579120"/>
            <a:ext cx="8596668" cy="1320800"/>
          </a:xfrm>
        </p:spPr>
        <p:txBody>
          <a:bodyPr/>
          <a:lstStyle/>
          <a:p>
            <a:r>
              <a:rPr lang="en-US" b="1" dirty="0" smtClean="0"/>
              <a:t>MEDIAN CLEFT LIP OR PALATE</a:t>
            </a:r>
            <a:endParaRPr lang="en-IN" dirty="0"/>
          </a:p>
        </p:txBody>
      </p:sp>
      <p:pic>
        <p:nvPicPr>
          <p:cNvPr id="5" name="Picture 4"/>
          <p:cNvPicPr>
            <a:picLocks noChangeAspect="1"/>
          </p:cNvPicPr>
          <p:nvPr/>
        </p:nvPicPr>
        <p:blipFill>
          <a:blip r:embed="rId3"/>
          <a:stretch>
            <a:fillRect/>
          </a:stretch>
        </p:blipFill>
        <p:spPr>
          <a:xfrm>
            <a:off x="7800579" y="609601"/>
            <a:ext cx="4122134" cy="4937760"/>
          </a:xfrm>
          <a:prstGeom prst="rect">
            <a:avLst/>
          </a:prstGeom>
        </p:spPr>
      </p:pic>
      <p:sp>
        <p:nvSpPr>
          <p:cNvPr id="6" name="TextBox 5"/>
          <p:cNvSpPr txBox="1"/>
          <p:nvPr/>
        </p:nvSpPr>
        <p:spPr>
          <a:xfrm>
            <a:off x="320040" y="4790777"/>
            <a:ext cx="6614159" cy="707886"/>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r>
              <a:rPr lang="en-US" sz="2000" dirty="0"/>
              <a:t>In the inferior group there may be deficiency </a:t>
            </a:r>
            <a:r>
              <a:rPr lang="en-US" sz="2000" dirty="0" smtClean="0"/>
              <a:t>of upper </a:t>
            </a:r>
            <a:r>
              <a:rPr lang="en-US" sz="2000" dirty="0"/>
              <a:t>lip </a:t>
            </a:r>
            <a:r>
              <a:rPr lang="en-US" sz="2000" dirty="0" smtClean="0"/>
              <a:t>and </a:t>
            </a:r>
            <a:r>
              <a:rPr lang="en-US" sz="2000" dirty="0" err="1" smtClean="0"/>
              <a:t>philtrum</a:t>
            </a:r>
            <a:r>
              <a:rPr lang="en-US" sz="2000" dirty="0"/>
              <a:t>.</a:t>
            </a:r>
          </a:p>
        </p:txBody>
      </p:sp>
      <p:sp>
        <p:nvSpPr>
          <p:cNvPr id="7" name="TextBox 6"/>
          <p:cNvSpPr txBox="1"/>
          <p:nvPr/>
        </p:nvSpPr>
        <p:spPr>
          <a:xfrm>
            <a:off x="0" y="3326334"/>
            <a:ext cx="7330440" cy="707886"/>
          </a:xfrm>
          <a:prstGeom prst="rect">
            <a:avLst/>
          </a:prstGeom>
          <a:solidFill>
            <a:schemeClr val="tx2">
              <a:lumMod val="20000"/>
              <a:lumOff val="80000"/>
            </a:schemeClr>
          </a:solidFill>
          <a:ln>
            <a:solidFill>
              <a:schemeClr val="bg2">
                <a:lumMod val="90000"/>
              </a:schemeClr>
            </a:solidFill>
          </a:ln>
        </p:spPr>
        <p:txBody>
          <a:bodyPr wrap="square" rtlCol="0">
            <a:spAutoFit/>
          </a:bodyPr>
          <a:lstStyle/>
          <a:p>
            <a:r>
              <a:rPr lang="en-US" sz="2000" dirty="0"/>
              <a:t>Patients with anomalies in the superior group are </a:t>
            </a:r>
            <a:r>
              <a:rPr lang="en-US" sz="2000" dirty="0" smtClean="0"/>
              <a:t>associated with </a:t>
            </a:r>
            <a:r>
              <a:rPr lang="en-US" sz="2000" dirty="0" err="1" smtClean="0"/>
              <a:t>hypertelorism</a:t>
            </a:r>
            <a:r>
              <a:rPr lang="en-US" sz="2000" dirty="0" smtClean="0"/>
              <a:t>, </a:t>
            </a:r>
            <a:r>
              <a:rPr lang="en-US" sz="2000" dirty="0"/>
              <a:t>median cleft </a:t>
            </a:r>
            <a:r>
              <a:rPr lang="en-US" sz="2000" dirty="0" smtClean="0"/>
              <a:t>nose</a:t>
            </a:r>
            <a:r>
              <a:rPr lang="en-US" sz="2000" dirty="0"/>
              <a:t> </a:t>
            </a:r>
            <a:r>
              <a:rPr lang="en-US" sz="2000" dirty="0" smtClean="0"/>
              <a:t>and </a:t>
            </a:r>
            <a:r>
              <a:rPr lang="en-US" sz="2000" dirty="0"/>
              <a:t>cranium </a:t>
            </a:r>
            <a:r>
              <a:rPr lang="en-US" sz="2000" dirty="0" err="1" smtClean="0"/>
              <a:t>bifidum</a:t>
            </a:r>
            <a:r>
              <a:rPr lang="en-US" sz="2000" dirty="0" smtClean="0"/>
              <a:t>.</a:t>
            </a:r>
            <a:endParaRPr lang="en-US" sz="2000" dirty="0"/>
          </a:p>
        </p:txBody>
      </p:sp>
      <p:sp>
        <p:nvSpPr>
          <p:cNvPr id="8" name="TextBox 7"/>
          <p:cNvSpPr txBox="1"/>
          <p:nvPr/>
        </p:nvSpPr>
        <p:spPr>
          <a:xfrm>
            <a:off x="0" y="1585295"/>
            <a:ext cx="7345998" cy="707886"/>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IN" sz="2000" dirty="0"/>
              <a:t>Midline </a:t>
            </a:r>
            <a:r>
              <a:rPr lang="en-IN" sz="2000" dirty="0" err="1"/>
              <a:t>clefting</a:t>
            </a:r>
            <a:r>
              <a:rPr lang="en-IN" sz="2000" dirty="0"/>
              <a:t> </a:t>
            </a:r>
            <a:r>
              <a:rPr lang="en-IN" sz="2000" dirty="0" smtClean="0"/>
              <a:t>(</a:t>
            </a:r>
            <a:r>
              <a:rPr lang="en-IN" sz="2000" dirty="0" err="1" smtClean="0"/>
              <a:t>Frontonasal</a:t>
            </a:r>
            <a:r>
              <a:rPr lang="en-IN" sz="2000" dirty="0" smtClean="0"/>
              <a:t> dysplasia) </a:t>
            </a:r>
            <a:r>
              <a:rPr lang="en-US" sz="2000" dirty="0" smtClean="0"/>
              <a:t>include either inferior </a:t>
            </a:r>
            <a:r>
              <a:rPr lang="en-US" sz="2000" dirty="0"/>
              <a:t>or A </a:t>
            </a:r>
            <a:r>
              <a:rPr lang="en-US" sz="2000" dirty="0" smtClean="0"/>
              <a:t>group </a:t>
            </a:r>
            <a:r>
              <a:rPr lang="en-US" sz="2000" dirty="0"/>
              <a:t>and </a:t>
            </a:r>
            <a:r>
              <a:rPr lang="en-US" sz="2000" dirty="0" smtClean="0"/>
              <a:t>superior </a:t>
            </a:r>
            <a:r>
              <a:rPr lang="en-US" sz="2000" dirty="0"/>
              <a:t>or B </a:t>
            </a:r>
            <a:r>
              <a:rPr lang="en-US" sz="2000" dirty="0" smtClean="0"/>
              <a:t>group </a:t>
            </a:r>
            <a:endParaRPr lang="en-US" sz="2000" dirty="0"/>
          </a:p>
        </p:txBody>
      </p:sp>
      <p:sp>
        <p:nvSpPr>
          <p:cNvPr id="9" name="Rectangle 8"/>
          <p:cNvSpPr/>
          <p:nvPr/>
        </p:nvSpPr>
        <p:spPr>
          <a:xfrm>
            <a:off x="7360057" y="5515047"/>
            <a:ext cx="5014823" cy="646331"/>
          </a:xfrm>
          <a:prstGeom prst="rect">
            <a:avLst/>
          </a:prstGeom>
        </p:spPr>
        <p:txBody>
          <a:bodyPr wrap="square">
            <a:spAutoFit/>
          </a:bodyPr>
          <a:lstStyle/>
          <a:p>
            <a:r>
              <a:rPr lang="en-US" i="1" dirty="0">
                <a:solidFill>
                  <a:srgbClr val="C00000"/>
                </a:solidFill>
              </a:rPr>
              <a:t>3D </a:t>
            </a:r>
            <a:r>
              <a:rPr lang="en-US" i="1" dirty="0" smtClean="0">
                <a:solidFill>
                  <a:srgbClr val="C00000"/>
                </a:solidFill>
              </a:rPr>
              <a:t>US shows absence of </a:t>
            </a:r>
            <a:r>
              <a:rPr lang="en-US" i="1" dirty="0">
                <a:solidFill>
                  <a:srgbClr val="C00000"/>
                </a:solidFill>
              </a:rPr>
              <a:t>the </a:t>
            </a:r>
            <a:r>
              <a:rPr lang="en-US" i="1" dirty="0" err="1">
                <a:solidFill>
                  <a:srgbClr val="C00000"/>
                </a:solidFill>
              </a:rPr>
              <a:t>intermaxillary</a:t>
            </a:r>
            <a:r>
              <a:rPr lang="en-US" i="1" dirty="0">
                <a:solidFill>
                  <a:srgbClr val="C00000"/>
                </a:solidFill>
              </a:rPr>
              <a:t> segment</a:t>
            </a:r>
          </a:p>
        </p:txBody>
      </p:sp>
      <p:sp>
        <p:nvSpPr>
          <p:cNvPr id="10" name="Right Arrow 9"/>
          <p:cNvSpPr/>
          <p:nvPr/>
        </p:nvSpPr>
        <p:spPr>
          <a:xfrm rot="10800000">
            <a:off x="10068595" y="2874735"/>
            <a:ext cx="961747" cy="470294"/>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735632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79" y="619933"/>
            <a:ext cx="9728538" cy="1320800"/>
          </a:xfrm>
        </p:spPr>
        <p:txBody>
          <a:bodyPr/>
          <a:lstStyle/>
          <a:p>
            <a:r>
              <a:rPr lang="en-US" b="1" dirty="0" smtClean="0"/>
              <a:t>ISOLATED CLEFT OF SECONDARY PALATE</a:t>
            </a:r>
            <a:endParaRPr lang="en-IN" dirty="0"/>
          </a:p>
        </p:txBody>
      </p:sp>
      <p:sp>
        <p:nvSpPr>
          <p:cNvPr id="3" name="Content Placeholder 2"/>
          <p:cNvSpPr>
            <a:spLocks noGrp="1"/>
          </p:cNvSpPr>
          <p:nvPr>
            <p:ph idx="1"/>
          </p:nvPr>
        </p:nvSpPr>
        <p:spPr>
          <a:xfrm>
            <a:off x="530352" y="3064042"/>
            <a:ext cx="10588752" cy="3592789"/>
          </a:xfrm>
        </p:spPr>
        <p:txBody>
          <a:bodyPr>
            <a:normAutofit/>
          </a:bodyPr>
          <a:lstStyle/>
          <a:p>
            <a:endParaRPr lang="en-US" dirty="0" smtClean="0"/>
          </a:p>
          <a:p>
            <a:endParaRPr lang="en-US" sz="2000" b="1" dirty="0" smtClean="0"/>
          </a:p>
          <a:p>
            <a:endParaRPr lang="en-IN" sz="2000" dirty="0"/>
          </a:p>
        </p:txBody>
      </p:sp>
      <p:sp>
        <p:nvSpPr>
          <p:cNvPr id="4" name="TextBox 3"/>
          <p:cNvSpPr txBox="1"/>
          <p:nvPr/>
        </p:nvSpPr>
        <p:spPr>
          <a:xfrm>
            <a:off x="315676" y="3855439"/>
            <a:ext cx="6147117" cy="707886"/>
          </a:xfrm>
          <a:prstGeom prst="rect">
            <a:avLst/>
          </a:prstGeom>
          <a:solidFill>
            <a:schemeClr val="bg2">
              <a:lumMod val="90000"/>
            </a:schemeClr>
          </a:solidFill>
          <a:ln>
            <a:solidFill>
              <a:schemeClr val="bg2">
                <a:lumMod val="90000"/>
              </a:schemeClr>
            </a:solidFill>
          </a:ln>
        </p:spPr>
        <p:txBody>
          <a:bodyPr wrap="square" rtlCol="0">
            <a:spAutoFit/>
          </a:bodyPr>
          <a:lstStyle/>
          <a:p>
            <a:r>
              <a:rPr lang="en-US" sz="2000" dirty="0"/>
              <a:t>Syndromes associated with </a:t>
            </a:r>
            <a:r>
              <a:rPr lang="en-US" sz="2000" dirty="0" smtClean="0"/>
              <a:t>isolated clefts include </a:t>
            </a:r>
            <a:r>
              <a:rPr lang="en-US" sz="2000" b="1" dirty="0" err="1"/>
              <a:t>Goldenhar</a:t>
            </a:r>
            <a:r>
              <a:rPr lang="en-US" sz="2000" b="1" dirty="0"/>
              <a:t> </a:t>
            </a:r>
            <a:r>
              <a:rPr lang="en-US" sz="2000" b="1" dirty="0" smtClean="0"/>
              <a:t>syndrome and  </a:t>
            </a:r>
            <a:r>
              <a:rPr lang="en-US" sz="2000" b="1" dirty="0"/>
              <a:t>Pierre-Robin </a:t>
            </a:r>
            <a:r>
              <a:rPr lang="en-US" sz="2000" b="1" dirty="0" smtClean="0"/>
              <a:t>sequence.</a:t>
            </a:r>
            <a:endParaRPr lang="en-US" sz="2000" b="1" dirty="0"/>
          </a:p>
        </p:txBody>
      </p:sp>
      <p:sp>
        <p:nvSpPr>
          <p:cNvPr id="5" name="TextBox 4"/>
          <p:cNvSpPr txBox="1"/>
          <p:nvPr/>
        </p:nvSpPr>
        <p:spPr>
          <a:xfrm>
            <a:off x="305059" y="2383508"/>
            <a:ext cx="6297478" cy="1015663"/>
          </a:xfrm>
          <a:prstGeom prst="rect">
            <a:avLst/>
          </a:prstGeom>
          <a:solidFill>
            <a:schemeClr val="accent4">
              <a:lumMod val="20000"/>
              <a:lumOff val="80000"/>
            </a:schemeClr>
          </a:solidFill>
          <a:ln>
            <a:solidFill>
              <a:schemeClr val="bg2">
                <a:lumMod val="90000"/>
              </a:schemeClr>
            </a:solidFill>
          </a:ln>
        </p:spPr>
        <p:txBody>
          <a:bodyPr wrap="square" rtlCol="0">
            <a:spAutoFit/>
          </a:bodyPr>
          <a:lstStyle/>
          <a:p>
            <a:r>
              <a:rPr lang="en-US" sz="2000" dirty="0"/>
              <a:t>I</a:t>
            </a:r>
            <a:r>
              <a:rPr lang="en-US" sz="2000" dirty="0" smtClean="0"/>
              <a:t>solated </a:t>
            </a:r>
            <a:r>
              <a:rPr lang="en-US" sz="2000" dirty="0"/>
              <a:t>cleft of secondary palate is identified by abnormal </a:t>
            </a:r>
            <a:r>
              <a:rPr lang="en-US" sz="2000" dirty="0" err="1"/>
              <a:t>oropharyngeal</a:t>
            </a:r>
            <a:r>
              <a:rPr lang="en-US" sz="2000" dirty="0"/>
              <a:t> fluid flow with color Doppler </a:t>
            </a:r>
            <a:r>
              <a:rPr lang="en-US" sz="2000" dirty="0" smtClean="0"/>
              <a:t>imaging.</a:t>
            </a:r>
            <a:endParaRPr lang="en-US" sz="2000" dirty="0"/>
          </a:p>
        </p:txBody>
      </p:sp>
      <p:pic>
        <p:nvPicPr>
          <p:cNvPr id="6" name="WhatsApp Video 2020-11-11 at 12.06.53 AM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91350" y="1758862"/>
            <a:ext cx="5200650" cy="4381500"/>
          </a:xfrm>
          <a:prstGeom prst="rect">
            <a:avLst/>
          </a:prstGeom>
        </p:spPr>
      </p:pic>
    </p:spTree>
    <p:extLst>
      <p:ext uri="{BB962C8B-B14F-4D97-AF65-F5344CB8AC3E}">
        <p14:creationId xmlns:p14="http://schemas.microsoft.com/office/powerpoint/2010/main" val="1503706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624840"/>
            <a:ext cx="7683910" cy="1320800"/>
          </a:xfrm>
        </p:spPr>
        <p:txBody>
          <a:bodyPr/>
          <a:lstStyle/>
          <a:p>
            <a:r>
              <a:rPr lang="en-IN" b="1" dirty="0" smtClean="0"/>
              <a:t>UNUSUAL FACIAL (TESSIER) CLEFTS</a:t>
            </a:r>
            <a:endParaRPr lang="en-IN" dirty="0"/>
          </a:p>
        </p:txBody>
      </p:sp>
      <p:sp>
        <p:nvSpPr>
          <p:cNvPr id="3" name="Content Placeholder 2"/>
          <p:cNvSpPr>
            <a:spLocks noGrp="1"/>
          </p:cNvSpPr>
          <p:nvPr>
            <p:ph idx="1"/>
          </p:nvPr>
        </p:nvSpPr>
        <p:spPr>
          <a:xfrm>
            <a:off x="304800" y="1402081"/>
            <a:ext cx="7211961" cy="4602480"/>
          </a:xfrm>
        </p:spPr>
        <p:txBody>
          <a:bodyPr>
            <a:normAutofit/>
          </a:bodyPr>
          <a:lstStyle/>
          <a:p>
            <a:r>
              <a:rPr lang="en-US" sz="2000" dirty="0" smtClean="0"/>
              <a:t>These are asymmetrical </a:t>
            </a:r>
            <a:r>
              <a:rPr lang="en-US" sz="2000" dirty="0"/>
              <a:t>clefts in unusual locations </a:t>
            </a:r>
            <a:r>
              <a:rPr lang="en-US" sz="2000" dirty="0" smtClean="0"/>
              <a:t>and may </a:t>
            </a:r>
            <a:r>
              <a:rPr lang="en-US" sz="2000" dirty="0"/>
              <a:t>be the result </a:t>
            </a:r>
            <a:r>
              <a:rPr lang="en-US" sz="2000" dirty="0" smtClean="0"/>
              <a:t>of </a:t>
            </a:r>
            <a:r>
              <a:rPr lang="en-US" sz="2000" b="1" dirty="0" smtClean="0">
                <a:solidFill>
                  <a:srgbClr val="C00000"/>
                </a:solidFill>
              </a:rPr>
              <a:t>amniotic </a:t>
            </a:r>
            <a:r>
              <a:rPr lang="en-US" sz="2000" b="1" dirty="0">
                <a:solidFill>
                  <a:srgbClr val="C00000"/>
                </a:solidFill>
              </a:rPr>
              <a:t>band </a:t>
            </a:r>
            <a:r>
              <a:rPr lang="en-US" sz="2000" b="1" dirty="0" smtClean="0">
                <a:solidFill>
                  <a:srgbClr val="C00000"/>
                </a:solidFill>
              </a:rPr>
              <a:t>syndrome</a:t>
            </a:r>
          </a:p>
          <a:p>
            <a:pPr marL="0" indent="0">
              <a:buNone/>
            </a:pPr>
            <a:endParaRPr lang="en-US" dirty="0" smtClean="0">
              <a:solidFill>
                <a:srgbClr val="C00000"/>
              </a:solidFill>
            </a:endParaRPr>
          </a:p>
          <a:p>
            <a:endParaRPr lang="en-IN" dirty="0"/>
          </a:p>
        </p:txBody>
      </p:sp>
      <p:pic>
        <p:nvPicPr>
          <p:cNvPr id="4" name="Picture 3"/>
          <p:cNvPicPr>
            <a:picLocks noChangeAspect="1"/>
          </p:cNvPicPr>
          <p:nvPr/>
        </p:nvPicPr>
        <p:blipFill>
          <a:blip r:embed="rId3"/>
          <a:stretch>
            <a:fillRect/>
          </a:stretch>
        </p:blipFill>
        <p:spPr>
          <a:xfrm>
            <a:off x="7452632" y="1630680"/>
            <a:ext cx="4739368" cy="3992880"/>
          </a:xfrm>
          <a:prstGeom prst="rect">
            <a:avLst/>
          </a:prstGeom>
        </p:spPr>
      </p:pic>
      <p:sp>
        <p:nvSpPr>
          <p:cNvPr id="7" name="TextBox 6"/>
          <p:cNvSpPr txBox="1"/>
          <p:nvPr/>
        </p:nvSpPr>
        <p:spPr>
          <a:xfrm>
            <a:off x="487680" y="4218425"/>
            <a:ext cx="6872438" cy="707886"/>
          </a:xfrm>
          <a:prstGeom prst="rect">
            <a:avLst/>
          </a:prstGeom>
          <a:solidFill>
            <a:schemeClr val="accent1">
              <a:lumMod val="40000"/>
              <a:lumOff val="60000"/>
            </a:schemeClr>
          </a:solidFill>
          <a:ln>
            <a:solidFill>
              <a:schemeClr val="bg2">
                <a:lumMod val="90000"/>
              </a:schemeClr>
            </a:solidFill>
          </a:ln>
        </p:spPr>
        <p:txBody>
          <a:bodyPr wrap="square" rtlCol="0">
            <a:spAutoFit/>
          </a:bodyPr>
          <a:lstStyle/>
          <a:p>
            <a:r>
              <a:rPr lang="en-US" sz="2000" dirty="0"/>
              <a:t>The clefts 1 through </a:t>
            </a:r>
            <a:r>
              <a:rPr lang="en-US" sz="2000" dirty="0" smtClean="0"/>
              <a:t>7 lies </a:t>
            </a:r>
            <a:r>
              <a:rPr lang="en-US" sz="2000" dirty="0"/>
              <a:t>below the orbit and 8 through 14, </a:t>
            </a:r>
            <a:r>
              <a:rPr lang="en-US" sz="2000" dirty="0" smtClean="0"/>
              <a:t>above </a:t>
            </a:r>
            <a:r>
              <a:rPr lang="en-US" sz="2000" dirty="0"/>
              <a:t>it.</a:t>
            </a:r>
            <a:r>
              <a:rPr lang="en-IN" sz="2000" dirty="0"/>
              <a:t> </a:t>
            </a:r>
          </a:p>
        </p:txBody>
      </p:sp>
      <p:sp>
        <p:nvSpPr>
          <p:cNvPr id="8" name="TextBox 7"/>
          <p:cNvSpPr txBox="1"/>
          <p:nvPr/>
        </p:nvSpPr>
        <p:spPr>
          <a:xfrm>
            <a:off x="335280" y="2541010"/>
            <a:ext cx="7010400" cy="1015663"/>
          </a:xfrm>
          <a:prstGeom prst="rect">
            <a:avLst/>
          </a:prstGeom>
          <a:solidFill>
            <a:schemeClr val="bg2">
              <a:lumMod val="90000"/>
            </a:schemeClr>
          </a:solidFill>
          <a:ln>
            <a:solidFill>
              <a:schemeClr val="bg2">
                <a:lumMod val="90000"/>
              </a:schemeClr>
            </a:solidFill>
          </a:ln>
        </p:spPr>
        <p:txBody>
          <a:bodyPr wrap="square" rtlCol="0">
            <a:spAutoFit/>
          </a:bodyPr>
          <a:lstStyle/>
          <a:p>
            <a:r>
              <a:rPr lang="en-US" sz="2000" dirty="0" smtClean="0"/>
              <a:t>These </a:t>
            </a:r>
            <a:r>
              <a:rPr lang="en-US" sz="2000" dirty="0"/>
              <a:t>clefts are classified </a:t>
            </a:r>
            <a:r>
              <a:rPr lang="en-US" sz="2000" dirty="0" smtClean="0"/>
              <a:t>by relationship </a:t>
            </a:r>
            <a:r>
              <a:rPr lang="en-US" sz="2000" dirty="0"/>
              <a:t>of the cleft to the mouth, nose, and eye </a:t>
            </a:r>
            <a:r>
              <a:rPr lang="en-US" sz="2000" dirty="0" smtClean="0"/>
              <a:t>and </a:t>
            </a:r>
            <a:r>
              <a:rPr lang="en-US" sz="2000" dirty="0"/>
              <a:t>are numbered from 1 to 14, with the midline designated as 0 and 14</a:t>
            </a:r>
          </a:p>
        </p:txBody>
      </p:sp>
    </p:spTree>
    <p:extLst>
      <p:ext uri="{BB962C8B-B14F-4D97-AF65-F5344CB8AC3E}">
        <p14:creationId xmlns:p14="http://schemas.microsoft.com/office/powerpoint/2010/main" val="10072718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880"/>
            <a:ext cx="8596668" cy="1320800"/>
          </a:xfrm>
        </p:spPr>
        <p:txBody>
          <a:bodyPr/>
          <a:lstStyle/>
          <a:p>
            <a:r>
              <a:rPr lang="en-IN" dirty="0" smtClean="0"/>
              <a:t>AMNIOTIC BAND SYNDROME</a:t>
            </a:r>
            <a:endParaRPr lang="en-IN" dirty="0"/>
          </a:p>
        </p:txBody>
      </p:sp>
      <p:sp>
        <p:nvSpPr>
          <p:cNvPr id="3" name="Content Placeholder 2"/>
          <p:cNvSpPr>
            <a:spLocks noGrp="1"/>
          </p:cNvSpPr>
          <p:nvPr>
            <p:ph idx="1"/>
          </p:nvPr>
        </p:nvSpPr>
        <p:spPr>
          <a:xfrm>
            <a:off x="121921" y="1981201"/>
            <a:ext cx="5486400" cy="4041647"/>
          </a:xfrm>
        </p:spPr>
        <p:txBody>
          <a:bodyPr>
            <a:normAutofit/>
          </a:bodyPr>
          <a:lstStyle/>
          <a:p>
            <a:r>
              <a:rPr lang="en-US" sz="2000" dirty="0"/>
              <a:t>The amniotic band sequence consists of soft </a:t>
            </a:r>
            <a:r>
              <a:rPr lang="en-US" sz="2000" dirty="0" smtClean="0"/>
              <a:t>tissue derangements arising from </a:t>
            </a:r>
            <a:r>
              <a:rPr lang="en-US" sz="2000" dirty="0">
                <a:solidFill>
                  <a:srgbClr val="C00000"/>
                </a:solidFill>
              </a:rPr>
              <a:t>tethering </a:t>
            </a:r>
            <a:r>
              <a:rPr lang="en-US" sz="2000" dirty="0"/>
              <a:t>of the fetus by fibrous bands of </a:t>
            </a:r>
            <a:r>
              <a:rPr lang="en-US" sz="2000" dirty="0" smtClean="0"/>
              <a:t>amniotic tissue.</a:t>
            </a:r>
            <a:endParaRPr lang="en-IN" dirty="0"/>
          </a:p>
        </p:txBody>
      </p:sp>
      <p:pic>
        <p:nvPicPr>
          <p:cNvPr id="4" name="Picture 3"/>
          <p:cNvPicPr>
            <a:picLocks noChangeAspect="1"/>
          </p:cNvPicPr>
          <p:nvPr/>
        </p:nvPicPr>
        <p:blipFill>
          <a:blip r:embed="rId3"/>
          <a:stretch>
            <a:fillRect/>
          </a:stretch>
        </p:blipFill>
        <p:spPr>
          <a:xfrm>
            <a:off x="6065520" y="997978"/>
            <a:ext cx="5519928" cy="4229256"/>
          </a:xfrm>
          <a:prstGeom prst="rect">
            <a:avLst/>
          </a:prstGeom>
        </p:spPr>
      </p:pic>
      <p:sp>
        <p:nvSpPr>
          <p:cNvPr id="5" name="Rectangle 4"/>
          <p:cNvSpPr/>
          <p:nvPr/>
        </p:nvSpPr>
        <p:spPr>
          <a:xfrm>
            <a:off x="4456176" y="5261431"/>
            <a:ext cx="7735824" cy="646331"/>
          </a:xfrm>
          <a:prstGeom prst="rect">
            <a:avLst/>
          </a:prstGeom>
        </p:spPr>
        <p:txBody>
          <a:bodyPr wrap="square">
            <a:spAutoFit/>
          </a:bodyPr>
          <a:lstStyle/>
          <a:p>
            <a:r>
              <a:rPr lang="en-IN" i="1" dirty="0">
                <a:solidFill>
                  <a:srgbClr val="C00000"/>
                </a:solidFill>
              </a:rPr>
              <a:t>Sagittal </a:t>
            </a:r>
            <a:r>
              <a:rPr lang="en-IN" i="1" dirty="0" smtClean="0">
                <a:solidFill>
                  <a:srgbClr val="C00000"/>
                </a:solidFill>
              </a:rPr>
              <a:t>T2 </a:t>
            </a:r>
            <a:r>
              <a:rPr lang="en-IN" i="1" dirty="0">
                <a:solidFill>
                  <a:srgbClr val="C00000"/>
                </a:solidFill>
              </a:rPr>
              <a:t>image shows </a:t>
            </a:r>
            <a:r>
              <a:rPr lang="en-US" i="1" dirty="0" smtClean="0">
                <a:solidFill>
                  <a:srgbClr val="C00000"/>
                </a:solidFill>
              </a:rPr>
              <a:t>entrapment </a:t>
            </a:r>
            <a:r>
              <a:rPr lang="en-US" i="1" dirty="0">
                <a:solidFill>
                  <a:srgbClr val="C00000"/>
                </a:solidFill>
              </a:rPr>
              <a:t>of the </a:t>
            </a:r>
            <a:r>
              <a:rPr lang="en-IN" i="1" dirty="0">
                <a:solidFill>
                  <a:srgbClr val="C00000"/>
                </a:solidFill>
              </a:rPr>
              <a:t>occipital lobe </a:t>
            </a:r>
            <a:r>
              <a:rPr lang="en-IN" i="1" dirty="0" smtClean="0">
                <a:solidFill>
                  <a:srgbClr val="C00000"/>
                </a:solidFill>
              </a:rPr>
              <a:t>resulting </a:t>
            </a:r>
            <a:r>
              <a:rPr lang="en-IN" i="1" dirty="0">
                <a:solidFill>
                  <a:srgbClr val="C00000"/>
                </a:solidFill>
              </a:rPr>
              <a:t>into an </a:t>
            </a:r>
            <a:r>
              <a:rPr lang="en-IN" i="1" dirty="0" err="1">
                <a:solidFill>
                  <a:srgbClr val="C00000"/>
                </a:solidFill>
              </a:rPr>
              <a:t>encephalocele</a:t>
            </a:r>
            <a:r>
              <a:rPr lang="en-IN" i="1" dirty="0">
                <a:solidFill>
                  <a:srgbClr val="C00000"/>
                </a:solidFill>
              </a:rPr>
              <a:t> that protrudes </a:t>
            </a:r>
            <a:r>
              <a:rPr lang="en-IN" i="1" dirty="0" err="1">
                <a:solidFill>
                  <a:srgbClr val="C00000"/>
                </a:solidFill>
              </a:rPr>
              <a:t>i</a:t>
            </a:r>
            <a:r>
              <a:rPr lang="en-US" i="1" dirty="0" err="1">
                <a:solidFill>
                  <a:srgbClr val="C00000"/>
                </a:solidFill>
              </a:rPr>
              <a:t>nto</a:t>
            </a:r>
            <a:r>
              <a:rPr lang="en-US" i="1" dirty="0">
                <a:solidFill>
                  <a:srgbClr val="C00000"/>
                </a:solidFill>
              </a:rPr>
              <a:t> the amniotic sac.</a:t>
            </a:r>
            <a:endParaRPr lang="en-IN" i="1" dirty="0">
              <a:solidFill>
                <a:srgbClr val="C00000"/>
              </a:solidFill>
            </a:endParaRPr>
          </a:p>
        </p:txBody>
      </p:sp>
      <p:sp>
        <p:nvSpPr>
          <p:cNvPr id="6" name="TextBox 5"/>
          <p:cNvSpPr txBox="1"/>
          <p:nvPr/>
        </p:nvSpPr>
        <p:spPr>
          <a:xfrm>
            <a:off x="307584" y="3905922"/>
            <a:ext cx="5069305" cy="707886"/>
          </a:xfrm>
          <a:prstGeom prst="rect">
            <a:avLst/>
          </a:prstGeom>
          <a:solidFill>
            <a:schemeClr val="bg1">
              <a:lumMod val="95000"/>
            </a:schemeClr>
          </a:solidFill>
          <a:ln>
            <a:solidFill>
              <a:schemeClr val="bg2">
                <a:lumMod val="90000"/>
              </a:schemeClr>
            </a:solidFill>
          </a:ln>
        </p:spPr>
        <p:txBody>
          <a:bodyPr wrap="square" rtlCol="0">
            <a:spAutoFit/>
          </a:bodyPr>
          <a:lstStyle/>
          <a:p>
            <a:r>
              <a:rPr lang="en-US" sz="2000" dirty="0"/>
              <a:t>Amniotic band syndrome can </a:t>
            </a:r>
            <a:r>
              <a:rPr lang="en-US" sz="2000" dirty="0" smtClean="0"/>
              <a:t>lead </a:t>
            </a:r>
            <a:r>
              <a:rPr lang="en-US" sz="2000" dirty="0"/>
              <a:t>to development of </a:t>
            </a:r>
            <a:r>
              <a:rPr lang="en-US" sz="2000" dirty="0" err="1" smtClean="0"/>
              <a:t>cephaloceles</a:t>
            </a:r>
            <a:r>
              <a:rPr lang="en-US" sz="2000" dirty="0"/>
              <a:t> </a:t>
            </a:r>
            <a:r>
              <a:rPr lang="en-US" sz="2000" dirty="0" smtClean="0"/>
              <a:t>and</a:t>
            </a:r>
            <a:r>
              <a:rPr lang="en-IN" sz="2000" dirty="0" smtClean="0"/>
              <a:t> </a:t>
            </a:r>
            <a:r>
              <a:rPr lang="en-US" sz="2000" dirty="0" smtClean="0"/>
              <a:t>clefts </a:t>
            </a:r>
            <a:endParaRPr lang="en-US" sz="2000" dirty="0"/>
          </a:p>
        </p:txBody>
      </p:sp>
      <p:sp>
        <p:nvSpPr>
          <p:cNvPr id="7" name="Right Arrow 6"/>
          <p:cNvSpPr/>
          <p:nvPr/>
        </p:nvSpPr>
        <p:spPr>
          <a:xfrm rot="5400000">
            <a:off x="8257101" y="1911774"/>
            <a:ext cx="961747" cy="470294"/>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118324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0" y="991673"/>
            <a:ext cx="8596668" cy="835696"/>
          </a:xfrm>
        </p:spPr>
        <p:txBody>
          <a:bodyPr>
            <a:normAutofit fontScale="90000"/>
          </a:bodyPr>
          <a:lstStyle/>
          <a:p>
            <a:r>
              <a:rPr lang="en-IN" dirty="0" smtClean="0"/>
              <a:t>SURGICAL MANAGEMENT OF CLEFT  LIP/PALATE</a:t>
            </a:r>
            <a:endParaRPr lang="en-IN" dirty="0"/>
          </a:p>
        </p:txBody>
      </p:sp>
      <p:sp>
        <p:nvSpPr>
          <p:cNvPr id="3" name="Content Placeholder 2"/>
          <p:cNvSpPr>
            <a:spLocks noGrp="1"/>
          </p:cNvSpPr>
          <p:nvPr>
            <p:ph idx="1"/>
          </p:nvPr>
        </p:nvSpPr>
        <p:spPr>
          <a:xfrm>
            <a:off x="4267200" y="4206240"/>
            <a:ext cx="259080" cy="426720"/>
          </a:xfrm>
        </p:spPr>
        <p:txBody>
          <a:bodyPr/>
          <a:lstStyle/>
          <a:p>
            <a:r>
              <a:rPr lang="en-IN" dirty="0" smtClean="0"/>
              <a:t>     </a:t>
            </a:r>
            <a:endParaRPr lang="en-IN" dirty="0"/>
          </a:p>
        </p:txBody>
      </p:sp>
      <p:sp>
        <p:nvSpPr>
          <p:cNvPr id="4" name="Rectangle 3"/>
          <p:cNvSpPr/>
          <p:nvPr/>
        </p:nvSpPr>
        <p:spPr>
          <a:xfrm>
            <a:off x="1894638" y="2177534"/>
            <a:ext cx="599844" cy="369332"/>
          </a:xfrm>
          <a:prstGeom prst="rect">
            <a:avLst/>
          </a:prstGeom>
        </p:spPr>
        <p:txBody>
          <a:bodyPr wrap="none">
            <a:spAutoFit/>
          </a:bodyPr>
          <a:lstStyle/>
          <a:p>
            <a:r>
              <a:rPr lang="en-IN" dirty="0">
                <a:solidFill>
                  <a:srgbClr val="C00000"/>
                </a:solidFill>
              </a:rPr>
              <a:t>AGE</a:t>
            </a:r>
          </a:p>
        </p:txBody>
      </p:sp>
      <p:sp>
        <p:nvSpPr>
          <p:cNvPr id="5" name="Rectangle 4"/>
          <p:cNvSpPr/>
          <p:nvPr/>
        </p:nvSpPr>
        <p:spPr>
          <a:xfrm>
            <a:off x="6419169" y="2131814"/>
            <a:ext cx="2432141" cy="369332"/>
          </a:xfrm>
          <a:prstGeom prst="rect">
            <a:avLst/>
          </a:prstGeom>
        </p:spPr>
        <p:txBody>
          <a:bodyPr wrap="none">
            <a:spAutoFit/>
          </a:bodyPr>
          <a:lstStyle/>
          <a:p>
            <a:r>
              <a:rPr lang="en-IN" dirty="0">
                <a:solidFill>
                  <a:srgbClr val="C00000"/>
                </a:solidFill>
              </a:rPr>
              <a:t>SURGICAL TECHNIQUE</a:t>
            </a:r>
          </a:p>
        </p:txBody>
      </p:sp>
      <p:sp>
        <p:nvSpPr>
          <p:cNvPr id="8" name="TextBox 7"/>
          <p:cNvSpPr txBox="1"/>
          <p:nvPr/>
        </p:nvSpPr>
        <p:spPr>
          <a:xfrm>
            <a:off x="990859" y="2810228"/>
            <a:ext cx="3002021" cy="2862322"/>
          </a:xfrm>
          <a:prstGeom prst="rect">
            <a:avLst/>
          </a:prstGeom>
          <a:solidFill>
            <a:schemeClr val="accent4">
              <a:lumMod val="20000"/>
              <a:lumOff val="80000"/>
            </a:schemeClr>
          </a:solidFill>
          <a:ln>
            <a:solidFill>
              <a:schemeClr val="bg2">
                <a:lumMod val="90000"/>
              </a:schemeClr>
            </a:solidFill>
          </a:ln>
        </p:spPr>
        <p:txBody>
          <a:bodyPr wrap="square" rtlCol="0">
            <a:spAutoFit/>
          </a:bodyPr>
          <a:lstStyle/>
          <a:p>
            <a:r>
              <a:rPr lang="en-IN" sz="2000" dirty="0"/>
              <a:t>1-3 months</a:t>
            </a:r>
          </a:p>
          <a:p>
            <a:endParaRPr lang="en-IN" sz="2000" dirty="0"/>
          </a:p>
          <a:p>
            <a:r>
              <a:rPr lang="en-IN" sz="2000" dirty="0"/>
              <a:t>3 months</a:t>
            </a:r>
          </a:p>
          <a:p>
            <a:endParaRPr lang="en-IN" sz="2000" dirty="0"/>
          </a:p>
          <a:p>
            <a:r>
              <a:rPr lang="en-IN" sz="2000" dirty="0"/>
              <a:t>9-12 months</a:t>
            </a:r>
          </a:p>
          <a:p>
            <a:endParaRPr lang="en-IN" sz="2000" dirty="0"/>
          </a:p>
          <a:p>
            <a:r>
              <a:rPr lang="en-IN" sz="2000" dirty="0"/>
              <a:t>1-8 years</a:t>
            </a:r>
          </a:p>
          <a:p>
            <a:endParaRPr lang="en-IN" sz="2000" dirty="0"/>
          </a:p>
          <a:p>
            <a:r>
              <a:rPr lang="en-IN" sz="2000" dirty="0"/>
              <a:t>Above skeletal maturity</a:t>
            </a:r>
          </a:p>
        </p:txBody>
      </p:sp>
      <p:sp>
        <p:nvSpPr>
          <p:cNvPr id="10" name="TextBox 9"/>
          <p:cNvSpPr txBox="1"/>
          <p:nvPr/>
        </p:nvSpPr>
        <p:spPr>
          <a:xfrm>
            <a:off x="4770120" y="2850009"/>
            <a:ext cx="5989320" cy="2862322"/>
          </a:xfrm>
          <a:prstGeom prst="rect">
            <a:avLst/>
          </a:prstGeom>
          <a:solidFill>
            <a:schemeClr val="bg2">
              <a:lumMod val="90000"/>
            </a:schemeClr>
          </a:solidFill>
          <a:ln>
            <a:solidFill>
              <a:schemeClr val="bg2">
                <a:lumMod val="90000"/>
              </a:schemeClr>
            </a:solidFill>
          </a:ln>
        </p:spPr>
        <p:txBody>
          <a:bodyPr wrap="square" rtlCol="0">
            <a:spAutoFit/>
          </a:bodyPr>
          <a:lstStyle/>
          <a:p>
            <a:r>
              <a:rPr lang="en-IN" sz="2000" dirty="0"/>
              <a:t>Lip </a:t>
            </a:r>
            <a:r>
              <a:rPr lang="en-IN" sz="2000" dirty="0" smtClean="0"/>
              <a:t>taping  </a:t>
            </a:r>
            <a:r>
              <a:rPr lang="en-IN" sz="2000" dirty="0"/>
              <a:t>and </a:t>
            </a:r>
            <a:r>
              <a:rPr lang="en-IN" sz="2000" dirty="0" err="1"/>
              <a:t>nasoalveolar</a:t>
            </a:r>
            <a:r>
              <a:rPr lang="en-IN" sz="2000" dirty="0"/>
              <a:t> </a:t>
            </a:r>
            <a:r>
              <a:rPr lang="en-IN" sz="2000" dirty="0" err="1"/>
              <a:t>molding</a:t>
            </a:r>
            <a:endParaRPr lang="en-IN" sz="2000" dirty="0"/>
          </a:p>
          <a:p>
            <a:endParaRPr lang="en-IN" sz="2000" dirty="0"/>
          </a:p>
          <a:p>
            <a:r>
              <a:rPr lang="en-IN" sz="2000" dirty="0"/>
              <a:t>Cleft lip repair and placement of ventilation tubes</a:t>
            </a:r>
          </a:p>
          <a:p>
            <a:endParaRPr lang="en-IN" sz="2000" dirty="0"/>
          </a:p>
          <a:p>
            <a:r>
              <a:rPr lang="en-IN" sz="2000" dirty="0"/>
              <a:t>Cleft palate repair</a:t>
            </a:r>
          </a:p>
          <a:p>
            <a:endParaRPr lang="en-IN" sz="2000" dirty="0"/>
          </a:p>
          <a:p>
            <a:r>
              <a:rPr lang="en-IN" sz="2000" dirty="0"/>
              <a:t>Orthodontic treatment and alveolar bone graft</a:t>
            </a:r>
          </a:p>
          <a:p>
            <a:endParaRPr lang="en-IN" sz="2000" dirty="0"/>
          </a:p>
          <a:p>
            <a:r>
              <a:rPr lang="en-IN" sz="2000" dirty="0"/>
              <a:t>Mid face advancement and continued orthodontics</a:t>
            </a:r>
          </a:p>
        </p:txBody>
      </p:sp>
      <p:sp>
        <p:nvSpPr>
          <p:cNvPr id="12" name="Content Placeholder 2"/>
          <p:cNvSpPr txBox="1">
            <a:spLocks/>
          </p:cNvSpPr>
          <p:nvPr/>
        </p:nvSpPr>
        <p:spPr>
          <a:xfrm>
            <a:off x="4282440" y="3200400"/>
            <a:ext cx="259080" cy="4267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IN" dirty="0" smtClean="0"/>
              <a:t>     </a:t>
            </a:r>
            <a:endParaRPr lang="en-IN" dirty="0"/>
          </a:p>
        </p:txBody>
      </p:sp>
      <p:sp>
        <p:nvSpPr>
          <p:cNvPr id="13" name="Content Placeholder 2"/>
          <p:cNvSpPr txBox="1">
            <a:spLocks/>
          </p:cNvSpPr>
          <p:nvPr/>
        </p:nvSpPr>
        <p:spPr>
          <a:xfrm>
            <a:off x="4572000" y="4389120"/>
            <a:ext cx="259080" cy="4267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IN" dirty="0"/>
          </a:p>
        </p:txBody>
      </p:sp>
      <p:sp>
        <p:nvSpPr>
          <p:cNvPr id="14" name="Content Placeholder 2"/>
          <p:cNvSpPr txBox="1">
            <a:spLocks/>
          </p:cNvSpPr>
          <p:nvPr/>
        </p:nvSpPr>
        <p:spPr>
          <a:xfrm flipH="1">
            <a:off x="4267200" y="5257800"/>
            <a:ext cx="411480" cy="42672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IN" dirty="0" smtClean="0"/>
              <a:t>     </a:t>
            </a:r>
            <a:endParaRPr lang="en-IN" dirty="0"/>
          </a:p>
        </p:txBody>
      </p:sp>
      <p:sp>
        <p:nvSpPr>
          <p:cNvPr id="17" name="Rectangle 16"/>
          <p:cNvSpPr/>
          <p:nvPr/>
        </p:nvSpPr>
        <p:spPr>
          <a:xfrm>
            <a:off x="4201362" y="3152894"/>
            <a:ext cx="253596" cy="369332"/>
          </a:xfrm>
          <a:prstGeom prst="rect">
            <a:avLst/>
          </a:prstGeom>
        </p:spPr>
        <p:txBody>
          <a:bodyPr wrap="none">
            <a:spAutoFit/>
          </a:bodyPr>
          <a:lstStyle/>
          <a:p>
            <a:r>
              <a:rPr lang="en-IN" dirty="0"/>
              <a:t> </a:t>
            </a:r>
          </a:p>
        </p:txBody>
      </p:sp>
    </p:spTree>
    <p:extLst>
      <p:ext uri="{BB962C8B-B14F-4D97-AF65-F5344CB8AC3E}">
        <p14:creationId xmlns:p14="http://schemas.microsoft.com/office/powerpoint/2010/main" val="27666803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972" y="655006"/>
            <a:ext cx="8596668" cy="1320800"/>
          </a:xfrm>
        </p:spPr>
        <p:txBody>
          <a:bodyPr/>
          <a:lstStyle/>
          <a:p>
            <a:r>
              <a:rPr lang="en-IN" b="1" dirty="0" smtClean="0"/>
              <a:t>CONGENITAL ATRESIAS AND STENOSES</a:t>
            </a:r>
            <a:endParaRPr lang="en-IN" dirty="0"/>
          </a:p>
        </p:txBody>
      </p:sp>
      <p:sp>
        <p:nvSpPr>
          <p:cNvPr id="3" name="Content Placeholder 2"/>
          <p:cNvSpPr>
            <a:spLocks noGrp="1"/>
          </p:cNvSpPr>
          <p:nvPr>
            <p:ph idx="1"/>
          </p:nvPr>
        </p:nvSpPr>
        <p:spPr>
          <a:xfrm>
            <a:off x="375989" y="1725997"/>
            <a:ext cx="4901184" cy="3884390"/>
          </a:xfrm>
        </p:spPr>
        <p:txBody>
          <a:bodyPr>
            <a:normAutofit/>
          </a:bodyPr>
          <a:lstStyle/>
          <a:p>
            <a:r>
              <a:rPr lang="en-US" sz="2000" dirty="0" smtClean="0"/>
              <a:t>Congenital </a:t>
            </a:r>
            <a:r>
              <a:rPr lang="en-US" sz="2000" dirty="0" err="1" smtClean="0"/>
              <a:t>choanal</a:t>
            </a:r>
            <a:r>
              <a:rPr lang="en-US" sz="2000" dirty="0" smtClean="0"/>
              <a:t> </a:t>
            </a:r>
            <a:r>
              <a:rPr lang="en-US" sz="2000" dirty="0" err="1"/>
              <a:t>atresias</a:t>
            </a:r>
            <a:r>
              <a:rPr lang="en-US" sz="2000" dirty="0"/>
              <a:t> and </a:t>
            </a:r>
            <a:r>
              <a:rPr lang="en-US" sz="2000" dirty="0" err="1"/>
              <a:t>stenoses</a:t>
            </a:r>
            <a:r>
              <a:rPr lang="en-US" sz="2000" dirty="0"/>
              <a:t> </a:t>
            </a:r>
            <a:r>
              <a:rPr lang="en-US" sz="2000" dirty="0" smtClean="0"/>
              <a:t>result </a:t>
            </a:r>
            <a:r>
              <a:rPr lang="en-US" sz="2000" dirty="0"/>
              <a:t>from tissue deficiencies </a:t>
            </a:r>
            <a:r>
              <a:rPr lang="en-US" sz="2000" dirty="0" smtClean="0"/>
              <a:t>or </a:t>
            </a:r>
            <a:r>
              <a:rPr lang="en-US" sz="2000" dirty="0">
                <a:solidFill>
                  <a:srgbClr val="C00000"/>
                </a:solidFill>
              </a:rPr>
              <a:t>failure of </a:t>
            </a:r>
            <a:r>
              <a:rPr lang="en-US" sz="2000" dirty="0" err="1">
                <a:solidFill>
                  <a:srgbClr val="C00000"/>
                </a:solidFill>
              </a:rPr>
              <a:t>resorption</a:t>
            </a:r>
            <a:r>
              <a:rPr lang="en-US" sz="2000" dirty="0">
                <a:solidFill>
                  <a:srgbClr val="C00000"/>
                </a:solidFill>
              </a:rPr>
              <a:t> of </a:t>
            </a:r>
            <a:r>
              <a:rPr lang="en-US" sz="2000" dirty="0" smtClean="0">
                <a:solidFill>
                  <a:srgbClr val="C00000"/>
                </a:solidFill>
              </a:rPr>
              <a:t>epithelial plugs </a:t>
            </a:r>
          </a:p>
          <a:p>
            <a:endParaRPr lang="en-IN" sz="2000" dirty="0" smtClean="0">
              <a:solidFill>
                <a:srgbClr val="C00000"/>
              </a:solidFill>
            </a:endParaRPr>
          </a:p>
          <a:p>
            <a:endParaRPr lang="en-IN" sz="2000" dirty="0" smtClean="0">
              <a:solidFill>
                <a:srgbClr val="C00000"/>
              </a:solidFill>
            </a:endParaRPr>
          </a:p>
          <a:p>
            <a:r>
              <a:rPr lang="en-IN" sz="2000" dirty="0" smtClean="0"/>
              <a:t>They are usually associated with </a:t>
            </a:r>
            <a:r>
              <a:rPr lang="en-IN" sz="2000" dirty="0" smtClean="0">
                <a:solidFill>
                  <a:srgbClr val="C00000"/>
                </a:solidFill>
              </a:rPr>
              <a:t>CHARGE</a:t>
            </a:r>
            <a:r>
              <a:rPr lang="en-IN" sz="2000" dirty="0" smtClean="0"/>
              <a:t> syndrome</a:t>
            </a:r>
            <a:endParaRPr lang="en-US" dirty="0" smtClean="0"/>
          </a:p>
        </p:txBody>
      </p:sp>
      <p:pic>
        <p:nvPicPr>
          <p:cNvPr id="11" name="Picture 10"/>
          <p:cNvPicPr>
            <a:picLocks noChangeAspect="1"/>
          </p:cNvPicPr>
          <p:nvPr/>
        </p:nvPicPr>
        <p:blipFill>
          <a:blip r:embed="rId3"/>
          <a:stretch>
            <a:fillRect/>
          </a:stretch>
        </p:blipFill>
        <p:spPr>
          <a:xfrm>
            <a:off x="5669280" y="1536192"/>
            <a:ext cx="5166360" cy="3639312"/>
          </a:xfrm>
          <a:prstGeom prst="rect">
            <a:avLst/>
          </a:prstGeom>
        </p:spPr>
      </p:pic>
      <p:sp>
        <p:nvSpPr>
          <p:cNvPr id="12" name="Right Arrow 11"/>
          <p:cNvSpPr/>
          <p:nvPr/>
        </p:nvSpPr>
        <p:spPr>
          <a:xfrm rot="10230784">
            <a:off x="8950353" y="2273245"/>
            <a:ext cx="961747" cy="470294"/>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6185427" y="5203939"/>
            <a:ext cx="3330533" cy="646331"/>
          </a:xfrm>
          <a:prstGeom prst="rect">
            <a:avLst/>
          </a:prstGeom>
        </p:spPr>
        <p:txBody>
          <a:bodyPr wrap="square">
            <a:spAutoFit/>
          </a:bodyPr>
          <a:lstStyle/>
          <a:p>
            <a:r>
              <a:rPr lang="en-US" i="1" dirty="0" err="1">
                <a:solidFill>
                  <a:srgbClr val="C00000"/>
                </a:solidFill>
              </a:rPr>
              <a:t>Saggital</a:t>
            </a:r>
            <a:r>
              <a:rPr lang="en-US" i="1" dirty="0">
                <a:solidFill>
                  <a:srgbClr val="C00000"/>
                </a:solidFill>
              </a:rPr>
              <a:t> sonogram showing dilated nasal cavity</a:t>
            </a:r>
            <a:endParaRPr lang="en-IN" i="1" dirty="0">
              <a:solidFill>
                <a:srgbClr val="C00000"/>
              </a:solidFill>
            </a:endParaRPr>
          </a:p>
        </p:txBody>
      </p:sp>
    </p:spTree>
    <p:extLst>
      <p:ext uri="{BB962C8B-B14F-4D97-AF65-F5344CB8AC3E}">
        <p14:creationId xmlns:p14="http://schemas.microsoft.com/office/powerpoint/2010/main" val="18582596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507" y="2627861"/>
            <a:ext cx="5152876" cy="1631216"/>
          </a:xfrm>
          <a:prstGeom prst="rect">
            <a:avLst/>
          </a:prstGeom>
          <a:solidFill>
            <a:schemeClr val="bg1">
              <a:lumMod val="95000"/>
            </a:schemeClr>
          </a:solidFill>
          <a:ln>
            <a:solidFill>
              <a:schemeClr val="bg2">
                <a:lumMod val="90000"/>
              </a:schemeClr>
            </a:solidFill>
          </a:ln>
        </p:spPr>
        <p:txBody>
          <a:bodyPr wrap="square" rtlCol="0">
            <a:spAutoFit/>
          </a:bodyPr>
          <a:lstStyle/>
          <a:p>
            <a:r>
              <a:rPr lang="en-US" sz="2000" dirty="0" smtClean="0"/>
              <a:t>Postnatal CT </a:t>
            </a:r>
            <a:r>
              <a:rPr lang="en-US" sz="2000" dirty="0"/>
              <a:t>features of </a:t>
            </a:r>
            <a:r>
              <a:rPr lang="en-US" sz="2000" dirty="0" err="1" smtClean="0"/>
              <a:t>choanal</a:t>
            </a:r>
            <a:r>
              <a:rPr lang="en-US" sz="2000" dirty="0" smtClean="0"/>
              <a:t> </a:t>
            </a:r>
            <a:r>
              <a:rPr lang="en-US" sz="2000" dirty="0"/>
              <a:t>atresia/stenosis </a:t>
            </a:r>
            <a:r>
              <a:rPr lang="en-US" sz="2000" dirty="0" smtClean="0"/>
              <a:t>include width </a:t>
            </a:r>
            <a:r>
              <a:rPr lang="en-US" sz="2000" dirty="0"/>
              <a:t>of less than </a:t>
            </a:r>
            <a:r>
              <a:rPr lang="en-US" sz="2000" dirty="0" smtClean="0"/>
              <a:t>0.34 </a:t>
            </a:r>
            <a:r>
              <a:rPr lang="en-US" sz="2000" dirty="0" err="1" smtClean="0"/>
              <a:t>cm,medial</a:t>
            </a:r>
            <a:r>
              <a:rPr lang="en-US" sz="2000" dirty="0" smtClean="0"/>
              <a:t> </a:t>
            </a:r>
            <a:r>
              <a:rPr lang="en-US" sz="2000" dirty="0"/>
              <a:t>deviation of </a:t>
            </a:r>
            <a:r>
              <a:rPr lang="en-US" sz="2000" dirty="0" smtClean="0"/>
              <a:t>medial </a:t>
            </a:r>
            <a:r>
              <a:rPr lang="en-US" sz="2000" dirty="0"/>
              <a:t>maxillary </a:t>
            </a:r>
            <a:r>
              <a:rPr lang="en-US" sz="2000" dirty="0" smtClean="0"/>
              <a:t>wall and obstruction with proximal air-fluid level.</a:t>
            </a:r>
            <a:endParaRPr lang="en-US" sz="2000" dirty="0"/>
          </a:p>
        </p:txBody>
      </p:sp>
      <p:pic>
        <p:nvPicPr>
          <p:cNvPr id="5" name="Picture 4"/>
          <p:cNvPicPr>
            <a:picLocks noChangeAspect="1"/>
          </p:cNvPicPr>
          <p:nvPr/>
        </p:nvPicPr>
        <p:blipFill>
          <a:blip r:embed="rId2"/>
          <a:stretch>
            <a:fillRect/>
          </a:stretch>
        </p:blipFill>
        <p:spPr>
          <a:xfrm>
            <a:off x="5958840" y="1041146"/>
            <a:ext cx="4344175" cy="4445254"/>
          </a:xfrm>
          <a:prstGeom prst="rect">
            <a:avLst/>
          </a:prstGeom>
        </p:spPr>
      </p:pic>
      <p:sp>
        <p:nvSpPr>
          <p:cNvPr id="6" name="Right Arrow 5"/>
          <p:cNvSpPr/>
          <p:nvPr/>
        </p:nvSpPr>
        <p:spPr>
          <a:xfrm rot="8804800">
            <a:off x="8624919" y="2801295"/>
            <a:ext cx="1736048" cy="637732"/>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1507932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160"/>
            <a:ext cx="8596668" cy="1320800"/>
          </a:xfrm>
        </p:spPr>
        <p:txBody>
          <a:bodyPr/>
          <a:lstStyle/>
          <a:p>
            <a:r>
              <a:rPr lang="en-IN" b="1" dirty="0"/>
              <a:t>LOWER FACE ABNORMALITIES</a:t>
            </a:r>
            <a:endParaRPr lang="en-IN" dirty="0"/>
          </a:p>
        </p:txBody>
      </p:sp>
      <p:sp>
        <p:nvSpPr>
          <p:cNvPr id="3" name="Content Placeholder 2"/>
          <p:cNvSpPr>
            <a:spLocks noGrp="1"/>
          </p:cNvSpPr>
          <p:nvPr>
            <p:ph idx="1"/>
          </p:nvPr>
        </p:nvSpPr>
        <p:spPr>
          <a:xfrm>
            <a:off x="0" y="2072640"/>
            <a:ext cx="7134280" cy="4404738"/>
          </a:xfrm>
        </p:spPr>
        <p:txBody>
          <a:bodyPr>
            <a:normAutofit/>
          </a:bodyPr>
          <a:lstStyle/>
          <a:p>
            <a:r>
              <a:rPr lang="en-IN" b="1" dirty="0" smtClean="0"/>
              <a:t> </a:t>
            </a:r>
            <a:r>
              <a:rPr lang="en-US" sz="2000" dirty="0" err="1" smtClean="0"/>
              <a:t>Macroglossia</a:t>
            </a:r>
            <a:r>
              <a:rPr lang="en-US" sz="2000" dirty="0" smtClean="0"/>
              <a:t> is described as abnormally </a:t>
            </a:r>
            <a:r>
              <a:rPr lang="en-US" sz="2000" dirty="0"/>
              <a:t>enlarged </a:t>
            </a:r>
            <a:r>
              <a:rPr lang="en-US" sz="2000" dirty="0" smtClean="0"/>
              <a:t>tongue.</a:t>
            </a:r>
            <a:endParaRPr lang="en-US" dirty="0" smtClean="0"/>
          </a:p>
        </p:txBody>
      </p:sp>
      <p:pic>
        <p:nvPicPr>
          <p:cNvPr id="4" name="Picture 3"/>
          <p:cNvPicPr>
            <a:picLocks noChangeAspect="1"/>
          </p:cNvPicPr>
          <p:nvPr/>
        </p:nvPicPr>
        <p:blipFill>
          <a:blip r:embed="rId2"/>
          <a:stretch>
            <a:fillRect/>
          </a:stretch>
        </p:blipFill>
        <p:spPr>
          <a:xfrm>
            <a:off x="7268705" y="1427019"/>
            <a:ext cx="4633735" cy="4571999"/>
          </a:xfrm>
          <a:prstGeom prst="rect">
            <a:avLst/>
          </a:prstGeom>
        </p:spPr>
      </p:pic>
      <p:sp>
        <p:nvSpPr>
          <p:cNvPr id="6" name="Rectangle 5"/>
          <p:cNvSpPr/>
          <p:nvPr/>
        </p:nvSpPr>
        <p:spPr>
          <a:xfrm>
            <a:off x="3224238" y="1494782"/>
            <a:ext cx="1838965" cy="369332"/>
          </a:xfrm>
          <a:prstGeom prst="rect">
            <a:avLst/>
          </a:prstGeom>
        </p:spPr>
        <p:txBody>
          <a:bodyPr wrap="none">
            <a:spAutoFit/>
          </a:bodyPr>
          <a:lstStyle/>
          <a:p>
            <a:r>
              <a:rPr lang="en-IN" b="1" dirty="0" smtClean="0">
                <a:solidFill>
                  <a:srgbClr val="C00000"/>
                </a:solidFill>
              </a:rPr>
              <a:t>MACROGLOSSIA</a:t>
            </a:r>
            <a:endParaRPr lang="en-IN" dirty="0">
              <a:solidFill>
                <a:srgbClr val="C00000"/>
              </a:solidFill>
            </a:endParaRPr>
          </a:p>
        </p:txBody>
      </p:sp>
      <p:sp>
        <p:nvSpPr>
          <p:cNvPr id="7" name="TextBox 6"/>
          <p:cNvSpPr txBox="1"/>
          <p:nvPr/>
        </p:nvSpPr>
        <p:spPr>
          <a:xfrm>
            <a:off x="443744" y="3063369"/>
            <a:ext cx="6448926" cy="1015663"/>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US" sz="2000" dirty="0"/>
              <a:t>Diagnosis is established by considering the imaginary line between </a:t>
            </a:r>
            <a:r>
              <a:rPr lang="en-US" sz="2000" dirty="0" smtClean="0"/>
              <a:t>mandible </a:t>
            </a:r>
            <a:r>
              <a:rPr lang="en-US" sz="2000" dirty="0"/>
              <a:t>and </a:t>
            </a:r>
            <a:r>
              <a:rPr lang="en-US" sz="2000" dirty="0" smtClean="0"/>
              <a:t>maxilla </a:t>
            </a:r>
            <a:r>
              <a:rPr lang="en-US" sz="2000" dirty="0"/>
              <a:t>on the sagittal </a:t>
            </a:r>
            <a:r>
              <a:rPr lang="en-US" sz="2000" dirty="0" smtClean="0"/>
              <a:t>plane</a:t>
            </a:r>
            <a:r>
              <a:rPr lang="en-US" sz="2000" dirty="0"/>
              <a:t>, with </a:t>
            </a:r>
            <a:r>
              <a:rPr lang="en-US" sz="2000" dirty="0" smtClean="0"/>
              <a:t>protruding </a:t>
            </a:r>
            <a:r>
              <a:rPr lang="en-US" sz="2000" dirty="0"/>
              <a:t>tip of </a:t>
            </a:r>
            <a:r>
              <a:rPr lang="en-US" sz="2000" dirty="0" smtClean="0"/>
              <a:t>tongue </a:t>
            </a:r>
            <a:r>
              <a:rPr lang="en-US" sz="2000" dirty="0"/>
              <a:t>past that line</a:t>
            </a:r>
            <a:r>
              <a:rPr lang="en-US" sz="2000" dirty="0" smtClean="0"/>
              <a:t>.</a:t>
            </a:r>
            <a:endParaRPr lang="en-US" sz="2000" dirty="0"/>
          </a:p>
        </p:txBody>
      </p:sp>
      <p:sp>
        <p:nvSpPr>
          <p:cNvPr id="8" name="TextBox 7"/>
          <p:cNvSpPr txBox="1"/>
          <p:nvPr/>
        </p:nvSpPr>
        <p:spPr>
          <a:xfrm>
            <a:off x="472440" y="5025455"/>
            <a:ext cx="6448926" cy="1015663"/>
          </a:xfrm>
          <a:prstGeom prst="rect">
            <a:avLst/>
          </a:prstGeom>
          <a:solidFill>
            <a:schemeClr val="bg1">
              <a:lumMod val="85000"/>
            </a:schemeClr>
          </a:solidFill>
          <a:ln>
            <a:solidFill>
              <a:schemeClr val="bg2">
                <a:lumMod val="90000"/>
              </a:schemeClr>
            </a:solidFill>
          </a:ln>
        </p:spPr>
        <p:txBody>
          <a:bodyPr wrap="square" rtlCol="0">
            <a:spAutoFit/>
          </a:bodyPr>
          <a:lstStyle/>
          <a:p>
            <a:r>
              <a:rPr lang="en-US" sz="2000" dirty="0"/>
              <a:t> The etiology of </a:t>
            </a:r>
            <a:r>
              <a:rPr lang="en-US" sz="2000" dirty="0" err="1"/>
              <a:t>macroglossia</a:t>
            </a:r>
            <a:r>
              <a:rPr lang="en-US" sz="2000" dirty="0"/>
              <a:t> includes </a:t>
            </a:r>
            <a:r>
              <a:rPr lang="en-US" sz="2000" dirty="0">
                <a:solidFill>
                  <a:srgbClr val="C00000"/>
                </a:solidFill>
              </a:rPr>
              <a:t>Beckwith-</a:t>
            </a:r>
            <a:r>
              <a:rPr lang="en-US" sz="2000" dirty="0" err="1">
                <a:solidFill>
                  <a:srgbClr val="C00000"/>
                </a:solidFill>
              </a:rPr>
              <a:t>Wiedemann</a:t>
            </a:r>
            <a:r>
              <a:rPr lang="en-US" sz="2000" dirty="0">
                <a:solidFill>
                  <a:srgbClr val="C00000"/>
                </a:solidFill>
              </a:rPr>
              <a:t> syndrome, trisomy </a:t>
            </a:r>
            <a:r>
              <a:rPr lang="en-US" sz="2000" dirty="0" smtClean="0">
                <a:solidFill>
                  <a:srgbClr val="C00000"/>
                </a:solidFill>
              </a:rPr>
              <a:t>21 </a:t>
            </a:r>
            <a:r>
              <a:rPr lang="en-US" sz="2000" dirty="0">
                <a:solidFill>
                  <a:srgbClr val="C00000"/>
                </a:solidFill>
              </a:rPr>
              <a:t>and lymphatic </a:t>
            </a:r>
            <a:r>
              <a:rPr lang="en-US" sz="2000" dirty="0" smtClean="0">
                <a:solidFill>
                  <a:srgbClr val="C00000"/>
                </a:solidFill>
              </a:rPr>
              <a:t>malformation</a:t>
            </a:r>
            <a:endParaRPr lang="en-IN" sz="2000" dirty="0">
              <a:solidFill>
                <a:srgbClr val="C00000"/>
              </a:solidFill>
            </a:endParaRPr>
          </a:p>
        </p:txBody>
      </p:sp>
      <p:sp>
        <p:nvSpPr>
          <p:cNvPr id="9" name="Right Arrow 8"/>
          <p:cNvSpPr/>
          <p:nvPr/>
        </p:nvSpPr>
        <p:spPr>
          <a:xfrm rot="16601525">
            <a:off x="8237095" y="3381296"/>
            <a:ext cx="961747" cy="470294"/>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 name="Straight Connector 9"/>
          <p:cNvCxnSpPr/>
          <p:nvPr/>
        </p:nvCxnSpPr>
        <p:spPr>
          <a:xfrm flipH="1">
            <a:off x="7970520" y="2179320"/>
            <a:ext cx="1219200" cy="16916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497024"/>
      </p:ext>
    </p:extLst>
  </p:cSld>
  <p:clrMapOvr>
    <a:masterClrMapping/>
  </p:clrMapOvr>
  <mc:AlternateContent xmlns:mc="http://schemas.openxmlformats.org/markup-compatibility/2006" xmlns:p14="http://schemas.microsoft.com/office/powerpoint/2010/main">
    <mc:Choice Requires="p14">
      <p:transition p14:dur="250">
        <p:randomBar dir="vert"/>
      </p:transition>
    </mc:Choice>
    <mc:Fallback xmlns="">
      <p:transition>
        <p:randomBar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4738"/>
            <a:ext cx="11795760" cy="5716706"/>
          </a:xfrm>
        </p:spPr>
        <p:txBody>
          <a:bodyPr>
            <a:normAutofit/>
          </a:bodyPr>
          <a:lstStyle/>
          <a:p>
            <a:pPr marL="0" indent="0">
              <a:buNone/>
            </a:pPr>
            <a:r>
              <a:rPr lang="en-IN" sz="2000" dirty="0" smtClean="0"/>
              <a:t>When the embryo </a:t>
            </a:r>
            <a:r>
              <a:rPr lang="en-US" sz="2000" dirty="0" smtClean="0"/>
              <a:t>is 42 days old, five </a:t>
            </a:r>
            <a:r>
              <a:rPr lang="en-US" sz="2000" dirty="0" err="1" smtClean="0"/>
              <a:t>mesenchymal</a:t>
            </a:r>
            <a:r>
              <a:rPr lang="en-US" sz="2000" dirty="0" smtClean="0"/>
              <a:t> prominences can be recognized: </a:t>
            </a:r>
          </a:p>
          <a:p>
            <a:r>
              <a:rPr lang="en-US" sz="2000" b="1" dirty="0" err="1" smtClean="0">
                <a:solidFill>
                  <a:srgbClr val="F6CEBF"/>
                </a:solidFill>
              </a:rPr>
              <a:t>Frontonasal</a:t>
            </a:r>
            <a:r>
              <a:rPr lang="en-US" sz="2000" b="1" dirty="0" smtClean="0">
                <a:solidFill>
                  <a:srgbClr val="C00000"/>
                </a:solidFill>
              </a:rPr>
              <a:t> </a:t>
            </a:r>
            <a:r>
              <a:rPr lang="en-US" sz="2000" dirty="0" smtClean="0"/>
              <a:t>prominence cranial to the </a:t>
            </a:r>
            <a:r>
              <a:rPr lang="en-US" sz="2000" dirty="0" err="1" smtClean="0"/>
              <a:t>stomodeum</a:t>
            </a:r>
            <a:r>
              <a:rPr lang="en-US" sz="2000" dirty="0" smtClean="0"/>
              <a:t> </a:t>
            </a:r>
          </a:p>
          <a:p>
            <a:r>
              <a:rPr lang="en-US" sz="2000" dirty="0" smtClean="0">
                <a:solidFill>
                  <a:srgbClr val="C5D4E7"/>
                </a:solidFill>
              </a:rPr>
              <a:t>Median</a:t>
            </a:r>
            <a:r>
              <a:rPr lang="en-US" sz="2000" dirty="0" smtClean="0">
                <a:solidFill>
                  <a:srgbClr val="C00000"/>
                </a:solidFill>
              </a:rPr>
              <a:t> </a:t>
            </a:r>
            <a:r>
              <a:rPr lang="en-US" sz="2000" dirty="0" smtClean="0">
                <a:solidFill>
                  <a:schemeClr val="tx1"/>
                </a:solidFill>
              </a:rPr>
              <a:t>and</a:t>
            </a:r>
            <a:r>
              <a:rPr lang="en-US" sz="2000" dirty="0" smtClean="0">
                <a:solidFill>
                  <a:srgbClr val="C00000"/>
                </a:solidFill>
              </a:rPr>
              <a:t> </a:t>
            </a:r>
            <a:r>
              <a:rPr lang="en-US" sz="2000" dirty="0" smtClean="0">
                <a:solidFill>
                  <a:srgbClr val="AACCAC"/>
                </a:solidFill>
              </a:rPr>
              <a:t>lateral</a:t>
            </a:r>
            <a:r>
              <a:rPr lang="en-US" sz="2000" dirty="0" smtClean="0">
                <a:solidFill>
                  <a:srgbClr val="C00000"/>
                </a:solidFill>
              </a:rPr>
              <a:t> </a:t>
            </a:r>
            <a:r>
              <a:rPr lang="en-US" sz="2000" dirty="0" smtClean="0">
                <a:solidFill>
                  <a:schemeClr val="tx1"/>
                </a:solidFill>
              </a:rPr>
              <a:t>nasal </a:t>
            </a:r>
            <a:r>
              <a:rPr lang="en-US" sz="2000" dirty="0" smtClean="0"/>
              <a:t>prominences.</a:t>
            </a:r>
            <a:r>
              <a:rPr lang="en-US" sz="2000" b="1" dirty="0" smtClean="0">
                <a:solidFill>
                  <a:srgbClr val="C00000"/>
                </a:solidFill>
              </a:rPr>
              <a:t> </a:t>
            </a:r>
          </a:p>
          <a:p>
            <a:r>
              <a:rPr lang="en-IN" sz="2000" b="1" dirty="0" smtClean="0">
                <a:solidFill>
                  <a:srgbClr val="E0CBE0"/>
                </a:solidFill>
              </a:rPr>
              <a:t>Maxillary</a:t>
            </a:r>
            <a:r>
              <a:rPr lang="en-IN" sz="2000" b="1" dirty="0" smtClean="0">
                <a:solidFill>
                  <a:srgbClr val="C00000"/>
                </a:solidFill>
              </a:rPr>
              <a:t> </a:t>
            </a:r>
            <a:r>
              <a:rPr lang="en-US" sz="2000" b="1" dirty="0" smtClean="0">
                <a:solidFill>
                  <a:schemeClr val="tx1"/>
                </a:solidFill>
              </a:rPr>
              <a:t>and</a:t>
            </a:r>
            <a:r>
              <a:rPr lang="en-US" sz="2000" b="1" dirty="0" smtClean="0">
                <a:solidFill>
                  <a:srgbClr val="C00000"/>
                </a:solidFill>
              </a:rPr>
              <a:t> </a:t>
            </a:r>
            <a:r>
              <a:rPr lang="en-US" sz="2000" b="1" dirty="0" smtClean="0">
                <a:solidFill>
                  <a:schemeClr val="accent6">
                    <a:lumMod val="60000"/>
                    <a:lumOff val="40000"/>
                  </a:schemeClr>
                </a:solidFill>
              </a:rPr>
              <a:t>Mandibular</a:t>
            </a:r>
            <a:r>
              <a:rPr lang="en-US" sz="2000" b="1" dirty="0" smtClean="0">
                <a:solidFill>
                  <a:srgbClr val="C00000"/>
                </a:solidFill>
              </a:rPr>
              <a:t> </a:t>
            </a:r>
            <a:r>
              <a:rPr lang="en-IN" sz="2000" dirty="0" smtClean="0"/>
              <a:t>prominences</a:t>
            </a:r>
            <a:r>
              <a:rPr lang="en-IN" sz="2000" b="1" dirty="0" smtClean="0">
                <a:solidFill>
                  <a:srgbClr val="C00000"/>
                </a:solidFill>
              </a:rPr>
              <a:t> </a:t>
            </a:r>
            <a:endParaRPr lang="en-US" sz="2000" dirty="0" smtClean="0"/>
          </a:p>
          <a:p>
            <a:endParaRPr lang="en-US" sz="2000" dirty="0" smtClean="0"/>
          </a:p>
        </p:txBody>
      </p:sp>
      <p:pic>
        <p:nvPicPr>
          <p:cNvPr id="4" name="Picture 3"/>
          <p:cNvPicPr>
            <a:picLocks noChangeAspect="1"/>
          </p:cNvPicPr>
          <p:nvPr/>
        </p:nvPicPr>
        <p:blipFill>
          <a:blip r:embed="rId3"/>
          <a:stretch>
            <a:fillRect/>
          </a:stretch>
        </p:blipFill>
        <p:spPr>
          <a:xfrm>
            <a:off x="116379" y="2715065"/>
            <a:ext cx="2992582" cy="3798645"/>
          </a:xfrm>
          <a:prstGeom prst="rect">
            <a:avLst/>
          </a:prstGeom>
        </p:spPr>
      </p:pic>
      <p:pic>
        <p:nvPicPr>
          <p:cNvPr id="5" name="Picture 4"/>
          <p:cNvPicPr>
            <a:picLocks noChangeAspect="1"/>
          </p:cNvPicPr>
          <p:nvPr/>
        </p:nvPicPr>
        <p:blipFill>
          <a:blip r:embed="rId4"/>
          <a:stretch>
            <a:fillRect/>
          </a:stretch>
        </p:blipFill>
        <p:spPr>
          <a:xfrm>
            <a:off x="3333491" y="2729132"/>
            <a:ext cx="2681615" cy="3829610"/>
          </a:xfrm>
          <a:prstGeom prst="rect">
            <a:avLst/>
          </a:prstGeom>
        </p:spPr>
      </p:pic>
      <p:pic>
        <p:nvPicPr>
          <p:cNvPr id="6" name="Picture 5"/>
          <p:cNvPicPr>
            <a:picLocks noChangeAspect="1"/>
          </p:cNvPicPr>
          <p:nvPr/>
        </p:nvPicPr>
        <p:blipFill>
          <a:blip r:embed="rId5"/>
          <a:stretch>
            <a:fillRect/>
          </a:stretch>
        </p:blipFill>
        <p:spPr>
          <a:xfrm>
            <a:off x="6176269" y="2771334"/>
            <a:ext cx="2635223" cy="3687655"/>
          </a:xfrm>
          <a:prstGeom prst="rect">
            <a:avLst/>
          </a:prstGeom>
        </p:spPr>
      </p:pic>
      <p:pic>
        <p:nvPicPr>
          <p:cNvPr id="7" name="Picture 6"/>
          <p:cNvPicPr>
            <a:picLocks noChangeAspect="1"/>
          </p:cNvPicPr>
          <p:nvPr/>
        </p:nvPicPr>
        <p:blipFill>
          <a:blip r:embed="rId6"/>
          <a:stretch>
            <a:fillRect/>
          </a:stretch>
        </p:blipFill>
        <p:spPr>
          <a:xfrm>
            <a:off x="9393383" y="2626820"/>
            <a:ext cx="2798618" cy="3848793"/>
          </a:xfrm>
          <a:prstGeom prst="rect">
            <a:avLst/>
          </a:prstGeom>
        </p:spPr>
      </p:pic>
      <p:sp>
        <p:nvSpPr>
          <p:cNvPr id="8" name="Title 1"/>
          <p:cNvSpPr>
            <a:spLocks noGrp="1"/>
          </p:cNvSpPr>
          <p:nvPr>
            <p:ph type="title"/>
          </p:nvPr>
        </p:nvSpPr>
        <p:spPr>
          <a:xfrm>
            <a:off x="3073958" y="519226"/>
            <a:ext cx="8596668" cy="1320800"/>
          </a:xfrm>
        </p:spPr>
        <p:txBody>
          <a:bodyPr/>
          <a:lstStyle/>
          <a:p>
            <a:r>
              <a:rPr lang="en-IN" b="1" dirty="0"/>
              <a:t>FACIAL DEVELOPMENT</a:t>
            </a:r>
            <a:r>
              <a:rPr lang="en-IN" b="1" u="sng" dirty="0"/>
              <a:t/>
            </a:r>
            <a:br>
              <a:rPr lang="en-IN" b="1" u="sng" dirty="0"/>
            </a:br>
            <a:endParaRPr lang="en-IN" dirty="0"/>
          </a:p>
        </p:txBody>
      </p:sp>
    </p:spTree>
    <p:extLst>
      <p:ext uri="{BB962C8B-B14F-4D97-AF65-F5344CB8AC3E}">
        <p14:creationId xmlns:p14="http://schemas.microsoft.com/office/powerpoint/2010/main" val="10137630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390" y="457200"/>
            <a:ext cx="8596668" cy="1320800"/>
          </a:xfrm>
        </p:spPr>
        <p:txBody>
          <a:bodyPr/>
          <a:lstStyle/>
          <a:p>
            <a:r>
              <a:rPr lang="en-IN" b="1" dirty="0" smtClean="0"/>
              <a:t>MICROGNATHIA</a:t>
            </a:r>
            <a:endParaRPr lang="en-IN" dirty="0"/>
          </a:p>
        </p:txBody>
      </p:sp>
      <p:sp>
        <p:nvSpPr>
          <p:cNvPr id="3" name="Content Placeholder 2"/>
          <p:cNvSpPr>
            <a:spLocks noGrp="1"/>
          </p:cNvSpPr>
          <p:nvPr>
            <p:ph idx="1"/>
          </p:nvPr>
        </p:nvSpPr>
        <p:spPr>
          <a:xfrm>
            <a:off x="0" y="658368"/>
            <a:ext cx="7662672" cy="6036347"/>
          </a:xfrm>
        </p:spPr>
        <p:txBody>
          <a:bodyPr>
            <a:normAutofit/>
          </a:bodyPr>
          <a:lstStyle/>
          <a:p>
            <a:pPr marL="0" indent="0">
              <a:buNone/>
            </a:pPr>
            <a:endParaRPr lang="en-US" dirty="0" smtClean="0"/>
          </a:p>
          <a:p>
            <a:pPr marL="0" indent="0">
              <a:buNone/>
            </a:pPr>
            <a:endParaRPr lang="en-US" sz="2000" dirty="0"/>
          </a:p>
          <a:p>
            <a:pPr marL="0" indent="0">
              <a:buNone/>
            </a:pPr>
            <a:endParaRPr lang="en-US" sz="2000" dirty="0" smtClean="0"/>
          </a:p>
          <a:p>
            <a:endParaRPr lang="en-IN" sz="2000" dirty="0" smtClean="0"/>
          </a:p>
          <a:p>
            <a:r>
              <a:rPr lang="en-IN" sz="2000" dirty="0" smtClean="0"/>
              <a:t>This </a:t>
            </a:r>
            <a:r>
              <a:rPr lang="en-IN" sz="2000" dirty="0"/>
              <a:t>finding </a:t>
            </a:r>
            <a:r>
              <a:rPr lang="en-IN" sz="2000" dirty="0" smtClean="0"/>
              <a:t>is </a:t>
            </a:r>
            <a:r>
              <a:rPr lang="en-US" sz="2000" dirty="0" smtClean="0"/>
              <a:t>associated </a:t>
            </a:r>
            <a:r>
              <a:rPr lang="en-US" sz="2000" dirty="0"/>
              <a:t>with </a:t>
            </a:r>
            <a:r>
              <a:rPr lang="en-US" sz="2000" dirty="0" smtClean="0">
                <a:solidFill>
                  <a:srgbClr val="C00000"/>
                </a:solidFill>
              </a:rPr>
              <a:t>Pierre Robin sequence</a:t>
            </a:r>
            <a:r>
              <a:rPr lang="en-US" sz="2000" dirty="0"/>
              <a:t> </a:t>
            </a:r>
            <a:r>
              <a:rPr lang="en-US" sz="2000" dirty="0" smtClean="0"/>
              <a:t>and Stickler syndrome</a:t>
            </a: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IN" dirty="0"/>
          </a:p>
        </p:txBody>
      </p:sp>
      <p:pic>
        <p:nvPicPr>
          <p:cNvPr id="5" name="Picture 4"/>
          <p:cNvPicPr>
            <a:picLocks noChangeAspect="1"/>
          </p:cNvPicPr>
          <p:nvPr/>
        </p:nvPicPr>
        <p:blipFill>
          <a:blip r:embed="rId3"/>
          <a:stretch>
            <a:fillRect/>
          </a:stretch>
        </p:blipFill>
        <p:spPr>
          <a:xfrm>
            <a:off x="7741920" y="476334"/>
            <a:ext cx="4266167" cy="4952569"/>
          </a:xfrm>
          <a:prstGeom prst="rect">
            <a:avLst/>
          </a:prstGeom>
        </p:spPr>
      </p:pic>
      <p:sp>
        <p:nvSpPr>
          <p:cNvPr id="6" name="Rectangle 5"/>
          <p:cNvSpPr/>
          <p:nvPr/>
        </p:nvSpPr>
        <p:spPr>
          <a:xfrm>
            <a:off x="4876542" y="5402399"/>
            <a:ext cx="6949440" cy="646331"/>
          </a:xfrm>
          <a:prstGeom prst="rect">
            <a:avLst/>
          </a:prstGeom>
        </p:spPr>
        <p:txBody>
          <a:bodyPr wrap="square">
            <a:spAutoFit/>
          </a:bodyPr>
          <a:lstStyle/>
          <a:p>
            <a:r>
              <a:rPr lang="en-IN" i="1" dirty="0" smtClean="0">
                <a:solidFill>
                  <a:srgbClr val="C00000"/>
                </a:solidFill>
              </a:rPr>
              <a:t>T2W </a:t>
            </a:r>
            <a:r>
              <a:rPr lang="en-IN" i="1" dirty="0">
                <a:solidFill>
                  <a:srgbClr val="C00000"/>
                </a:solidFill>
              </a:rPr>
              <a:t>image </a:t>
            </a:r>
            <a:r>
              <a:rPr lang="en-IN" i="1" dirty="0" smtClean="0">
                <a:solidFill>
                  <a:srgbClr val="C00000"/>
                </a:solidFill>
              </a:rPr>
              <a:t>at </a:t>
            </a:r>
            <a:r>
              <a:rPr lang="en-US" i="1" dirty="0" smtClean="0">
                <a:solidFill>
                  <a:srgbClr val="C00000"/>
                </a:solidFill>
              </a:rPr>
              <a:t>shows severe m</a:t>
            </a:r>
            <a:r>
              <a:rPr lang="en-IN" i="1" dirty="0" err="1" smtClean="0">
                <a:solidFill>
                  <a:srgbClr val="C00000"/>
                </a:solidFill>
              </a:rPr>
              <a:t>icrognathia,posteriorly</a:t>
            </a:r>
            <a:r>
              <a:rPr lang="en-IN" i="1" dirty="0" smtClean="0">
                <a:solidFill>
                  <a:srgbClr val="C00000"/>
                </a:solidFill>
              </a:rPr>
              <a:t> displaced </a:t>
            </a:r>
            <a:endParaRPr lang="en-IN" i="1" dirty="0">
              <a:solidFill>
                <a:srgbClr val="C00000"/>
              </a:solidFill>
            </a:endParaRPr>
          </a:p>
          <a:p>
            <a:r>
              <a:rPr lang="en-IN" i="1" dirty="0">
                <a:solidFill>
                  <a:srgbClr val="C00000"/>
                </a:solidFill>
              </a:rPr>
              <a:t>tongue </a:t>
            </a:r>
            <a:r>
              <a:rPr lang="en-IN" i="1" dirty="0" smtClean="0">
                <a:solidFill>
                  <a:srgbClr val="C00000"/>
                </a:solidFill>
              </a:rPr>
              <a:t>hiding the </a:t>
            </a:r>
            <a:r>
              <a:rPr lang="en-US" i="1" dirty="0" smtClean="0">
                <a:solidFill>
                  <a:srgbClr val="C00000"/>
                </a:solidFill>
              </a:rPr>
              <a:t>posterior </a:t>
            </a:r>
            <a:r>
              <a:rPr lang="en-US" i="1" dirty="0">
                <a:solidFill>
                  <a:srgbClr val="C00000"/>
                </a:solidFill>
              </a:rPr>
              <a:t>cleft palate </a:t>
            </a:r>
            <a:endParaRPr lang="en-IN" i="1" dirty="0">
              <a:solidFill>
                <a:srgbClr val="C00000"/>
              </a:solidFill>
            </a:endParaRPr>
          </a:p>
        </p:txBody>
      </p:sp>
      <p:sp>
        <p:nvSpPr>
          <p:cNvPr id="7" name="TextBox 6"/>
          <p:cNvSpPr txBox="1"/>
          <p:nvPr/>
        </p:nvSpPr>
        <p:spPr>
          <a:xfrm>
            <a:off x="182880" y="4047689"/>
            <a:ext cx="7486850" cy="707886"/>
          </a:xfrm>
          <a:prstGeom prst="rect">
            <a:avLst/>
          </a:prstGeom>
          <a:solidFill>
            <a:schemeClr val="bg2"/>
          </a:solidFill>
          <a:ln>
            <a:solidFill>
              <a:schemeClr val="bg2">
                <a:lumMod val="90000"/>
              </a:schemeClr>
            </a:solidFill>
          </a:ln>
        </p:spPr>
        <p:txBody>
          <a:bodyPr wrap="square" rtlCol="0">
            <a:spAutoFit/>
          </a:bodyPr>
          <a:lstStyle/>
          <a:p>
            <a:r>
              <a:rPr lang="en-US" sz="2000" dirty="0" smtClean="0"/>
              <a:t>Pierre -robin sequence(</a:t>
            </a:r>
            <a:r>
              <a:rPr lang="en-US" sz="2000" dirty="0" err="1" smtClean="0"/>
              <a:t>anomalad</a:t>
            </a:r>
            <a:r>
              <a:rPr lang="en-US" sz="2000" dirty="0" smtClean="0"/>
              <a:t>) includes </a:t>
            </a:r>
            <a:r>
              <a:rPr lang="en-US" sz="2000" dirty="0"/>
              <a:t>triad of </a:t>
            </a:r>
            <a:r>
              <a:rPr lang="en-IN" sz="2000" dirty="0" err="1"/>
              <a:t>micrognathia</a:t>
            </a:r>
            <a:r>
              <a:rPr lang="en-IN" sz="2000" dirty="0"/>
              <a:t>, </a:t>
            </a:r>
            <a:r>
              <a:rPr lang="en-IN" sz="2000" dirty="0" err="1"/>
              <a:t>glossoptosis</a:t>
            </a:r>
            <a:r>
              <a:rPr lang="en-US" sz="2000" dirty="0"/>
              <a:t>, and subsequent airway </a:t>
            </a:r>
            <a:r>
              <a:rPr lang="en-US" sz="2000" dirty="0" smtClean="0"/>
              <a:t>obstruction</a:t>
            </a:r>
            <a:r>
              <a:rPr lang="en-US" sz="2000" dirty="0"/>
              <a:t>.</a:t>
            </a:r>
          </a:p>
        </p:txBody>
      </p:sp>
      <p:sp>
        <p:nvSpPr>
          <p:cNvPr id="8" name="TextBox 7"/>
          <p:cNvSpPr txBox="1"/>
          <p:nvPr/>
        </p:nvSpPr>
        <p:spPr>
          <a:xfrm>
            <a:off x="426720" y="1450472"/>
            <a:ext cx="7449152" cy="400110"/>
          </a:xfrm>
          <a:prstGeom prst="rect">
            <a:avLst/>
          </a:prstGeom>
          <a:solidFill>
            <a:schemeClr val="bg1"/>
          </a:solidFill>
          <a:ln>
            <a:solidFill>
              <a:schemeClr val="bg1"/>
            </a:solidFill>
          </a:ln>
        </p:spPr>
        <p:txBody>
          <a:bodyPr wrap="square" rtlCol="0">
            <a:spAutoFit/>
          </a:bodyPr>
          <a:lstStyle/>
          <a:p>
            <a:r>
              <a:rPr lang="en-US" sz="2000" dirty="0" err="1"/>
              <a:t>Micrognathia</a:t>
            </a:r>
            <a:r>
              <a:rPr lang="en-US" sz="2000" dirty="0"/>
              <a:t> describes a small mandible </a:t>
            </a:r>
            <a:r>
              <a:rPr lang="en-US" sz="2000" dirty="0" smtClean="0"/>
              <a:t>.</a:t>
            </a:r>
          </a:p>
        </p:txBody>
      </p:sp>
      <p:sp>
        <p:nvSpPr>
          <p:cNvPr id="4" name="Right Arrow 3"/>
          <p:cNvSpPr/>
          <p:nvPr/>
        </p:nvSpPr>
        <p:spPr>
          <a:xfrm rot="13224763">
            <a:off x="9323934" y="4030154"/>
            <a:ext cx="1643890" cy="900702"/>
          </a:xfrm>
          <a:prstGeom prst="rightArrow">
            <a:avLst>
              <a:gd name="adj1" fmla="val 33775"/>
              <a:gd name="adj2" fmla="val 657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6780598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974" y="685800"/>
            <a:ext cx="8596668" cy="1320800"/>
          </a:xfrm>
        </p:spPr>
        <p:txBody>
          <a:bodyPr/>
          <a:lstStyle/>
          <a:p>
            <a:r>
              <a:rPr lang="en-US" dirty="0" smtClean="0"/>
              <a:t> MICROSTOMIA</a:t>
            </a:r>
            <a:endParaRPr lang="en-IN" dirty="0"/>
          </a:p>
        </p:txBody>
      </p:sp>
      <p:sp>
        <p:nvSpPr>
          <p:cNvPr id="3" name="Content Placeholder 2"/>
          <p:cNvSpPr>
            <a:spLocks noGrp="1"/>
          </p:cNvSpPr>
          <p:nvPr>
            <p:ph idx="1"/>
          </p:nvPr>
        </p:nvSpPr>
        <p:spPr>
          <a:xfrm>
            <a:off x="243839" y="1763054"/>
            <a:ext cx="6849687" cy="3614858"/>
          </a:xfrm>
        </p:spPr>
        <p:txBody>
          <a:bodyPr>
            <a:normAutofit/>
          </a:bodyPr>
          <a:lstStyle/>
          <a:p>
            <a:r>
              <a:rPr lang="en-US" sz="2000" dirty="0" err="1"/>
              <a:t>Microstomia</a:t>
            </a:r>
            <a:r>
              <a:rPr lang="en-US" sz="2000" dirty="0"/>
              <a:t> is </a:t>
            </a:r>
            <a:r>
              <a:rPr lang="en-US" sz="2000" dirty="0" smtClean="0"/>
              <a:t>small </a:t>
            </a:r>
            <a:r>
              <a:rPr lang="en-US" sz="2000" dirty="0"/>
              <a:t>mouth, </a:t>
            </a:r>
            <a:r>
              <a:rPr lang="en-US" sz="2000" dirty="0" smtClean="0"/>
              <a:t>associated </a:t>
            </a:r>
            <a:r>
              <a:rPr lang="en-US" sz="2000" dirty="0"/>
              <a:t>with </a:t>
            </a:r>
            <a:r>
              <a:rPr lang="en-US" sz="2000" dirty="0" err="1">
                <a:solidFill>
                  <a:srgbClr val="C00000"/>
                </a:solidFill>
              </a:rPr>
              <a:t>agnathia</a:t>
            </a:r>
            <a:r>
              <a:rPr lang="en-US" sz="2000" dirty="0">
                <a:solidFill>
                  <a:srgbClr val="C00000"/>
                </a:solidFill>
              </a:rPr>
              <a:t> and </a:t>
            </a:r>
            <a:r>
              <a:rPr lang="en-US" sz="2000" dirty="0" err="1" smtClean="0">
                <a:solidFill>
                  <a:srgbClr val="C00000"/>
                </a:solidFill>
              </a:rPr>
              <a:t>otocephaly</a:t>
            </a:r>
            <a:r>
              <a:rPr lang="en-US" sz="2000" dirty="0" smtClean="0">
                <a:solidFill>
                  <a:srgbClr val="C00000"/>
                </a:solidFill>
              </a:rPr>
              <a:t>.</a:t>
            </a:r>
          </a:p>
          <a:p>
            <a:endParaRPr lang="en-US" sz="2000" dirty="0" smtClean="0"/>
          </a:p>
          <a:p>
            <a:endParaRPr lang="en-US" sz="2000" dirty="0"/>
          </a:p>
          <a:p>
            <a:endParaRPr lang="en-US" sz="2000" dirty="0" smtClean="0"/>
          </a:p>
          <a:p>
            <a:endParaRPr lang="en-US" sz="2000" dirty="0" smtClean="0"/>
          </a:p>
          <a:p>
            <a:endParaRPr lang="en-US" sz="2000" dirty="0"/>
          </a:p>
          <a:p>
            <a:endParaRPr lang="en-US" sz="2000" dirty="0" smtClean="0"/>
          </a:p>
          <a:p>
            <a:endParaRPr lang="en-US" sz="2000" dirty="0"/>
          </a:p>
        </p:txBody>
      </p:sp>
      <p:pic>
        <p:nvPicPr>
          <p:cNvPr id="4" name="Picture 3"/>
          <p:cNvPicPr>
            <a:picLocks noChangeAspect="1"/>
          </p:cNvPicPr>
          <p:nvPr/>
        </p:nvPicPr>
        <p:blipFill>
          <a:blip r:embed="rId3"/>
          <a:stretch>
            <a:fillRect/>
          </a:stretch>
        </p:blipFill>
        <p:spPr>
          <a:xfrm>
            <a:off x="7414953" y="853439"/>
            <a:ext cx="4777047" cy="5000105"/>
          </a:xfrm>
          <a:prstGeom prst="rect">
            <a:avLst/>
          </a:prstGeom>
        </p:spPr>
      </p:pic>
      <p:sp>
        <p:nvSpPr>
          <p:cNvPr id="6" name="Rectangle 5"/>
          <p:cNvSpPr/>
          <p:nvPr/>
        </p:nvSpPr>
        <p:spPr>
          <a:xfrm>
            <a:off x="6641869" y="5876297"/>
            <a:ext cx="5330305" cy="369332"/>
          </a:xfrm>
          <a:prstGeom prst="rect">
            <a:avLst/>
          </a:prstGeom>
        </p:spPr>
        <p:txBody>
          <a:bodyPr wrap="none">
            <a:spAutoFit/>
          </a:bodyPr>
          <a:lstStyle/>
          <a:p>
            <a:r>
              <a:rPr lang="en-IN" i="1" dirty="0">
                <a:solidFill>
                  <a:srgbClr val="C00000"/>
                </a:solidFill>
              </a:rPr>
              <a:t>Ultrasound </a:t>
            </a:r>
            <a:r>
              <a:rPr lang="en-IN" i="1" dirty="0" smtClean="0">
                <a:solidFill>
                  <a:srgbClr val="C00000"/>
                </a:solidFill>
              </a:rPr>
              <a:t>image showing </a:t>
            </a:r>
            <a:r>
              <a:rPr lang="en-IN" i="1" dirty="0" err="1" smtClean="0">
                <a:solidFill>
                  <a:srgbClr val="C00000"/>
                </a:solidFill>
              </a:rPr>
              <a:t>agnathia</a:t>
            </a:r>
            <a:r>
              <a:rPr lang="en-IN" i="1" dirty="0" smtClean="0">
                <a:solidFill>
                  <a:srgbClr val="C00000"/>
                </a:solidFill>
              </a:rPr>
              <a:t> </a:t>
            </a:r>
            <a:r>
              <a:rPr lang="en-IN" i="1" dirty="0" err="1" smtClean="0">
                <a:solidFill>
                  <a:srgbClr val="C00000"/>
                </a:solidFill>
              </a:rPr>
              <a:t>microstomia</a:t>
            </a:r>
            <a:endParaRPr lang="en-IN" i="1" dirty="0">
              <a:solidFill>
                <a:srgbClr val="C00000"/>
              </a:solidFill>
            </a:endParaRPr>
          </a:p>
        </p:txBody>
      </p:sp>
      <p:sp>
        <p:nvSpPr>
          <p:cNvPr id="7" name="TextBox 6"/>
          <p:cNvSpPr txBox="1"/>
          <p:nvPr/>
        </p:nvSpPr>
        <p:spPr>
          <a:xfrm>
            <a:off x="182880" y="3875252"/>
            <a:ext cx="6919514" cy="707886"/>
          </a:xfrm>
          <a:prstGeom prst="rect">
            <a:avLst/>
          </a:prstGeom>
          <a:solidFill>
            <a:schemeClr val="bg2"/>
          </a:solidFill>
          <a:ln>
            <a:solidFill>
              <a:schemeClr val="bg1"/>
            </a:solidFill>
          </a:ln>
        </p:spPr>
        <p:txBody>
          <a:bodyPr wrap="square" rtlCol="0">
            <a:spAutoFit/>
          </a:bodyPr>
          <a:lstStyle/>
          <a:p>
            <a:r>
              <a:rPr lang="en-US" sz="2000" dirty="0" err="1" smtClean="0"/>
              <a:t>Overfusion</a:t>
            </a:r>
            <a:r>
              <a:rPr lang="en-US" sz="2000" dirty="0" smtClean="0"/>
              <a:t> of mandibular </a:t>
            </a:r>
            <a:r>
              <a:rPr lang="en-US" sz="2000" dirty="0"/>
              <a:t>and maxillary processes laterally </a:t>
            </a:r>
            <a:r>
              <a:rPr lang="en-US" sz="2000" dirty="0" smtClean="0"/>
              <a:t>leads </a:t>
            </a:r>
            <a:r>
              <a:rPr lang="en-US" sz="2000" dirty="0"/>
              <a:t>to </a:t>
            </a:r>
            <a:r>
              <a:rPr lang="en-US" sz="2000" dirty="0" err="1"/>
              <a:t>microstomia</a:t>
            </a:r>
            <a:r>
              <a:rPr lang="en-US" sz="2000" dirty="0"/>
              <a:t> </a:t>
            </a:r>
          </a:p>
        </p:txBody>
      </p:sp>
      <p:sp>
        <p:nvSpPr>
          <p:cNvPr id="8" name="Right Arrow 7"/>
          <p:cNvSpPr/>
          <p:nvPr/>
        </p:nvSpPr>
        <p:spPr>
          <a:xfrm rot="15094464">
            <a:off x="7806805" y="3954735"/>
            <a:ext cx="961747" cy="470294"/>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215632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596668" cy="1320800"/>
          </a:xfrm>
        </p:spPr>
        <p:txBody>
          <a:bodyPr/>
          <a:lstStyle/>
          <a:p>
            <a:r>
              <a:rPr lang="en-IN" b="1" dirty="0"/>
              <a:t>NECK ABNORMALITIES</a:t>
            </a:r>
            <a:endParaRPr lang="en-IN" dirty="0"/>
          </a:p>
        </p:txBody>
      </p:sp>
      <p:sp>
        <p:nvSpPr>
          <p:cNvPr id="3" name="Content Placeholder 2"/>
          <p:cNvSpPr>
            <a:spLocks noGrp="1"/>
          </p:cNvSpPr>
          <p:nvPr>
            <p:ph idx="1"/>
          </p:nvPr>
        </p:nvSpPr>
        <p:spPr>
          <a:xfrm>
            <a:off x="1" y="1173480"/>
            <a:ext cx="6912863" cy="5684520"/>
          </a:xfrm>
        </p:spPr>
        <p:txBody>
          <a:bodyPr>
            <a:normAutofit/>
          </a:bodyPr>
          <a:lstStyle/>
          <a:p>
            <a:r>
              <a:rPr lang="en-IN" sz="2000" b="1" dirty="0" smtClean="0"/>
              <a:t>Neck masses in foetus are midline and mostly benign, most common amongst them is </a:t>
            </a:r>
            <a:r>
              <a:rPr lang="en-IN" sz="2000" b="1" dirty="0" smtClean="0">
                <a:solidFill>
                  <a:srgbClr val="C00000"/>
                </a:solidFill>
              </a:rPr>
              <a:t>cystic </a:t>
            </a:r>
            <a:r>
              <a:rPr lang="en-IN" sz="2000" b="1" dirty="0" err="1" smtClean="0">
                <a:solidFill>
                  <a:srgbClr val="C00000"/>
                </a:solidFill>
              </a:rPr>
              <a:t>hygroma</a:t>
            </a:r>
            <a:r>
              <a:rPr lang="en-IN" sz="2000" b="1" dirty="0" smtClean="0">
                <a:solidFill>
                  <a:srgbClr val="C00000"/>
                </a:solidFill>
              </a:rPr>
              <a:t>.</a:t>
            </a:r>
          </a:p>
          <a:p>
            <a:endParaRPr lang="en-IN" b="1" dirty="0" smtClean="0"/>
          </a:p>
          <a:p>
            <a:endParaRPr lang="en-US" dirty="0"/>
          </a:p>
          <a:p>
            <a:pPr marL="0" indent="0">
              <a:buNone/>
            </a:pPr>
            <a:endParaRPr lang="en-IN" b="1" dirty="0" smtClean="0"/>
          </a:p>
        </p:txBody>
      </p:sp>
      <p:pic>
        <p:nvPicPr>
          <p:cNvPr id="5" name="Picture 4"/>
          <p:cNvPicPr>
            <a:picLocks noChangeAspect="1"/>
          </p:cNvPicPr>
          <p:nvPr/>
        </p:nvPicPr>
        <p:blipFill>
          <a:blip r:embed="rId3"/>
          <a:stretch>
            <a:fillRect/>
          </a:stretch>
        </p:blipFill>
        <p:spPr>
          <a:xfrm>
            <a:off x="7391400" y="523778"/>
            <a:ext cx="4587241" cy="5755101"/>
          </a:xfrm>
          <a:prstGeom prst="rect">
            <a:avLst/>
          </a:prstGeom>
        </p:spPr>
      </p:pic>
      <p:sp>
        <p:nvSpPr>
          <p:cNvPr id="6" name="TextBox 5"/>
          <p:cNvSpPr txBox="1"/>
          <p:nvPr/>
        </p:nvSpPr>
        <p:spPr>
          <a:xfrm>
            <a:off x="364210" y="2785070"/>
            <a:ext cx="6545179" cy="1323439"/>
          </a:xfrm>
          <a:prstGeom prst="rect">
            <a:avLst/>
          </a:prstGeom>
          <a:solidFill>
            <a:schemeClr val="bg1">
              <a:lumMod val="85000"/>
            </a:schemeClr>
          </a:solidFill>
          <a:ln>
            <a:solidFill>
              <a:schemeClr val="bg2">
                <a:lumMod val="90000"/>
              </a:schemeClr>
            </a:solidFill>
          </a:ln>
        </p:spPr>
        <p:txBody>
          <a:bodyPr wrap="square" rtlCol="0">
            <a:spAutoFit/>
          </a:bodyPr>
          <a:lstStyle/>
          <a:p>
            <a:r>
              <a:rPr lang="en-US" sz="2000" dirty="0"/>
              <a:t>The </a:t>
            </a:r>
            <a:r>
              <a:rPr lang="en-US" sz="2000" dirty="0" smtClean="0"/>
              <a:t>thymus </a:t>
            </a:r>
            <a:r>
              <a:rPr lang="en-US" sz="2000" dirty="0"/>
              <a:t>and thyroid, </a:t>
            </a:r>
            <a:r>
              <a:rPr lang="en-US" sz="2000" dirty="0" smtClean="0"/>
              <a:t>in </a:t>
            </a:r>
            <a:r>
              <a:rPr lang="en-US" sz="2000" dirty="0"/>
              <a:t>pathology along the midline.</a:t>
            </a:r>
          </a:p>
          <a:p>
            <a:endParaRPr lang="en-US" sz="2000" dirty="0"/>
          </a:p>
          <a:p>
            <a:r>
              <a:rPr lang="en-US" sz="2000" dirty="0"/>
              <a:t> </a:t>
            </a:r>
            <a:r>
              <a:rPr lang="en-US" sz="2000" dirty="0" err="1"/>
              <a:t>Dermoid</a:t>
            </a:r>
            <a:r>
              <a:rPr lang="en-US" sz="2000" dirty="0"/>
              <a:t> cysts </a:t>
            </a:r>
            <a:r>
              <a:rPr lang="en-US" sz="2000" dirty="0" smtClean="0"/>
              <a:t>are also usually midline in location</a:t>
            </a:r>
            <a:endParaRPr lang="en-US" sz="2000" dirty="0"/>
          </a:p>
        </p:txBody>
      </p:sp>
      <p:sp>
        <p:nvSpPr>
          <p:cNvPr id="7" name="TextBox 6"/>
          <p:cNvSpPr txBox="1"/>
          <p:nvPr/>
        </p:nvSpPr>
        <p:spPr>
          <a:xfrm>
            <a:off x="394948" y="4303072"/>
            <a:ext cx="6545178" cy="1631216"/>
          </a:xfrm>
          <a:prstGeom prst="rect">
            <a:avLst/>
          </a:prstGeom>
          <a:solidFill>
            <a:schemeClr val="bg1">
              <a:lumMod val="95000"/>
            </a:schemeClr>
          </a:solidFill>
          <a:ln>
            <a:solidFill>
              <a:schemeClr val="bg2">
                <a:lumMod val="90000"/>
              </a:schemeClr>
            </a:solidFill>
          </a:ln>
        </p:spPr>
        <p:txBody>
          <a:bodyPr wrap="square" rtlCol="0">
            <a:spAutoFit/>
          </a:bodyPr>
          <a:lstStyle/>
          <a:p>
            <a:r>
              <a:rPr lang="en-IN" sz="2000" dirty="0"/>
              <a:t>Branchial abnormalities develop from </a:t>
            </a:r>
            <a:r>
              <a:rPr lang="en-US" sz="2000" dirty="0"/>
              <a:t>paired </a:t>
            </a:r>
            <a:r>
              <a:rPr lang="en-US" sz="2000" dirty="0" err="1"/>
              <a:t>branchial</a:t>
            </a:r>
            <a:r>
              <a:rPr lang="en-US" sz="2000" dirty="0"/>
              <a:t> arches, and lie </a:t>
            </a:r>
            <a:r>
              <a:rPr lang="en-US" sz="2000" dirty="0" smtClean="0"/>
              <a:t>laterally</a:t>
            </a:r>
            <a:r>
              <a:rPr lang="en-US" sz="2000" dirty="0"/>
              <a:t>.</a:t>
            </a:r>
            <a:endParaRPr lang="en-US" sz="2000" dirty="0" smtClean="0"/>
          </a:p>
          <a:p>
            <a:endParaRPr lang="en-US" sz="2000" dirty="0"/>
          </a:p>
          <a:p>
            <a:r>
              <a:rPr lang="en-US" sz="2000" dirty="0" err="1" smtClean="0"/>
              <a:t>Similarly,sternomastoid</a:t>
            </a:r>
            <a:r>
              <a:rPr lang="en-US" sz="2000" dirty="0" smtClean="0"/>
              <a:t> </a:t>
            </a:r>
            <a:r>
              <a:rPr lang="en-US" sz="2000" dirty="0" err="1"/>
              <a:t>tumour</a:t>
            </a:r>
            <a:r>
              <a:rPr lang="en-US" sz="2000" dirty="0"/>
              <a:t> and congenital sympathetic chain </a:t>
            </a:r>
            <a:r>
              <a:rPr lang="en-US" sz="2000" dirty="0" err="1"/>
              <a:t>neuroblastoma</a:t>
            </a:r>
            <a:r>
              <a:rPr lang="en-US" sz="2000" dirty="0"/>
              <a:t> will also lie laterally. </a:t>
            </a:r>
          </a:p>
        </p:txBody>
      </p:sp>
      <p:sp>
        <p:nvSpPr>
          <p:cNvPr id="4" name="Rectangle 3"/>
          <p:cNvSpPr/>
          <p:nvPr/>
        </p:nvSpPr>
        <p:spPr>
          <a:xfrm>
            <a:off x="2771059" y="2102719"/>
            <a:ext cx="1325106" cy="400110"/>
          </a:xfrm>
          <a:prstGeom prst="rect">
            <a:avLst/>
          </a:prstGeom>
        </p:spPr>
        <p:txBody>
          <a:bodyPr wrap="none">
            <a:spAutoFit/>
          </a:bodyPr>
          <a:lstStyle/>
          <a:p>
            <a:r>
              <a:rPr lang="en-IN" sz="2000" u="sng" dirty="0">
                <a:solidFill>
                  <a:srgbClr val="C00000"/>
                </a:solidFill>
              </a:rPr>
              <a:t>LOCATION</a:t>
            </a:r>
          </a:p>
        </p:txBody>
      </p:sp>
    </p:spTree>
    <p:extLst>
      <p:ext uri="{BB962C8B-B14F-4D97-AF65-F5344CB8AC3E}">
        <p14:creationId xmlns:p14="http://schemas.microsoft.com/office/powerpoint/2010/main" val="3506947118"/>
      </p:ext>
    </p:extLst>
  </p:cSld>
  <p:clrMapOvr>
    <a:masterClrMapping/>
  </p:clrMapOvr>
  <p:transition>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DIAGNOSTIC APPROACH</a:t>
            </a:r>
            <a:br>
              <a:rPr lang="en-IN" b="1" dirty="0" smtClean="0"/>
            </a:br>
            <a:endParaRPr lang="en-IN" dirty="0"/>
          </a:p>
        </p:txBody>
      </p:sp>
      <p:sp>
        <p:nvSpPr>
          <p:cNvPr id="5" name="Content Placeholder 4"/>
          <p:cNvSpPr>
            <a:spLocks noGrp="1"/>
          </p:cNvSpPr>
          <p:nvPr>
            <p:ph idx="1"/>
          </p:nvPr>
        </p:nvSpPr>
        <p:spPr>
          <a:xfrm>
            <a:off x="1866054" y="1642429"/>
            <a:ext cx="2233506" cy="384491"/>
          </a:xfrm>
          <a:solidFill>
            <a:schemeClr val="bg1">
              <a:lumMod val="95000"/>
            </a:schemeClr>
          </a:solidFill>
        </p:spPr>
        <p:txBody>
          <a:bodyPr/>
          <a:lstStyle/>
          <a:p>
            <a:r>
              <a:rPr lang="en-IN" dirty="0" smtClean="0"/>
              <a:t>    CYSTIC</a:t>
            </a:r>
            <a:endParaRPr lang="en-IN" dirty="0"/>
          </a:p>
        </p:txBody>
      </p:sp>
      <p:sp>
        <p:nvSpPr>
          <p:cNvPr id="6" name="Rectangle 5"/>
          <p:cNvSpPr/>
          <p:nvPr/>
        </p:nvSpPr>
        <p:spPr>
          <a:xfrm>
            <a:off x="548858" y="2756654"/>
            <a:ext cx="1005403" cy="369332"/>
          </a:xfrm>
          <a:prstGeom prst="rect">
            <a:avLst/>
          </a:prstGeom>
          <a:solidFill>
            <a:schemeClr val="accent4">
              <a:lumMod val="60000"/>
              <a:lumOff val="40000"/>
            </a:schemeClr>
          </a:solidFill>
        </p:spPr>
        <p:txBody>
          <a:bodyPr wrap="none">
            <a:spAutoFit/>
          </a:bodyPr>
          <a:lstStyle/>
          <a:p>
            <a:r>
              <a:rPr lang="en-IN" dirty="0"/>
              <a:t>MIDLINE</a:t>
            </a:r>
          </a:p>
        </p:txBody>
      </p:sp>
      <p:sp>
        <p:nvSpPr>
          <p:cNvPr id="7" name="Rectangle 6"/>
          <p:cNvSpPr/>
          <p:nvPr/>
        </p:nvSpPr>
        <p:spPr>
          <a:xfrm>
            <a:off x="4360645" y="2695694"/>
            <a:ext cx="1489510" cy="369332"/>
          </a:xfrm>
          <a:prstGeom prst="rect">
            <a:avLst/>
          </a:prstGeom>
          <a:solidFill>
            <a:schemeClr val="accent4">
              <a:lumMod val="60000"/>
              <a:lumOff val="40000"/>
            </a:schemeClr>
          </a:solidFill>
        </p:spPr>
        <p:txBody>
          <a:bodyPr wrap="none">
            <a:spAutoFit/>
          </a:bodyPr>
          <a:lstStyle/>
          <a:p>
            <a:r>
              <a:rPr lang="en-IN" dirty="0"/>
              <a:t>OFF-MIDLINE</a:t>
            </a:r>
          </a:p>
        </p:txBody>
      </p:sp>
      <p:sp>
        <p:nvSpPr>
          <p:cNvPr id="8" name="Rectangle 7"/>
          <p:cNvSpPr/>
          <p:nvPr/>
        </p:nvSpPr>
        <p:spPr>
          <a:xfrm>
            <a:off x="350520" y="3500735"/>
            <a:ext cx="2301240" cy="2031325"/>
          </a:xfrm>
          <a:prstGeom prst="rect">
            <a:avLst/>
          </a:prstGeom>
          <a:solidFill>
            <a:schemeClr val="bg1">
              <a:lumMod val="95000"/>
            </a:schemeClr>
          </a:solidFill>
        </p:spPr>
        <p:txBody>
          <a:bodyPr wrap="square">
            <a:spAutoFit/>
          </a:bodyPr>
          <a:lstStyle/>
          <a:p>
            <a:r>
              <a:rPr lang="en-IN" dirty="0"/>
              <a:t>RANULA(UPPER</a:t>
            </a:r>
            <a:r>
              <a:rPr lang="en-IN" dirty="0" smtClean="0"/>
              <a:t>)</a:t>
            </a:r>
          </a:p>
          <a:p>
            <a:endParaRPr lang="en-IN" dirty="0"/>
          </a:p>
          <a:p>
            <a:r>
              <a:rPr lang="en-IN" dirty="0"/>
              <a:t>THYROGLOSSAL DUCT CYST(MIDDLE</a:t>
            </a:r>
            <a:r>
              <a:rPr lang="en-IN" dirty="0" smtClean="0"/>
              <a:t>)</a:t>
            </a:r>
          </a:p>
          <a:p>
            <a:endParaRPr lang="en-IN" dirty="0"/>
          </a:p>
          <a:p>
            <a:r>
              <a:rPr lang="en-IN" dirty="0"/>
              <a:t>DERMOID CYST(LOWER)</a:t>
            </a:r>
          </a:p>
        </p:txBody>
      </p:sp>
      <p:sp>
        <p:nvSpPr>
          <p:cNvPr id="9" name="Rectangle 8"/>
          <p:cNvSpPr/>
          <p:nvPr/>
        </p:nvSpPr>
        <p:spPr>
          <a:xfrm>
            <a:off x="3916939" y="3484108"/>
            <a:ext cx="2468880" cy="2031325"/>
          </a:xfrm>
          <a:prstGeom prst="rect">
            <a:avLst/>
          </a:prstGeom>
          <a:solidFill>
            <a:schemeClr val="bg1">
              <a:lumMod val="95000"/>
            </a:schemeClr>
          </a:solidFill>
        </p:spPr>
        <p:txBody>
          <a:bodyPr wrap="square">
            <a:spAutoFit/>
          </a:bodyPr>
          <a:lstStyle/>
          <a:p>
            <a:r>
              <a:rPr lang="en-IN" dirty="0"/>
              <a:t>LYMPHANGIOMA</a:t>
            </a:r>
          </a:p>
          <a:p>
            <a:endParaRPr lang="en-IN" dirty="0" smtClean="0"/>
          </a:p>
          <a:p>
            <a:endParaRPr lang="en-IN" dirty="0" smtClean="0"/>
          </a:p>
          <a:p>
            <a:r>
              <a:rPr lang="en-IN" dirty="0" smtClean="0"/>
              <a:t>BRANCHIAL CYST</a:t>
            </a:r>
            <a:endParaRPr lang="en-IN" dirty="0"/>
          </a:p>
          <a:p>
            <a:endParaRPr lang="en-IN" dirty="0"/>
          </a:p>
          <a:p>
            <a:r>
              <a:rPr lang="en-IN" dirty="0"/>
              <a:t>VASCULAR MALFORMATION</a:t>
            </a:r>
          </a:p>
        </p:txBody>
      </p:sp>
      <p:sp>
        <p:nvSpPr>
          <p:cNvPr id="10" name="Rectangle 9"/>
          <p:cNvSpPr/>
          <p:nvPr/>
        </p:nvSpPr>
        <p:spPr>
          <a:xfrm>
            <a:off x="8589875" y="1567934"/>
            <a:ext cx="1133245" cy="369332"/>
          </a:xfrm>
          <a:prstGeom prst="rect">
            <a:avLst/>
          </a:prstGeom>
          <a:solidFill>
            <a:schemeClr val="bg1">
              <a:lumMod val="95000"/>
            </a:schemeClr>
          </a:solidFill>
        </p:spPr>
        <p:txBody>
          <a:bodyPr wrap="square">
            <a:spAutoFit/>
          </a:bodyPr>
          <a:lstStyle/>
          <a:p>
            <a:r>
              <a:rPr lang="en-IN" dirty="0" smtClean="0"/>
              <a:t>  SOLID</a:t>
            </a:r>
            <a:endParaRPr lang="en-IN" dirty="0"/>
          </a:p>
        </p:txBody>
      </p:sp>
      <p:sp>
        <p:nvSpPr>
          <p:cNvPr id="13" name="Rectangle 12"/>
          <p:cNvSpPr/>
          <p:nvPr/>
        </p:nvSpPr>
        <p:spPr>
          <a:xfrm>
            <a:off x="8244840" y="3200460"/>
            <a:ext cx="2804160" cy="2031325"/>
          </a:xfrm>
          <a:prstGeom prst="rect">
            <a:avLst/>
          </a:prstGeom>
          <a:solidFill>
            <a:schemeClr val="bg1">
              <a:lumMod val="95000"/>
            </a:schemeClr>
          </a:solidFill>
        </p:spPr>
        <p:txBody>
          <a:bodyPr wrap="square">
            <a:spAutoFit/>
          </a:bodyPr>
          <a:lstStyle/>
          <a:p>
            <a:r>
              <a:rPr lang="en-IN" dirty="0"/>
              <a:t>THYROID LESION</a:t>
            </a:r>
          </a:p>
          <a:p>
            <a:endParaRPr lang="en-IN" dirty="0"/>
          </a:p>
          <a:p>
            <a:r>
              <a:rPr lang="en-IN" dirty="0"/>
              <a:t>FIBROMATOSIS COLLI</a:t>
            </a:r>
          </a:p>
          <a:p>
            <a:endParaRPr lang="en-IN" dirty="0"/>
          </a:p>
          <a:p>
            <a:r>
              <a:rPr lang="en-IN" dirty="0" smtClean="0"/>
              <a:t>ECTOPIC THYMUS</a:t>
            </a:r>
          </a:p>
          <a:p>
            <a:endParaRPr lang="en-IN" dirty="0"/>
          </a:p>
          <a:p>
            <a:r>
              <a:rPr lang="en-IN" dirty="0" smtClean="0"/>
              <a:t>TERATOMA</a:t>
            </a:r>
            <a:endParaRPr lang="en-IN" dirty="0"/>
          </a:p>
        </p:txBody>
      </p:sp>
      <p:sp>
        <p:nvSpPr>
          <p:cNvPr id="14" name="Right Arrow 13"/>
          <p:cNvSpPr/>
          <p:nvPr/>
        </p:nvSpPr>
        <p:spPr>
          <a:xfrm rot="9034476">
            <a:off x="1051561" y="2209800"/>
            <a:ext cx="883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ight Arrow 14"/>
          <p:cNvSpPr/>
          <p:nvPr/>
        </p:nvSpPr>
        <p:spPr>
          <a:xfrm rot="5400000">
            <a:off x="8781218" y="2348690"/>
            <a:ext cx="793297" cy="318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ight Arrow 15"/>
          <p:cNvSpPr/>
          <p:nvPr/>
        </p:nvSpPr>
        <p:spPr>
          <a:xfrm rot="1938409">
            <a:off x="4191000" y="2133599"/>
            <a:ext cx="88392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443916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75" y="731896"/>
            <a:ext cx="8596668" cy="1320800"/>
          </a:xfrm>
        </p:spPr>
        <p:txBody>
          <a:bodyPr/>
          <a:lstStyle/>
          <a:p>
            <a:r>
              <a:rPr lang="en-IN" b="1" dirty="0" smtClean="0"/>
              <a:t> RANULA</a:t>
            </a:r>
            <a:endParaRPr lang="en-IN" dirty="0"/>
          </a:p>
        </p:txBody>
      </p:sp>
      <p:sp>
        <p:nvSpPr>
          <p:cNvPr id="3" name="Content Placeholder 2"/>
          <p:cNvSpPr>
            <a:spLocks noGrp="1"/>
          </p:cNvSpPr>
          <p:nvPr>
            <p:ph idx="1"/>
          </p:nvPr>
        </p:nvSpPr>
        <p:spPr>
          <a:xfrm>
            <a:off x="793818" y="1496880"/>
            <a:ext cx="4305123" cy="3447080"/>
          </a:xfrm>
        </p:spPr>
        <p:txBody>
          <a:bodyPr>
            <a:normAutofit/>
          </a:bodyPr>
          <a:lstStyle/>
          <a:p>
            <a:r>
              <a:rPr lang="en-US" sz="2000" dirty="0" err="1"/>
              <a:t>Ranulas</a:t>
            </a:r>
            <a:r>
              <a:rPr lang="en-US" sz="2000" dirty="0"/>
              <a:t> are retention cysts of </a:t>
            </a:r>
            <a:r>
              <a:rPr lang="en-US" sz="2000" dirty="0" smtClean="0"/>
              <a:t>sublingual salivary </a:t>
            </a:r>
            <a:r>
              <a:rPr lang="en-US" sz="2000" dirty="0"/>
              <a:t>gland due to duct stenosis or </a:t>
            </a:r>
            <a:r>
              <a:rPr lang="en-US" sz="2000" dirty="0" smtClean="0"/>
              <a:t>occlusion.</a:t>
            </a:r>
          </a:p>
          <a:p>
            <a:endParaRPr lang="en-US" sz="2000" dirty="0"/>
          </a:p>
          <a:p>
            <a:endParaRPr lang="en-US" sz="2000" dirty="0" smtClean="0"/>
          </a:p>
          <a:p>
            <a:endParaRPr lang="en-US" sz="2000" dirty="0"/>
          </a:p>
          <a:p>
            <a:endParaRPr lang="en-US" sz="2000" dirty="0" smtClean="0"/>
          </a:p>
          <a:p>
            <a:endParaRPr lang="en-US" sz="2000" dirty="0" smtClean="0"/>
          </a:p>
          <a:p>
            <a:endParaRPr lang="en-US" dirty="0" smtClean="0"/>
          </a:p>
        </p:txBody>
      </p:sp>
      <p:pic>
        <p:nvPicPr>
          <p:cNvPr id="4" name="Picture 3"/>
          <p:cNvPicPr>
            <a:picLocks noChangeAspect="1"/>
          </p:cNvPicPr>
          <p:nvPr/>
        </p:nvPicPr>
        <p:blipFill>
          <a:blip r:embed="rId3"/>
          <a:stretch>
            <a:fillRect/>
          </a:stretch>
        </p:blipFill>
        <p:spPr>
          <a:xfrm>
            <a:off x="5579389" y="1135318"/>
            <a:ext cx="4788131" cy="3986730"/>
          </a:xfrm>
          <a:prstGeom prst="rect">
            <a:avLst/>
          </a:prstGeom>
        </p:spPr>
      </p:pic>
      <p:sp>
        <p:nvSpPr>
          <p:cNvPr id="5" name="Rectangle 4"/>
          <p:cNvSpPr/>
          <p:nvPr/>
        </p:nvSpPr>
        <p:spPr>
          <a:xfrm>
            <a:off x="5532894" y="5173592"/>
            <a:ext cx="4821382" cy="646331"/>
          </a:xfrm>
          <a:prstGeom prst="rect">
            <a:avLst/>
          </a:prstGeom>
        </p:spPr>
        <p:txBody>
          <a:bodyPr wrap="square">
            <a:spAutoFit/>
          </a:bodyPr>
          <a:lstStyle/>
          <a:p>
            <a:r>
              <a:rPr lang="en-US" i="1" dirty="0" smtClean="0">
                <a:solidFill>
                  <a:srgbClr val="C00000"/>
                </a:solidFill>
              </a:rPr>
              <a:t>Cystic lesion continuous </a:t>
            </a:r>
            <a:r>
              <a:rPr lang="en-US" i="1" dirty="0">
                <a:solidFill>
                  <a:srgbClr val="C00000"/>
                </a:solidFill>
              </a:rPr>
              <a:t>with the sublingual salivary </a:t>
            </a:r>
            <a:r>
              <a:rPr lang="en-US" i="1" dirty="0" smtClean="0">
                <a:solidFill>
                  <a:srgbClr val="C00000"/>
                </a:solidFill>
              </a:rPr>
              <a:t>gland</a:t>
            </a:r>
            <a:endParaRPr lang="en-US" i="1" dirty="0">
              <a:solidFill>
                <a:srgbClr val="C00000"/>
              </a:solidFill>
            </a:endParaRPr>
          </a:p>
        </p:txBody>
      </p:sp>
      <p:sp>
        <p:nvSpPr>
          <p:cNvPr id="8" name="TextBox 7"/>
          <p:cNvSpPr txBox="1"/>
          <p:nvPr/>
        </p:nvSpPr>
        <p:spPr>
          <a:xfrm>
            <a:off x="445060" y="3147010"/>
            <a:ext cx="4746872" cy="1015663"/>
          </a:xfrm>
          <a:prstGeom prst="rect">
            <a:avLst/>
          </a:prstGeom>
          <a:solidFill>
            <a:schemeClr val="accent1">
              <a:lumMod val="40000"/>
              <a:lumOff val="60000"/>
            </a:schemeClr>
          </a:solidFill>
          <a:ln>
            <a:solidFill>
              <a:schemeClr val="bg2">
                <a:lumMod val="90000"/>
              </a:schemeClr>
            </a:solidFill>
          </a:ln>
        </p:spPr>
        <p:txBody>
          <a:bodyPr wrap="square" rtlCol="0">
            <a:spAutoFit/>
          </a:bodyPr>
          <a:lstStyle/>
          <a:p>
            <a:r>
              <a:rPr lang="en-US" sz="2000" dirty="0"/>
              <a:t>Plunging </a:t>
            </a:r>
            <a:r>
              <a:rPr lang="en-US" sz="2000" dirty="0" err="1"/>
              <a:t>ranula</a:t>
            </a:r>
            <a:r>
              <a:rPr lang="en-US" sz="2000" dirty="0"/>
              <a:t>  results from rupture of </a:t>
            </a:r>
            <a:r>
              <a:rPr lang="en-US" sz="2000" dirty="0" smtClean="0"/>
              <a:t>duct </a:t>
            </a:r>
            <a:r>
              <a:rPr lang="en-US" sz="2000" dirty="0"/>
              <a:t>and extravasation of this fluid into </a:t>
            </a:r>
            <a:r>
              <a:rPr lang="en-US" sz="2000" dirty="0" err="1" smtClean="0"/>
              <a:t>submental</a:t>
            </a:r>
            <a:r>
              <a:rPr lang="en-US" sz="2000" dirty="0" smtClean="0"/>
              <a:t> region.</a:t>
            </a:r>
            <a:endParaRPr lang="en-US" sz="2000" dirty="0"/>
          </a:p>
        </p:txBody>
      </p:sp>
      <p:sp>
        <p:nvSpPr>
          <p:cNvPr id="9" name="Right Arrow 8"/>
          <p:cNvSpPr/>
          <p:nvPr/>
        </p:nvSpPr>
        <p:spPr>
          <a:xfrm rot="7779603">
            <a:off x="8905205" y="2364188"/>
            <a:ext cx="793297" cy="318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985309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894" y="1173480"/>
            <a:ext cx="4854786" cy="716280"/>
          </a:xfrm>
        </p:spPr>
        <p:txBody>
          <a:bodyPr/>
          <a:lstStyle/>
          <a:p>
            <a:r>
              <a:rPr lang="en-IN" b="1" dirty="0" smtClean="0"/>
              <a:t>THORNWALDT'S CYST</a:t>
            </a:r>
            <a:endParaRPr lang="en-IN" dirty="0"/>
          </a:p>
        </p:txBody>
      </p:sp>
      <p:pic>
        <p:nvPicPr>
          <p:cNvPr id="5" name="Picture 4"/>
          <p:cNvPicPr>
            <a:picLocks noChangeAspect="1"/>
          </p:cNvPicPr>
          <p:nvPr/>
        </p:nvPicPr>
        <p:blipFill>
          <a:blip r:embed="rId3"/>
          <a:stretch>
            <a:fillRect/>
          </a:stretch>
        </p:blipFill>
        <p:spPr>
          <a:xfrm>
            <a:off x="7269480" y="606835"/>
            <a:ext cx="4602479" cy="4498565"/>
          </a:xfrm>
          <a:prstGeom prst="rect">
            <a:avLst/>
          </a:prstGeom>
        </p:spPr>
      </p:pic>
      <p:sp>
        <p:nvSpPr>
          <p:cNvPr id="6" name="TextBox 5"/>
          <p:cNvSpPr txBox="1"/>
          <p:nvPr/>
        </p:nvSpPr>
        <p:spPr>
          <a:xfrm>
            <a:off x="335281" y="2662988"/>
            <a:ext cx="6568440" cy="1323439"/>
          </a:xfrm>
          <a:prstGeom prst="rect">
            <a:avLst/>
          </a:prstGeom>
          <a:solidFill>
            <a:schemeClr val="tx2">
              <a:lumMod val="20000"/>
              <a:lumOff val="80000"/>
            </a:schemeClr>
          </a:solidFill>
          <a:ln>
            <a:solidFill>
              <a:schemeClr val="bg2">
                <a:lumMod val="90000"/>
              </a:schemeClr>
            </a:solidFill>
          </a:ln>
        </p:spPr>
        <p:txBody>
          <a:bodyPr wrap="square" rtlCol="0">
            <a:spAutoFit/>
          </a:bodyPr>
          <a:lstStyle/>
          <a:p>
            <a:r>
              <a:rPr lang="en-US" sz="2000" dirty="0" err="1"/>
              <a:t>Thornwaldt's</a:t>
            </a:r>
            <a:r>
              <a:rPr lang="en-US" sz="2000" dirty="0"/>
              <a:t> cyst forms as a bulge on </a:t>
            </a:r>
            <a:r>
              <a:rPr lang="en-US" sz="2000" dirty="0" smtClean="0"/>
              <a:t>posterior-superior </a:t>
            </a:r>
            <a:r>
              <a:rPr lang="en-US" sz="2000" dirty="0"/>
              <a:t>wall of </a:t>
            </a:r>
            <a:r>
              <a:rPr lang="en-US" sz="2000" dirty="0" err="1" smtClean="0"/>
              <a:t>nasopharynx</a:t>
            </a:r>
            <a:r>
              <a:rPr lang="en-US" sz="2000" dirty="0" smtClean="0"/>
              <a:t> </a:t>
            </a:r>
            <a:r>
              <a:rPr lang="en-US" sz="2000" dirty="0"/>
              <a:t>due to closure of </a:t>
            </a:r>
            <a:r>
              <a:rPr lang="en-US" sz="2000" dirty="0" smtClean="0"/>
              <a:t>drainage </a:t>
            </a:r>
            <a:r>
              <a:rPr lang="en-US" sz="2000" dirty="0"/>
              <a:t>duct </a:t>
            </a:r>
            <a:r>
              <a:rPr lang="en-US" sz="2000" dirty="0" smtClean="0"/>
              <a:t>and appearing  intermediate-signal </a:t>
            </a:r>
            <a:r>
              <a:rPr lang="en-US" sz="2000" dirty="0"/>
              <a:t>on </a:t>
            </a:r>
            <a:r>
              <a:rPr lang="en-US" sz="2000" dirty="0" smtClean="0"/>
              <a:t>T1W </a:t>
            </a:r>
            <a:r>
              <a:rPr lang="en-US" sz="2000" dirty="0"/>
              <a:t>and high-signal on </a:t>
            </a:r>
            <a:r>
              <a:rPr lang="en-US" sz="2000" dirty="0" smtClean="0"/>
              <a:t>T2W </a:t>
            </a:r>
            <a:endParaRPr lang="en-IN" sz="2000" dirty="0"/>
          </a:p>
        </p:txBody>
      </p:sp>
      <p:sp>
        <p:nvSpPr>
          <p:cNvPr id="7" name="Right Arrow 6"/>
          <p:cNvSpPr/>
          <p:nvPr/>
        </p:nvSpPr>
        <p:spPr>
          <a:xfrm rot="16356524">
            <a:off x="9143280" y="3545888"/>
            <a:ext cx="793297" cy="428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7452360" y="5056555"/>
            <a:ext cx="4632960" cy="646331"/>
          </a:xfrm>
          <a:prstGeom prst="rect">
            <a:avLst/>
          </a:prstGeom>
        </p:spPr>
        <p:txBody>
          <a:bodyPr wrap="square">
            <a:spAutoFit/>
          </a:bodyPr>
          <a:lstStyle/>
          <a:p>
            <a:r>
              <a:rPr lang="en-IN" i="1" dirty="0" smtClean="0">
                <a:solidFill>
                  <a:srgbClr val="C00000"/>
                </a:solidFill>
              </a:rPr>
              <a:t>Cystic lesion showing T2 signal intensity in pharyngeal </a:t>
            </a:r>
            <a:r>
              <a:rPr lang="en-IN" i="1" dirty="0">
                <a:solidFill>
                  <a:srgbClr val="C00000"/>
                </a:solidFill>
              </a:rPr>
              <a:t>mucosal space in the midline</a:t>
            </a:r>
          </a:p>
        </p:txBody>
      </p:sp>
    </p:spTree>
    <p:extLst>
      <p:ext uri="{BB962C8B-B14F-4D97-AF65-F5344CB8AC3E}">
        <p14:creationId xmlns:p14="http://schemas.microsoft.com/office/powerpoint/2010/main" val="31141711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822960"/>
            <a:ext cx="8596668" cy="1320800"/>
          </a:xfrm>
        </p:spPr>
        <p:txBody>
          <a:bodyPr/>
          <a:lstStyle/>
          <a:p>
            <a:r>
              <a:rPr lang="en-IN" b="1" dirty="0" smtClean="0"/>
              <a:t>THYROGLOSSAL DUCT CYST</a:t>
            </a:r>
            <a:endParaRPr lang="en-IN" dirty="0"/>
          </a:p>
        </p:txBody>
      </p:sp>
      <p:sp>
        <p:nvSpPr>
          <p:cNvPr id="3" name="Content Placeholder 2"/>
          <p:cNvSpPr>
            <a:spLocks noGrp="1"/>
          </p:cNvSpPr>
          <p:nvPr>
            <p:ph idx="1"/>
          </p:nvPr>
        </p:nvSpPr>
        <p:spPr>
          <a:xfrm>
            <a:off x="0" y="1524000"/>
            <a:ext cx="12192000" cy="5016285"/>
          </a:xfrm>
        </p:spPr>
        <p:txBody>
          <a:bodyPr>
            <a:normAutofit/>
          </a:bodyPr>
          <a:lstStyle/>
          <a:p>
            <a:r>
              <a:rPr lang="en-US" sz="2000" dirty="0" smtClean="0"/>
              <a:t>The </a:t>
            </a:r>
            <a:r>
              <a:rPr lang="en-US" sz="2000" dirty="0"/>
              <a:t>thyroid gland forms as </a:t>
            </a:r>
            <a:r>
              <a:rPr lang="en-US" sz="2000" dirty="0" smtClean="0"/>
              <a:t>a diverticulum </a:t>
            </a:r>
            <a:r>
              <a:rPr lang="en-US" sz="2000" dirty="0"/>
              <a:t>from </a:t>
            </a:r>
            <a:r>
              <a:rPr lang="en-US" sz="2000" dirty="0" smtClean="0"/>
              <a:t>anterior </a:t>
            </a:r>
            <a:r>
              <a:rPr lang="en-US" sz="2000" dirty="0"/>
              <a:t>wall of </a:t>
            </a:r>
            <a:r>
              <a:rPr lang="en-US" sz="2000" dirty="0" err="1" smtClean="0"/>
              <a:t>pharynx,connected</a:t>
            </a:r>
            <a:r>
              <a:rPr lang="en-US" sz="2000" dirty="0" smtClean="0"/>
              <a:t> </a:t>
            </a:r>
            <a:r>
              <a:rPr lang="en-US" sz="2000" dirty="0"/>
              <a:t>by the </a:t>
            </a:r>
            <a:r>
              <a:rPr lang="en-US" sz="2000" dirty="0" err="1">
                <a:solidFill>
                  <a:srgbClr val="C00000"/>
                </a:solidFill>
              </a:rPr>
              <a:t>thyroglossal</a:t>
            </a:r>
            <a:r>
              <a:rPr lang="en-US" sz="2000" dirty="0">
                <a:solidFill>
                  <a:srgbClr val="C00000"/>
                </a:solidFill>
              </a:rPr>
              <a:t> </a:t>
            </a:r>
            <a:r>
              <a:rPr lang="en-US" sz="2000" dirty="0" smtClean="0">
                <a:solidFill>
                  <a:srgbClr val="C00000"/>
                </a:solidFill>
              </a:rPr>
              <a:t>duct </a:t>
            </a:r>
          </a:p>
          <a:p>
            <a:endParaRPr lang="en-US" sz="2000" dirty="0">
              <a:solidFill>
                <a:srgbClr val="C00000"/>
              </a:solidFill>
            </a:endParaRPr>
          </a:p>
          <a:p>
            <a:r>
              <a:rPr lang="en-US" sz="2000" dirty="0" smtClean="0"/>
              <a:t>if duct </a:t>
            </a:r>
            <a:r>
              <a:rPr lang="en-US" sz="2000" dirty="0"/>
              <a:t>fail to regress, </a:t>
            </a:r>
            <a:r>
              <a:rPr lang="en-US" sz="2000" dirty="0" smtClean="0"/>
              <a:t>may differentiate </a:t>
            </a:r>
            <a:r>
              <a:rPr lang="en-US" sz="2000" dirty="0"/>
              <a:t>into </a:t>
            </a:r>
            <a:r>
              <a:rPr lang="en-US" sz="2000" dirty="0" smtClean="0"/>
              <a:t>cysts, </a:t>
            </a:r>
            <a:r>
              <a:rPr lang="en-IN" sz="2000" dirty="0" smtClean="0"/>
              <a:t>lying </a:t>
            </a:r>
            <a:r>
              <a:rPr lang="en-IN" sz="2000" dirty="0"/>
              <a:t>at or </a:t>
            </a:r>
            <a:r>
              <a:rPr lang="en-US" sz="2000" dirty="0"/>
              <a:t>just below the hyoid </a:t>
            </a:r>
            <a:r>
              <a:rPr lang="en-US" sz="2000" dirty="0" smtClean="0"/>
              <a:t>in midline</a:t>
            </a:r>
            <a:r>
              <a:rPr lang="en-US" sz="2000" dirty="0"/>
              <a:t>. They may contain </a:t>
            </a:r>
            <a:r>
              <a:rPr lang="en-US" sz="2000" dirty="0" smtClean="0"/>
              <a:t>normal thyroid </a:t>
            </a:r>
            <a:r>
              <a:rPr lang="en-US" sz="2000" dirty="0"/>
              <a:t>tissue </a:t>
            </a:r>
            <a:r>
              <a:rPr lang="en-US" sz="2000" dirty="0" smtClean="0"/>
              <a:t>and </a:t>
            </a:r>
            <a:r>
              <a:rPr lang="en-US" sz="2000" dirty="0"/>
              <a:t>can lead to </a:t>
            </a:r>
            <a:r>
              <a:rPr lang="en-US" sz="2000" dirty="0">
                <a:solidFill>
                  <a:srgbClr val="C00000"/>
                </a:solidFill>
              </a:rPr>
              <a:t>papillary </a:t>
            </a:r>
            <a:r>
              <a:rPr lang="en-US" sz="2000" dirty="0" smtClean="0">
                <a:solidFill>
                  <a:srgbClr val="C00000"/>
                </a:solidFill>
              </a:rPr>
              <a:t>carcinoma</a:t>
            </a:r>
            <a:endParaRPr lang="en-US" sz="2000" dirty="0">
              <a:solidFill>
                <a:srgbClr val="C00000"/>
              </a:solidFill>
            </a:endParaRPr>
          </a:p>
        </p:txBody>
      </p:sp>
      <p:sp>
        <p:nvSpPr>
          <p:cNvPr id="4" name="TextBox 3"/>
          <p:cNvSpPr txBox="1"/>
          <p:nvPr/>
        </p:nvSpPr>
        <p:spPr>
          <a:xfrm>
            <a:off x="594361" y="5250572"/>
            <a:ext cx="8656319" cy="415350"/>
          </a:xfrm>
          <a:prstGeom prst="rect">
            <a:avLst/>
          </a:prstGeom>
          <a:solidFill>
            <a:schemeClr val="accent6">
              <a:lumMod val="40000"/>
              <a:lumOff val="60000"/>
            </a:schemeClr>
          </a:solidFill>
          <a:ln>
            <a:solidFill>
              <a:schemeClr val="bg2">
                <a:lumMod val="90000"/>
              </a:schemeClr>
            </a:solidFill>
          </a:ln>
        </p:spPr>
        <p:txBody>
          <a:bodyPr wrap="square" rtlCol="0">
            <a:spAutoFit/>
          </a:bodyPr>
          <a:lstStyle/>
          <a:p>
            <a:r>
              <a:rPr lang="en-US" sz="2000" dirty="0"/>
              <a:t>The differential diagnosis includes </a:t>
            </a:r>
            <a:r>
              <a:rPr lang="en-IN" sz="2000" dirty="0" err="1" smtClean="0"/>
              <a:t>dermoid</a:t>
            </a:r>
            <a:r>
              <a:rPr lang="en-IN" sz="2000" dirty="0" smtClean="0"/>
              <a:t> cyst </a:t>
            </a:r>
            <a:r>
              <a:rPr lang="en-US" sz="2000" dirty="0" smtClean="0"/>
              <a:t>and </a:t>
            </a:r>
            <a:r>
              <a:rPr lang="en-IN" sz="2000" dirty="0"/>
              <a:t>branchial cleft cyst.</a:t>
            </a:r>
            <a:endParaRPr lang="en-US" sz="2000" dirty="0"/>
          </a:p>
        </p:txBody>
      </p:sp>
      <p:sp>
        <p:nvSpPr>
          <p:cNvPr id="5" name="TextBox 4"/>
          <p:cNvSpPr txBox="1"/>
          <p:nvPr/>
        </p:nvSpPr>
        <p:spPr>
          <a:xfrm>
            <a:off x="320040" y="3764026"/>
            <a:ext cx="11511814" cy="1015663"/>
          </a:xfrm>
          <a:prstGeom prst="rect">
            <a:avLst/>
          </a:prstGeom>
          <a:solidFill>
            <a:schemeClr val="accent3">
              <a:lumMod val="60000"/>
              <a:lumOff val="40000"/>
            </a:schemeClr>
          </a:solidFill>
          <a:ln>
            <a:solidFill>
              <a:schemeClr val="bg2">
                <a:lumMod val="90000"/>
              </a:schemeClr>
            </a:solidFill>
          </a:ln>
        </p:spPr>
        <p:txBody>
          <a:bodyPr wrap="square" rtlCol="0">
            <a:spAutoFit/>
          </a:bodyPr>
          <a:lstStyle/>
          <a:p>
            <a:r>
              <a:rPr lang="en-US" sz="2000" dirty="0" smtClean="0"/>
              <a:t>US reveals an anechoic well-defined </a:t>
            </a:r>
            <a:r>
              <a:rPr lang="en-US" sz="2000" dirty="0"/>
              <a:t>cyst with increased acoustic </a:t>
            </a:r>
            <a:r>
              <a:rPr lang="en-US" sz="2000" dirty="0" smtClean="0"/>
              <a:t>through-transmission</a:t>
            </a:r>
          </a:p>
          <a:p>
            <a:endParaRPr lang="en-US" sz="2000" dirty="0"/>
          </a:p>
          <a:p>
            <a:r>
              <a:rPr lang="en-US" sz="2000" dirty="0"/>
              <a:t>MRI shows low signal on T1 and high signal </a:t>
            </a:r>
            <a:r>
              <a:rPr lang="en-US" sz="2000" dirty="0" smtClean="0"/>
              <a:t>on T2w </a:t>
            </a:r>
            <a:endParaRPr lang="en-US" sz="2000" dirty="0"/>
          </a:p>
        </p:txBody>
      </p:sp>
    </p:spTree>
    <p:extLst>
      <p:ext uri="{BB962C8B-B14F-4D97-AF65-F5344CB8AC3E}">
        <p14:creationId xmlns:p14="http://schemas.microsoft.com/office/powerpoint/2010/main" val="25887022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57c91eaad60e0_1 thyroglossal duct cy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1" y="650323"/>
            <a:ext cx="6187440" cy="5368623"/>
          </a:xfrm>
        </p:spPr>
      </p:pic>
      <p:pic>
        <p:nvPicPr>
          <p:cNvPr id="5" name="Picture 4"/>
          <p:cNvPicPr>
            <a:picLocks noChangeAspect="1"/>
          </p:cNvPicPr>
          <p:nvPr/>
        </p:nvPicPr>
        <p:blipFill>
          <a:blip r:embed="rId6"/>
          <a:stretch>
            <a:fillRect/>
          </a:stretch>
        </p:blipFill>
        <p:spPr>
          <a:xfrm>
            <a:off x="7025640" y="619670"/>
            <a:ext cx="4876800" cy="4753801"/>
          </a:xfrm>
          <a:prstGeom prst="rect">
            <a:avLst/>
          </a:prstGeom>
        </p:spPr>
      </p:pic>
      <p:sp>
        <p:nvSpPr>
          <p:cNvPr id="6" name="Rectangle 5"/>
          <p:cNvSpPr/>
          <p:nvPr/>
        </p:nvSpPr>
        <p:spPr>
          <a:xfrm>
            <a:off x="6961581" y="5340310"/>
            <a:ext cx="5230419" cy="923330"/>
          </a:xfrm>
          <a:prstGeom prst="rect">
            <a:avLst/>
          </a:prstGeom>
        </p:spPr>
        <p:txBody>
          <a:bodyPr wrap="square">
            <a:spAutoFit/>
          </a:bodyPr>
          <a:lstStyle/>
          <a:p>
            <a:r>
              <a:rPr lang="en-US" i="1" dirty="0">
                <a:solidFill>
                  <a:srgbClr val="C00000"/>
                </a:solidFill>
              </a:rPr>
              <a:t>CT </a:t>
            </a:r>
            <a:r>
              <a:rPr lang="en-US" i="1" dirty="0" smtClean="0">
                <a:solidFill>
                  <a:srgbClr val="C00000"/>
                </a:solidFill>
              </a:rPr>
              <a:t>demonstrates </a:t>
            </a:r>
            <a:r>
              <a:rPr lang="en-US" i="1" dirty="0">
                <a:solidFill>
                  <a:srgbClr val="C00000"/>
                </a:solidFill>
              </a:rPr>
              <a:t>a </a:t>
            </a:r>
            <a:r>
              <a:rPr lang="en-US" i="1" dirty="0" smtClean="0">
                <a:solidFill>
                  <a:srgbClr val="C00000"/>
                </a:solidFill>
              </a:rPr>
              <a:t>low-attenuation mass  </a:t>
            </a:r>
            <a:r>
              <a:rPr lang="en-US" i="1" dirty="0">
                <a:solidFill>
                  <a:srgbClr val="C00000"/>
                </a:solidFill>
              </a:rPr>
              <a:t>with </a:t>
            </a:r>
            <a:r>
              <a:rPr lang="en-US" i="1" dirty="0" smtClean="0">
                <a:solidFill>
                  <a:srgbClr val="C00000"/>
                </a:solidFill>
              </a:rPr>
              <a:t>enhancing </a:t>
            </a:r>
            <a:r>
              <a:rPr lang="en-US" i="1" dirty="0">
                <a:solidFill>
                  <a:srgbClr val="C00000"/>
                </a:solidFill>
              </a:rPr>
              <a:t>components </a:t>
            </a:r>
            <a:r>
              <a:rPr lang="en-US" i="1" dirty="0" smtClean="0">
                <a:solidFill>
                  <a:srgbClr val="C00000"/>
                </a:solidFill>
              </a:rPr>
              <a:t>concerning </a:t>
            </a:r>
            <a:r>
              <a:rPr lang="en-US" i="1" dirty="0">
                <a:solidFill>
                  <a:srgbClr val="C00000"/>
                </a:solidFill>
              </a:rPr>
              <a:t>for a TDC complicated by papillary thyroid carcinoma. </a:t>
            </a:r>
            <a:endParaRPr lang="en-IN" i="1" dirty="0">
              <a:solidFill>
                <a:srgbClr val="C00000"/>
              </a:solidFill>
            </a:endParaRPr>
          </a:p>
        </p:txBody>
      </p:sp>
      <p:sp>
        <p:nvSpPr>
          <p:cNvPr id="7" name="Right Arrow 6"/>
          <p:cNvSpPr/>
          <p:nvPr/>
        </p:nvSpPr>
        <p:spPr>
          <a:xfrm rot="4193518">
            <a:off x="8655346" y="2271807"/>
            <a:ext cx="1076084" cy="555040"/>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ight Arrow 7"/>
          <p:cNvSpPr/>
          <p:nvPr/>
        </p:nvSpPr>
        <p:spPr>
          <a:xfrm rot="7596977">
            <a:off x="3649167" y="2197764"/>
            <a:ext cx="808927" cy="635716"/>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59199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502920"/>
            <a:ext cx="8596668" cy="1320800"/>
          </a:xfrm>
        </p:spPr>
        <p:txBody>
          <a:bodyPr/>
          <a:lstStyle/>
          <a:p>
            <a:r>
              <a:rPr lang="en-IN" b="1" dirty="0" smtClean="0"/>
              <a:t>DERMOID/EPIDERMOID CYST</a:t>
            </a:r>
            <a:endParaRPr lang="en-IN" dirty="0"/>
          </a:p>
        </p:txBody>
      </p:sp>
      <p:sp>
        <p:nvSpPr>
          <p:cNvPr id="3" name="Content Placeholder 2"/>
          <p:cNvSpPr>
            <a:spLocks noGrp="1"/>
          </p:cNvSpPr>
          <p:nvPr>
            <p:ph idx="1"/>
          </p:nvPr>
        </p:nvSpPr>
        <p:spPr>
          <a:xfrm>
            <a:off x="4554583" y="1142999"/>
            <a:ext cx="4101737" cy="5442857"/>
          </a:xfrm>
        </p:spPr>
        <p:txBody>
          <a:bodyPr>
            <a:normAutofit/>
          </a:bodyPr>
          <a:lstStyle/>
          <a:p>
            <a:r>
              <a:rPr lang="en-US" sz="2000" dirty="0" err="1"/>
              <a:t>Dermoid</a:t>
            </a:r>
            <a:r>
              <a:rPr lang="en-US" sz="2000" dirty="0"/>
              <a:t> and </a:t>
            </a:r>
            <a:r>
              <a:rPr lang="en-US" sz="2000" dirty="0" err="1"/>
              <a:t>epidermoid</a:t>
            </a:r>
            <a:r>
              <a:rPr lang="en-US" sz="2000" dirty="0"/>
              <a:t> cysts </a:t>
            </a:r>
            <a:r>
              <a:rPr lang="en-US" sz="2000" dirty="0" smtClean="0"/>
              <a:t>occur at midline closure.</a:t>
            </a:r>
          </a:p>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533400" y="1358736"/>
            <a:ext cx="3839095" cy="4432464"/>
          </a:xfrm>
          <a:prstGeom prst="rect">
            <a:avLst/>
          </a:prstGeom>
        </p:spPr>
      </p:pic>
      <p:sp>
        <p:nvSpPr>
          <p:cNvPr id="6" name="TextBox 5"/>
          <p:cNvSpPr txBox="1"/>
          <p:nvPr/>
        </p:nvSpPr>
        <p:spPr>
          <a:xfrm>
            <a:off x="4790995" y="3678098"/>
            <a:ext cx="3391593" cy="2554545"/>
          </a:xfrm>
          <a:prstGeom prst="rect">
            <a:avLst/>
          </a:prstGeom>
          <a:solidFill>
            <a:schemeClr val="bg2">
              <a:lumMod val="90000"/>
            </a:schemeClr>
          </a:solidFill>
          <a:ln>
            <a:solidFill>
              <a:schemeClr val="bg2">
                <a:lumMod val="90000"/>
              </a:schemeClr>
            </a:solidFill>
          </a:ln>
        </p:spPr>
        <p:txBody>
          <a:bodyPr wrap="square" rtlCol="0">
            <a:spAutoFit/>
          </a:bodyPr>
          <a:lstStyle/>
          <a:p>
            <a:r>
              <a:rPr lang="en-US" sz="2000" dirty="0" err="1" smtClean="0"/>
              <a:t>Ultrasound,CT</a:t>
            </a:r>
            <a:r>
              <a:rPr lang="en-US" sz="2000" dirty="0" smtClean="0"/>
              <a:t> and MRI shows presence of </a:t>
            </a:r>
            <a:r>
              <a:rPr lang="en-US" sz="2000" dirty="0" err="1" smtClean="0"/>
              <a:t>fat,with“sack</a:t>
            </a:r>
            <a:r>
              <a:rPr lang="en-US" sz="2000" dirty="0" smtClean="0"/>
              <a:t>-of-marbles</a:t>
            </a:r>
            <a:r>
              <a:rPr lang="en-US" sz="2000" dirty="0"/>
              <a:t>” </a:t>
            </a:r>
            <a:r>
              <a:rPr lang="en-US" sz="2000" dirty="0" smtClean="0"/>
              <a:t>appearance</a:t>
            </a:r>
            <a:r>
              <a:rPr lang="en-US" sz="2000" dirty="0"/>
              <a:t> </a:t>
            </a:r>
            <a:r>
              <a:rPr lang="en-US" sz="2000" dirty="0" smtClean="0"/>
              <a:t>on CT</a:t>
            </a:r>
          </a:p>
          <a:p>
            <a:endParaRPr lang="en-US" sz="2000" dirty="0" smtClean="0"/>
          </a:p>
          <a:p>
            <a:endParaRPr lang="en-US" sz="2000" dirty="0"/>
          </a:p>
          <a:p>
            <a:r>
              <a:rPr lang="en-US" sz="2000" dirty="0" err="1" smtClean="0"/>
              <a:t>Epidermoid</a:t>
            </a:r>
            <a:r>
              <a:rPr lang="en-US" sz="2000" dirty="0" smtClean="0"/>
              <a:t> shows T2 </a:t>
            </a:r>
            <a:r>
              <a:rPr lang="en-US" sz="2000" dirty="0" err="1" smtClean="0"/>
              <a:t>hyperintensity</a:t>
            </a:r>
            <a:endParaRPr lang="en-IN" sz="2000" dirty="0"/>
          </a:p>
        </p:txBody>
      </p:sp>
      <p:sp>
        <p:nvSpPr>
          <p:cNvPr id="7" name="TextBox 6"/>
          <p:cNvSpPr txBox="1"/>
          <p:nvPr/>
        </p:nvSpPr>
        <p:spPr>
          <a:xfrm>
            <a:off x="4871258" y="1962593"/>
            <a:ext cx="3241963" cy="1631216"/>
          </a:xfrm>
          <a:prstGeom prst="rect">
            <a:avLst/>
          </a:prstGeom>
          <a:solidFill>
            <a:schemeClr val="accent1">
              <a:lumMod val="20000"/>
              <a:lumOff val="80000"/>
            </a:schemeClr>
          </a:solidFill>
          <a:ln>
            <a:solidFill>
              <a:schemeClr val="bg2">
                <a:lumMod val="90000"/>
              </a:schemeClr>
            </a:solidFill>
          </a:ln>
        </p:spPr>
        <p:txBody>
          <a:bodyPr wrap="square" rtlCol="0">
            <a:spAutoFit/>
          </a:bodyPr>
          <a:lstStyle/>
          <a:p>
            <a:r>
              <a:rPr lang="en-US" sz="2000" dirty="0" err="1"/>
              <a:t>Dermoids</a:t>
            </a:r>
            <a:r>
              <a:rPr lang="en-US" sz="2000" dirty="0"/>
              <a:t> contain epithelial and dermal elements, whereas </a:t>
            </a:r>
            <a:r>
              <a:rPr lang="en-US" sz="2000" dirty="0" err="1"/>
              <a:t>epidermoids</a:t>
            </a:r>
            <a:r>
              <a:rPr lang="en-US" sz="2000" dirty="0"/>
              <a:t> contain only epithelial </a:t>
            </a:r>
            <a:r>
              <a:rPr lang="en-US" sz="2000" dirty="0" smtClean="0"/>
              <a:t>elements. </a:t>
            </a:r>
            <a:endParaRPr lang="en-US" sz="2000" dirty="0"/>
          </a:p>
        </p:txBody>
      </p:sp>
      <p:sp>
        <p:nvSpPr>
          <p:cNvPr id="8" name="Rectangle 7"/>
          <p:cNvSpPr/>
          <p:nvPr/>
        </p:nvSpPr>
        <p:spPr>
          <a:xfrm>
            <a:off x="581297" y="5754469"/>
            <a:ext cx="3703320" cy="646331"/>
          </a:xfrm>
          <a:prstGeom prst="rect">
            <a:avLst/>
          </a:prstGeom>
        </p:spPr>
        <p:txBody>
          <a:bodyPr wrap="square">
            <a:spAutoFit/>
          </a:bodyPr>
          <a:lstStyle/>
          <a:p>
            <a:r>
              <a:rPr lang="en-US" i="1" dirty="0" smtClean="0">
                <a:solidFill>
                  <a:srgbClr val="C00000"/>
                </a:solidFill>
              </a:rPr>
              <a:t>Hyper-echoic </a:t>
            </a:r>
            <a:r>
              <a:rPr lang="en-US" i="1" dirty="0" err="1">
                <a:solidFill>
                  <a:srgbClr val="C00000"/>
                </a:solidFill>
              </a:rPr>
              <a:t>dermoid</a:t>
            </a:r>
            <a:r>
              <a:rPr lang="en-US" i="1" dirty="0">
                <a:solidFill>
                  <a:srgbClr val="C00000"/>
                </a:solidFill>
              </a:rPr>
              <a:t> cyst in the suprasternal notch. </a:t>
            </a:r>
          </a:p>
        </p:txBody>
      </p:sp>
      <p:sp>
        <p:nvSpPr>
          <p:cNvPr id="10" name="Right Arrow 9"/>
          <p:cNvSpPr/>
          <p:nvPr/>
        </p:nvSpPr>
        <p:spPr>
          <a:xfrm rot="18768737">
            <a:off x="1079311" y="4161281"/>
            <a:ext cx="977825" cy="635431"/>
          </a:xfrm>
          <a:prstGeom prst="rightArrow">
            <a:avLst>
              <a:gd name="adj1" fmla="val 29818"/>
              <a:gd name="adj2" fmla="val 37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p:cNvPicPr>
            <a:picLocks noChangeAspect="1"/>
          </p:cNvPicPr>
          <p:nvPr/>
        </p:nvPicPr>
        <p:blipFill>
          <a:blip r:embed="rId5"/>
          <a:stretch>
            <a:fillRect/>
          </a:stretch>
        </p:blipFill>
        <p:spPr>
          <a:xfrm>
            <a:off x="8717280" y="1403853"/>
            <a:ext cx="3276600" cy="4326387"/>
          </a:xfrm>
          <a:prstGeom prst="rect">
            <a:avLst/>
          </a:prstGeom>
        </p:spPr>
      </p:pic>
      <p:sp>
        <p:nvSpPr>
          <p:cNvPr id="12" name="Rectangle 11"/>
          <p:cNvSpPr/>
          <p:nvPr/>
        </p:nvSpPr>
        <p:spPr>
          <a:xfrm>
            <a:off x="8702765" y="5678269"/>
            <a:ext cx="2873829" cy="646331"/>
          </a:xfrm>
          <a:prstGeom prst="rect">
            <a:avLst/>
          </a:prstGeom>
        </p:spPr>
        <p:txBody>
          <a:bodyPr wrap="square">
            <a:spAutoFit/>
          </a:bodyPr>
          <a:lstStyle/>
          <a:p>
            <a:r>
              <a:rPr lang="en-US" i="1" dirty="0" err="1">
                <a:solidFill>
                  <a:srgbClr val="C00000"/>
                </a:solidFill>
              </a:rPr>
              <a:t>Epidermoid</a:t>
            </a:r>
            <a:r>
              <a:rPr lang="en-US" i="1" dirty="0">
                <a:solidFill>
                  <a:srgbClr val="C00000"/>
                </a:solidFill>
              </a:rPr>
              <a:t> cyst at floor of mouth</a:t>
            </a:r>
            <a:endParaRPr lang="en-IN" i="1" dirty="0">
              <a:solidFill>
                <a:srgbClr val="C00000"/>
              </a:solidFill>
            </a:endParaRPr>
          </a:p>
        </p:txBody>
      </p:sp>
      <p:sp>
        <p:nvSpPr>
          <p:cNvPr id="13" name="Right Arrow 12"/>
          <p:cNvSpPr/>
          <p:nvPr/>
        </p:nvSpPr>
        <p:spPr>
          <a:xfrm rot="6163268">
            <a:off x="9749484" y="2763359"/>
            <a:ext cx="977825" cy="635431"/>
          </a:xfrm>
          <a:prstGeom prst="rightArrow">
            <a:avLst>
              <a:gd name="adj1" fmla="val 29818"/>
              <a:gd name="adj2" fmla="val 37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5811704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814" y="777240"/>
            <a:ext cx="8596668" cy="1320800"/>
          </a:xfrm>
        </p:spPr>
        <p:txBody>
          <a:bodyPr/>
          <a:lstStyle/>
          <a:p>
            <a:r>
              <a:rPr lang="en-IN" b="1" dirty="0" smtClean="0"/>
              <a:t>LYMPHATIC MALFORMATION</a:t>
            </a:r>
            <a:endParaRPr lang="en-IN" dirty="0"/>
          </a:p>
        </p:txBody>
      </p:sp>
      <p:sp>
        <p:nvSpPr>
          <p:cNvPr id="3" name="Content Placeholder 2"/>
          <p:cNvSpPr>
            <a:spLocks noGrp="1"/>
          </p:cNvSpPr>
          <p:nvPr>
            <p:ph idx="1"/>
          </p:nvPr>
        </p:nvSpPr>
        <p:spPr>
          <a:xfrm>
            <a:off x="182880" y="1627312"/>
            <a:ext cx="11543646" cy="4710466"/>
          </a:xfrm>
        </p:spPr>
        <p:txBody>
          <a:bodyPr>
            <a:normAutofit/>
          </a:bodyPr>
          <a:lstStyle/>
          <a:p>
            <a:r>
              <a:rPr lang="en-US" sz="2000" dirty="0" smtClean="0"/>
              <a:t>Lymphatic malformation can be </a:t>
            </a:r>
            <a:r>
              <a:rPr lang="en-US" sz="2000" dirty="0" err="1" smtClean="0">
                <a:solidFill>
                  <a:srgbClr val="C00000"/>
                </a:solidFill>
              </a:rPr>
              <a:t>microcystic</a:t>
            </a:r>
            <a:r>
              <a:rPr lang="en-US" sz="2000" dirty="0" smtClean="0">
                <a:solidFill>
                  <a:srgbClr val="C00000"/>
                </a:solidFill>
              </a:rPr>
              <a:t>(&lt;1cm), </a:t>
            </a:r>
            <a:r>
              <a:rPr lang="en-US" sz="2000" dirty="0" err="1" smtClean="0">
                <a:solidFill>
                  <a:srgbClr val="C00000"/>
                </a:solidFill>
              </a:rPr>
              <a:t>macrocystic</a:t>
            </a:r>
            <a:r>
              <a:rPr lang="en-US" sz="2000" dirty="0" smtClean="0">
                <a:solidFill>
                  <a:srgbClr val="C00000"/>
                </a:solidFill>
              </a:rPr>
              <a:t> </a:t>
            </a:r>
            <a:r>
              <a:rPr lang="en-US" sz="2000" dirty="0" smtClean="0"/>
              <a:t>or both.</a:t>
            </a:r>
          </a:p>
          <a:p>
            <a:endParaRPr lang="en-IN" sz="2000" dirty="0" smtClean="0"/>
          </a:p>
          <a:p>
            <a:endParaRPr lang="en-IN" sz="2000" dirty="0" smtClean="0"/>
          </a:p>
          <a:p>
            <a:endParaRPr lang="en-IN" sz="2000" dirty="0"/>
          </a:p>
          <a:p>
            <a:endParaRPr lang="en-IN" sz="2000" dirty="0" smtClean="0"/>
          </a:p>
          <a:p>
            <a:endParaRPr lang="en-IN" sz="2000" dirty="0" smtClean="0"/>
          </a:p>
          <a:p>
            <a:endParaRPr lang="en-IN" sz="2000" dirty="0" smtClean="0"/>
          </a:p>
          <a:p>
            <a:r>
              <a:rPr lang="en-IN" sz="2000" dirty="0" smtClean="0"/>
              <a:t>In conditions where there is difficulty in </a:t>
            </a:r>
            <a:r>
              <a:rPr lang="en-IN" sz="2000" dirty="0" err="1" smtClean="0"/>
              <a:t>delivery,</a:t>
            </a:r>
            <a:r>
              <a:rPr lang="en-IN" sz="2000" dirty="0" err="1" smtClean="0">
                <a:solidFill>
                  <a:srgbClr val="C00000"/>
                </a:solidFill>
              </a:rPr>
              <a:t>EXIT</a:t>
            </a:r>
            <a:r>
              <a:rPr lang="en-IN" sz="2000" dirty="0" smtClean="0"/>
              <a:t>(Ex-utero </a:t>
            </a:r>
            <a:r>
              <a:rPr lang="en-IN" sz="2000" dirty="0" err="1" smtClean="0"/>
              <a:t>intrapartum</a:t>
            </a:r>
            <a:r>
              <a:rPr lang="en-IN" sz="2000" dirty="0" smtClean="0"/>
              <a:t> </a:t>
            </a:r>
            <a:r>
              <a:rPr lang="en-IN" sz="2000" dirty="0"/>
              <a:t>treatment</a:t>
            </a:r>
            <a:r>
              <a:rPr lang="en-IN" sz="2000" dirty="0" smtClean="0"/>
              <a:t>) procedure has to be carried out.</a:t>
            </a:r>
            <a:endParaRPr lang="en-IN" sz="2000" dirty="0"/>
          </a:p>
        </p:txBody>
      </p:sp>
      <p:sp>
        <p:nvSpPr>
          <p:cNvPr id="5" name="TextBox 4"/>
          <p:cNvSpPr txBox="1"/>
          <p:nvPr/>
        </p:nvSpPr>
        <p:spPr>
          <a:xfrm>
            <a:off x="161223" y="3544976"/>
            <a:ext cx="11790948" cy="400110"/>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US" sz="2000" dirty="0"/>
              <a:t>They can cause mass effect on </a:t>
            </a:r>
            <a:r>
              <a:rPr lang="en-US" sz="2000" dirty="0" smtClean="0"/>
              <a:t>fetal </a:t>
            </a:r>
            <a:r>
              <a:rPr lang="en-US" sz="2000" dirty="0"/>
              <a:t>airway and may interfere with swallowing and </a:t>
            </a:r>
            <a:r>
              <a:rPr lang="en-US" sz="2000" dirty="0" smtClean="0"/>
              <a:t>feeding.</a:t>
            </a:r>
            <a:endParaRPr lang="en-IN" sz="2000" dirty="0"/>
          </a:p>
        </p:txBody>
      </p:sp>
      <p:sp>
        <p:nvSpPr>
          <p:cNvPr id="6" name="TextBox 5"/>
          <p:cNvSpPr txBox="1"/>
          <p:nvPr/>
        </p:nvSpPr>
        <p:spPr>
          <a:xfrm>
            <a:off x="213360" y="2475332"/>
            <a:ext cx="11556734" cy="707886"/>
          </a:xfrm>
          <a:prstGeom prst="rect">
            <a:avLst/>
          </a:prstGeom>
          <a:solidFill>
            <a:schemeClr val="accent1">
              <a:lumMod val="20000"/>
              <a:lumOff val="80000"/>
            </a:schemeClr>
          </a:solidFill>
          <a:ln>
            <a:solidFill>
              <a:schemeClr val="bg2">
                <a:lumMod val="90000"/>
              </a:schemeClr>
            </a:solidFill>
          </a:ln>
        </p:spPr>
        <p:txBody>
          <a:bodyPr wrap="square" rtlCol="0">
            <a:spAutoFit/>
          </a:bodyPr>
          <a:lstStyle/>
          <a:p>
            <a:r>
              <a:rPr lang="en-US" sz="2000" dirty="0"/>
              <a:t>Conventionally LM's have been subdivided into 1) cystic </a:t>
            </a:r>
            <a:r>
              <a:rPr lang="en-US" sz="2000" dirty="0" err="1"/>
              <a:t>hygroma</a:t>
            </a:r>
            <a:r>
              <a:rPr lang="en-US" sz="2000" dirty="0"/>
              <a:t>, 2) cavernous </a:t>
            </a:r>
            <a:r>
              <a:rPr lang="en-IN" sz="2000" dirty="0" err="1"/>
              <a:t>lymphangioma</a:t>
            </a:r>
            <a:r>
              <a:rPr lang="en-IN" sz="2000" dirty="0"/>
              <a:t>, 3) capillary </a:t>
            </a:r>
            <a:r>
              <a:rPr lang="en-IN" sz="2000" dirty="0" err="1"/>
              <a:t>lymphangioma</a:t>
            </a:r>
            <a:r>
              <a:rPr lang="en-IN" sz="2000" dirty="0"/>
              <a:t>, 4) </a:t>
            </a:r>
            <a:r>
              <a:rPr lang="en-IN" sz="2000" dirty="0" err="1"/>
              <a:t>vasculolymphatic</a:t>
            </a:r>
            <a:r>
              <a:rPr lang="en-IN" sz="2000" dirty="0"/>
              <a:t> </a:t>
            </a:r>
            <a:r>
              <a:rPr lang="en-IN" sz="2000" dirty="0" err="1"/>
              <a:t>lymphangiohaemangioma</a:t>
            </a:r>
            <a:r>
              <a:rPr lang="en-IN" sz="2000" dirty="0"/>
              <a:t>.</a:t>
            </a:r>
          </a:p>
        </p:txBody>
      </p:sp>
    </p:spTree>
    <p:extLst>
      <p:ext uri="{BB962C8B-B14F-4D97-AF65-F5344CB8AC3E}">
        <p14:creationId xmlns:p14="http://schemas.microsoft.com/office/powerpoint/2010/main" val="3043379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82" y="485975"/>
            <a:ext cx="8596668" cy="899160"/>
          </a:xfrm>
        </p:spPr>
        <p:txBody>
          <a:bodyPr>
            <a:normAutofit fontScale="90000"/>
          </a:bodyPr>
          <a:lstStyle/>
          <a:p>
            <a:r>
              <a:rPr lang="en-IN" dirty="0" smtClean="0"/>
              <a:t>GESTATIONAL AGE WISE FACIAL DEVELOPMENT </a:t>
            </a:r>
            <a:endParaRPr lang="en-IN" dirty="0"/>
          </a:p>
        </p:txBody>
      </p:sp>
      <p:sp>
        <p:nvSpPr>
          <p:cNvPr id="3" name="Content Placeholder 2"/>
          <p:cNvSpPr>
            <a:spLocks noGrp="1"/>
          </p:cNvSpPr>
          <p:nvPr>
            <p:ph idx="1"/>
          </p:nvPr>
        </p:nvSpPr>
        <p:spPr>
          <a:xfrm>
            <a:off x="243840" y="1326840"/>
            <a:ext cx="11948160" cy="5411585"/>
          </a:xfrm>
        </p:spPr>
        <p:txBody>
          <a:bodyPr>
            <a:normAutofit/>
          </a:bodyPr>
          <a:lstStyle/>
          <a:p>
            <a:r>
              <a:rPr lang="en-US" sz="2200" u="sng" dirty="0" smtClean="0"/>
              <a:t>4</a:t>
            </a:r>
            <a:r>
              <a:rPr lang="en-US" sz="2200" u="sng" baseline="30000" dirty="0" smtClean="0"/>
              <a:t>th</a:t>
            </a:r>
            <a:r>
              <a:rPr lang="en-US" sz="2200" u="sng" dirty="0" smtClean="0"/>
              <a:t> Week</a:t>
            </a:r>
            <a:r>
              <a:rPr lang="en-US" sz="2200" dirty="0" smtClean="0"/>
              <a:t>: The optic discs are  present </a:t>
            </a:r>
            <a:r>
              <a:rPr lang="en-US" sz="2200" dirty="0" err="1"/>
              <a:t>posterolaterally</a:t>
            </a:r>
            <a:r>
              <a:rPr lang="en-US" sz="2200" dirty="0"/>
              <a:t>. </a:t>
            </a:r>
          </a:p>
          <a:p>
            <a:endParaRPr lang="en-US" sz="2200" u="sng" dirty="0" smtClean="0"/>
          </a:p>
          <a:p>
            <a:r>
              <a:rPr lang="en-US" sz="2200" u="sng" dirty="0" smtClean="0"/>
              <a:t>5</a:t>
            </a:r>
            <a:r>
              <a:rPr lang="en-US" sz="2200" u="sng" baseline="30000" dirty="0" smtClean="0"/>
              <a:t>th</a:t>
            </a:r>
            <a:r>
              <a:rPr lang="en-US" sz="2200" u="sng" dirty="0" smtClean="0"/>
              <a:t> week: </a:t>
            </a:r>
            <a:r>
              <a:rPr lang="en-US" sz="2200" dirty="0" smtClean="0"/>
              <a:t>The </a:t>
            </a:r>
            <a:r>
              <a:rPr lang="en-US" sz="2200" dirty="0"/>
              <a:t>lens vesicles </a:t>
            </a:r>
            <a:r>
              <a:rPr lang="en-US" sz="2200" dirty="0" err="1"/>
              <a:t>invaginate</a:t>
            </a:r>
            <a:r>
              <a:rPr lang="en-US" sz="2200" dirty="0"/>
              <a:t> within </a:t>
            </a:r>
            <a:r>
              <a:rPr lang="en-US" sz="2200" dirty="0" smtClean="0"/>
              <a:t>optic discs.</a:t>
            </a:r>
            <a:endParaRPr lang="en-IN" sz="2200" dirty="0" smtClean="0"/>
          </a:p>
          <a:p>
            <a:endParaRPr lang="en-IN" sz="2200" dirty="0"/>
          </a:p>
          <a:p>
            <a:r>
              <a:rPr lang="en-IN" sz="2200" u="sng" dirty="0" smtClean="0"/>
              <a:t>6</a:t>
            </a:r>
            <a:r>
              <a:rPr lang="en-IN" sz="2200" u="sng" baseline="30000" dirty="0" smtClean="0"/>
              <a:t>th</a:t>
            </a:r>
            <a:r>
              <a:rPr lang="en-IN" sz="2200" u="sng" dirty="0" smtClean="0"/>
              <a:t> week</a:t>
            </a:r>
            <a:r>
              <a:rPr lang="en-IN" sz="2200" dirty="0" smtClean="0"/>
              <a:t>: </a:t>
            </a:r>
            <a:r>
              <a:rPr lang="en-US" sz="2200" dirty="0"/>
              <a:t>The </a:t>
            </a:r>
            <a:r>
              <a:rPr lang="en-US" sz="2200" dirty="0" err="1"/>
              <a:t>hyaloid</a:t>
            </a:r>
            <a:r>
              <a:rPr lang="en-US" sz="2200" dirty="0"/>
              <a:t> vessels are present in the optic stalk.</a:t>
            </a:r>
          </a:p>
          <a:p>
            <a:r>
              <a:rPr lang="en-IN" sz="2200" dirty="0" smtClean="0"/>
              <a:t>Six auricular hillocks forms </a:t>
            </a:r>
            <a:r>
              <a:rPr lang="en-IN" sz="2200" dirty="0" smtClean="0">
                <a:solidFill>
                  <a:srgbClr val="C00000"/>
                </a:solidFill>
              </a:rPr>
              <a:t>p</a:t>
            </a:r>
            <a:r>
              <a:rPr lang="en-US" sz="2200" dirty="0" err="1" smtClean="0">
                <a:solidFill>
                  <a:srgbClr val="C00000"/>
                </a:solidFill>
              </a:rPr>
              <a:t>inna</a:t>
            </a:r>
            <a:r>
              <a:rPr lang="en-US" sz="2200" dirty="0" smtClean="0">
                <a:solidFill>
                  <a:srgbClr val="C00000"/>
                </a:solidFill>
              </a:rPr>
              <a:t> </a:t>
            </a:r>
            <a:r>
              <a:rPr lang="en-US" sz="2200" dirty="0"/>
              <a:t>of the </a:t>
            </a:r>
            <a:r>
              <a:rPr lang="en-US" sz="2200" dirty="0" smtClean="0"/>
              <a:t>ears.</a:t>
            </a:r>
          </a:p>
          <a:p>
            <a:r>
              <a:rPr lang="en-US" sz="2200" dirty="0" smtClean="0"/>
              <a:t>Nasolacrimal duct forms from </a:t>
            </a:r>
            <a:r>
              <a:rPr lang="en-US" sz="2200" dirty="0"/>
              <a:t>the medial corner of </a:t>
            </a:r>
            <a:r>
              <a:rPr lang="en-US" sz="2200" dirty="0" smtClean="0"/>
              <a:t>eye </a:t>
            </a:r>
            <a:r>
              <a:rPr lang="en-US" sz="2200" dirty="0"/>
              <a:t>to the </a:t>
            </a:r>
            <a:r>
              <a:rPr lang="en-US" sz="2200" dirty="0" smtClean="0"/>
              <a:t>inferior meatus </a:t>
            </a:r>
            <a:r>
              <a:rPr lang="en-US" sz="2200" dirty="0"/>
              <a:t>of </a:t>
            </a:r>
            <a:r>
              <a:rPr lang="en-US" sz="2200" dirty="0" smtClean="0"/>
              <a:t>nasal </a:t>
            </a:r>
            <a:r>
              <a:rPr lang="en-US" sz="2200" dirty="0"/>
              <a:t>cavity</a:t>
            </a:r>
            <a:endParaRPr lang="en-US" sz="2200" dirty="0" smtClean="0"/>
          </a:p>
          <a:p>
            <a:endParaRPr lang="en-US" sz="2200" u="sng" dirty="0" smtClean="0"/>
          </a:p>
          <a:p>
            <a:r>
              <a:rPr lang="en-US" sz="2200" u="sng" dirty="0" smtClean="0"/>
              <a:t>7</a:t>
            </a:r>
            <a:r>
              <a:rPr lang="en-US" sz="2200" u="sng" baseline="30000" dirty="0" smtClean="0"/>
              <a:t>th</a:t>
            </a:r>
            <a:r>
              <a:rPr lang="en-US" sz="2200" u="sng" dirty="0" smtClean="0"/>
              <a:t> week</a:t>
            </a:r>
            <a:r>
              <a:rPr lang="en-US" sz="2200" u="sng" dirty="0"/>
              <a:t>: </a:t>
            </a:r>
            <a:r>
              <a:rPr lang="en-US" sz="2200" dirty="0"/>
              <a:t>The central axis of the nose and </a:t>
            </a:r>
            <a:r>
              <a:rPr lang="en-US" sz="2200" dirty="0" err="1"/>
              <a:t>philtrum</a:t>
            </a:r>
            <a:r>
              <a:rPr lang="en-US" sz="2200" dirty="0"/>
              <a:t> are </a:t>
            </a:r>
            <a:r>
              <a:rPr lang="en-US" sz="2200" dirty="0" smtClean="0"/>
              <a:t>formed</a:t>
            </a:r>
          </a:p>
          <a:p>
            <a:pPr marL="0" indent="0">
              <a:buNone/>
            </a:pPr>
            <a:endParaRPr lang="en-US" dirty="0" smtClean="0"/>
          </a:p>
          <a:p>
            <a:endParaRPr lang="en-IN" dirty="0" smtClean="0"/>
          </a:p>
          <a:p>
            <a:endParaRPr lang="en-IN" dirty="0"/>
          </a:p>
          <a:p>
            <a:endParaRPr lang="en-US" dirty="0" smtClean="0"/>
          </a:p>
          <a:p>
            <a:endParaRPr lang="en-IN" dirty="0"/>
          </a:p>
        </p:txBody>
      </p:sp>
    </p:spTree>
    <p:extLst>
      <p:ext uri="{BB962C8B-B14F-4D97-AF65-F5344CB8AC3E}">
        <p14:creationId xmlns:p14="http://schemas.microsoft.com/office/powerpoint/2010/main" val="41350613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 y="655320"/>
            <a:ext cx="10282989" cy="1320800"/>
          </a:xfrm>
        </p:spPr>
        <p:txBody>
          <a:bodyPr>
            <a:normAutofit/>
          </a:bodyPr>
          <a:lstStyle/>
          <a:p>
            <a:r>
              <a:rPr lang="en-US" b="1" dirty="0" smtClean="0"/>
              <a:t>ROLE OF IMAGING DURING AN EXIT PROCEDURE</a:t>
            </a:r>
            <a:r>
              <a:rPr lang="en-US" b="1" dirty="0"/>
              <a:t/>
            </a:r>
            <a:br>
              <a:rPr lang="en-US" b="1" dirty="0"/>
            </a:br>
            <a:endParaRPr lang="en-IN" dirty="0"/>
          </a:p>
        </p:txBody>
      </p:sp>
      <p:sp>
        <p:nvSpPr>
          <p:cNvPr id="3" name="Content Placeholder 2"/>
          <p:cNvSpPr>
            <a:spLocks noGrp="1"/>
          </p:cNvSpPr>
          <p:nvPr>
            <p:ph idx="1"/>
          </p:nvPr>
        </p:nvSpPr>
        <p:spPr>
          <a:xfrm>
            <a:off x="365760" y="1432560"/>
            <a:ext cx="6050280" cy="5425440"/>
          </a:xfrm>
        </p:spPr>
        <p:txBody>
          <a:bodyPr>
            <a:normAutofit/>
          </a:bodyPr>
          <a:lstStyle/>
          <a:p>
            <a:r>
              <a:rPr lang="en-US" sz="2000" dirty="0" smtClean="0"/>
              <a:t>Sterile </a:t>
            </a:r>
            <a:r>
              <a:rPr lang="en-US" sz="2000" dirty="0"/>
              <a:t>intraoperative US is helpful in </a:t>
            </a:r>
            <a:r>
              <a:rPr lang="en-US" sz="2000" dirty="0" smtClean="0"/>
              <a:t>--</a:t>
            </a:r>
          </a:p>
          <a:p>
            <a:endParaRPr lang="en-US" sz="2000" i="1" dirty="0"/>
          </a:p>
          <a:p>
            <a:r>
              <a:rPr lang="en-US" sz="2000" dirty="0" smtClean="0"/>
              <a:t>Mapping </a:t>
            </a:r>
            <a:r>
              <a:rPr lang="en-US" sz="2000" dirty="0"/>
              <a:t>the placental </a:t>
            </a:r>
            <a:r>
              <a:rPr lang="en-US" sz="2000" dirty="0" smtClean="0"/>
              <a:t> location to determine </a:t>
            </a:r>
            <a:r>
              <a:rPr lang="en-US" sz="2000" dirty="0"/>
              <a:t>the </a:t>
            </a:r>
            <a:r>
              <a:rPr lang="en-US" sz="2000" dirty="0" smtClean="0"/>
              <a:t>optimal </a:t>
            </a:r>
            <a:r>
              <a:rPr lang="en-US" sz="2000" dirty="0"/>
              <a:t>site for the </a:t>
            </a:r>
            <a:r>
              <a:rPr lang="en-US" sz="2000" dirty="0" err="1">
                <a:solidFill>
                  <a:srgbClr val="C00000"/>
                </a:solidFill>
              </a:rPr>
              <a:t>hysterotomy</a:t>
            </a:r>
            <a:r>
              <a:rPr lang="en-US" sz="2000" dirty="0"/>
              <a:t> </a:t>
            </a:r>
            <a:r>
              <a:rPr lang="en-US" sz="2000" dirty="0" smtClean="0"/>
              <a:t>incision.</a:t>
            </a:r>
          </a:p>
          <a:p>
            <a:endParaRPr lang="en-US" sz="2000" dirty="0" smtClean="0"/>
          </a:p>
          <a:p>
            <a:r>
              <a:rPr lang="en-US" sz="2000" dirty="0" smtClean="0"/>
              <a:t>Evaluating orientation </a:t>
            </a:r>
            <a:r>
              <a:rPr lang="en-US" sz="2000" dirty="0"/>
              <a:t>of </a:t>
            </a:r>
            <a:r>
              <a:rPr lang="en-US" sz="2000" dirty="0" smtClean="0"/>
              <a:t>fetal </a:t>
            </a:r>
            <a:r>
              <a:rPr lang="en-US" sz="2000" dirty="0"/>
              <a:t>head and neck to assist in delivering </a:t>
            </a:r>
            <a:r>
              <a:rPr lang="en-US" sz="2000" dirty="0" smtClean="0"/>
              <a:t>in optimal </a:t>
            </a:r>
            <a:r>
              <a:rPr lang="en-US" sz="2000" dirty="0"/>
              <a:t>orientation for </a:t>
            </a:r>
            <a:r>
              <a:rPr lang="en-US" sz="2000" dirty="0" smtClean="0"/>
              <a:t>intubation.</a:t>
            </a:r>
          </a:p>
          <a:p>
            <a:endParaRPr lang="en-US" sz="2000" dirty="0"/>
          </a:p>
          <a:p>
            <a:endParaRPr lang="en-US" sz="2000" dirty="0" smtClean="0"/>
          </a:p>
          <a:p>
            <a:endParaRPr lang="en-US" sz="2000" dirty="0"/>
          </a:p>
          <a:p>
            <a:endParaRPr lang="en-US" sz="2000" dirty="0" smtClean="0"/>
          </a:p>
          <a:p>
            <a:endParaRPr lang="en-IN" dirty="0"/>
          </a:p>
        </p:txBody>
      </p:sp>
      <p:sp>
        <p:nvSpPr>
          <p:cNvPr id="5" name="TextBox 4"/>
          <p:cNvSpPr txBox="1"/>
          <p:nvPr/>
        </p:nvSpPr>
        <p:spPr>
          <a:xfrm>
            <a:off x="518159" y="4937455"/>
            <a:ext cx="6001789" cy="1015663"/>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US" sz="2000" dirty="0"/>
              <a:t>In cases of large cystic neck mass </a:t>
            </a:r>
            <a:r>
              <a:rPr lang="en-US" sz="2000" dirty="0" err="1"/>
              <a:t>predelivery</a:t>
            </a:r>
            <a:r>
              <a:rPr lang="en-US" sz="2000" dirty="0"/>
              <a:t> US-guided aspiration of </a:t>
            </a:r>
            <a:r>
              <a:rPr lang="en-US" sz="2000" dirty="0" smtClean="0"/>
              <a:t>fluid </a:t>
            </a:r>
            <a:r>
              <a:rPr lang="en-US" sz="2000" dirty="0"/>
              <a:t>pockets decrease the size of </a:t>
            </a:r>
            <a:r>
              <a:rPr lang="en-US" sz="2000" dirty="0" smtClean="0"/>
              <a:t>mass</a:t>
            </a:r>
            <a:endParaRPr lang="en-US" sz="2000" dirty="0"/>
          </a:p>
        </p:txBody>
      </p:sp>
      <p:pic>
        <p:nvPicPr>
          <p:cNvPr id="6" name="Picture 5"/>
          <p:cNvPicPr>
            <a:picLocks noChangeAspect="1"/>
          </p:cNvPicPr>
          <p:nvPr/>
        </p:nvPicPr>
        <p:blipFill>
          <a:blip r:embed="rId2"/>
          <a:stretch>
            <a:fillRect/>
          </a:stretch>
        </p:blipFill>
        <p:spPr>
          <a:xfrm>
            <a:off x="6568440" y="2727960"/>
            <a:ext cx="5760720" cy="1722120"/>
          </a:xfrm>
          <a:prstGeom prst="rect">
            <a:avLst/>
          </a:prstGeom>
        </p:spPr>
      </p:pic>
    </p:spTree>
    <p:extLst>
      <p:ext uri="{BB962C8B-B14F-4D97-AF65-F5344CB8AC3E}">
        <p14:creationId xmlns:p14="http://schemas.microsoft.com/office/powerpoint/2010/main" val="11413858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548640"/>
            <a:ext cx="8596668" cy="1320800"/>
          </a:xfrm>
        </p:spPr>
        <p:txBody>
          <a:bodyPr/>
          <a:lstStyle/>
          <a:p>
            <a:r>
              <a:rPr lang="en-IN" dirty="0" smtClean="0"/>
              <a:t>TYPES OF LYMPHATIC MALFORMATION</a:t>
            </a:r>
            <a:endParaRPr lang="en-IN" dirty="0"/>
          </a:p>
        </p:txBody>
      </p:sp>
      <p:sp>
        <p:nvSpPr>
          <p:cNvPr id="3" name="Content Placeholder 2"/>
          <p:cNvSpPr>
            <a:spLocks noGrp="1"/>
          </p:cNvSpPr>
          <p:nvPr>
            <p:ph idx="1"/>
          </p:nvPr>
        </p:nvSpPr>
        <p:spPr>
          <a:xfrm>
            <a:off x="0" y="1432560"/>
            <a:ext cx="12192000" cy="5425439"/>
          </a:xfrm>
        </p:spPr>
        <p:txBody>
          <a:bodyPr>
            <a:normAutofit/>
          </a:bodyPr>
          <a:lstStyle/>
          <a:p>
            <a:r>
              <a:rPr lang="en-US" sz="2000" u="sng" dirty="0">
                <a:solidFill>
                  <a:srgbClr val="C00000"/>
                </a:solidFill>
              </a:rPr>
              <a:t>Cystic </a:t>
            </a:r>
            <a:r>
              <a:rPr lang="en-US" sz="2000" u="sng" dirty="0" err="1">
                <a:solidFill>
                  <a:srgbClr val="C00000"/>
                </a:solidFill>
              </a:rPr>
              <a:t>hygroma</a:t>
            </a:r>
            <a:r>
              <a:rPr lang="en-US" sz="2000" u="sng" dirty="0">
                <a:solidFill>
                  <a:srgbClr val="C00000"/>
                </a:solidFill>
              </a:rPr>
              <a:t> </a:t>
            </a:r>
            <a:r>
              <a:rPr lang="en-US" sz="2000" dirty="0"/>
              <a:t>is the most common form </a:t>
            </a:r>
            <a:r>
              <a:rPr lang="en-US" sz="2000" dirty="0" smtClean="0"/>
              <a:t>of lymphatic malformation </a:t>
            </a:r>
            <a:r>
              <a:rPr lang="en-US" sz="2000" dirty="0"/>
              <a:t>and </a:t>
            </a:r>
            <a:r>
              <a:rPr lang="en-US" sz="2000" dirty="0" smtClean="0"/>
              <a:t>is usually </a:t>
            </a:r>
            <a:r>
              <a:rPr lang="en-US" sz="2000" dirty="0" err="1"/>
              <a:t>macrocystic</a:t>
            </a:r>
            <a:r>
              <a:rPr lang="en-US" sz="2000" dirty="0"/>
              <a:t>. </a:t>
            </a:r>
            <a:endParaRPr lang="en-IN" sz="2000" dirty="0" smtClean="0"/>
          </a:p>
          <a:p>
            <a:pPr marL="0" indent="0">
              <a:buNone/>
            </a:pPr>
            <a:endParaRPr lang="en-IN" sz="2000" dirty="0" smtClean="0"/>
          </a:p>
          <a:p>
            <a:r>
              <a:rPr lang="en-US" sz="2000" dirty="0"/>
              <a:t>This abnormality is highly associated with </a:t>
            </a:r>
            <a:r>
              <a:rPr lang="en-US" sz="2000" b="1" dirty="0">
                <a:solidFill>
                  <a:srgbClr val="C00000"/>
                </a:solidFill>
              </a:rPr>
              <a:t>Turner </a:t>
            </a:r>
            <a:r>
              <a:rPr lang="en-US" sz="2000" b="1" dirty="0" smtClean="0">
                <a:solidFill>
                  <a:srgbClr val="C00000"/>
                </a:solidFill>
              </a:rPr>
              <a:t>syndrome </a:t>
            </a:r>
            <a:r>
              <a:rPr lang="en-US" sz="2000" b="1" dirty="0" smtClean="0"/>
              <a:t>and</a:t>
            </a:r>
            <a:r>
              <a:rPr lang="en-US" sz="2000" dirty="0" smtClean="0"/>
              <a:t> other chromosomal anomalies</a:t>
            </a:r>
          </a:p>
          <a:p>
            <a:endParaRPr lang="en-US" sz="2000" dirty="0" smtClean="0"/>
          </a:p>
          <a:p>
            <a:r>
              <a:rPr lang="en-IN" sz="2000" dirty="0" smtClean="0"/>
              <a:t>They </a:t>
            </a:r>
            <a:r>
              <a:rPr lang="en-US" sz="2000" dirty="0" smtClean="0"/>
              <a:t>have </a:t>
            </a:r>
            <a:r>
              <a:rPr lang="en-US" sz="2000" dirty="0"/>
              <a:t>a predilection for </a:t>
            </a:r>
            <a:r>
              <a:rPr lang="en-US" sz="2000" dirty="0" smtClean="0"/>
              <a:t>left </a:t>
            </a:r>
            <a:r>
              <a:rPr lang="en-US" sz="2000" dirty="0"/>
              <a:t>side </a:t>
            </a:r>
            <a:r>
              <a:rPr lang="en-US" sz="2000" dirty="0" smtClean="0"/>
              <a:t>of posterior </a:t>
            </a:r>
            <a:r>
              <a:rPr lang="en-US" sz="2000" dirty="0" err="1" smtClean="0"/>
              <a:t>neck,extending</a:t>
            </a:r>
            <a:r>
              <a:rPr lang="en-US" sz="2000" dirty="0" smtClean="0"/>
              <a:t> into superior mediastinum</a:t>
            </a:r>
          </a:p>
          <a:p>
            <a:endParaRPr lang="en-US" sz="2000" dirty="0" smtClean="0"/>
          </a:p>
          <a:p>
            <a:r>
              <a:rPr lang="en-US" sz="2000" u="sng" dirty="0" smtClean="0">
                <a:solidFill>
                  <a:srgbClr val="C00000"/>
                </a:solidFill>
              </a:rPr>
              <a:t>Cavernous </a:t>
            </a:r>
            <a:r>
              <a:rPr lang="en-US" sz="2000" u="sng" dirty="0" err="1">
                <a:solidFill>
                  <a:srgbClr val="C00000"/>
                </a:solidFill>
              </a:rPr>
              <a:t>lymphangioma</a:t>
            </a:r>
            <a:r>
              <a:rPr lang="en-US" sz="2000" dirty="0">
                <a:solidFill>
                  <a:srgbClr val="C00000"/>
                </a:solidFill>
              </a:rPr>
              <a:t>: </a:t>
            </a:r>
            <a:r>
              <a:rPr lang="en-US" sz="2000" dirty="0"/>
              <a:t>They are </a:t>
            </a:r>
            <a:r>
              <a:rPr lang="en-US" sz="2000" dirty="0" smtClean="0"/>
              <a:t>smaller </a:t>
            </a:r>
            <a:r>
              <a:rPr lang="en-US" sz="2000" dirty="0"/>
              <a:t>than the cystic </a:t>
            </a:r>
            <a:r>
              <a:rPr lang="en-US" sz="2000" dirty="0" err="1"/>
              <a:t>hygroma</a:t>
            </a:r>
            <a:r>
              <a:rPr lang="en-US" sz="2000" dirty="0"/>
              <a:t> and </a:t>
            </a:r>
            <a:r>
              <a:rPr lang="en-US" sz="2000" dirty="0" smtClean="0"/>
              <a:t>subcutaneous </a:t>
            </a:r>
            <a:r>
              <a:rPr lang="en-US" sz="2000" dirty="0"/>
              <a:t>in location. </a:t>
            </a:r>
          </a:p>
          <a:p>
            <a:endParaRPr lang="en-IN" sz="2000" b="1" i="1" dirty="0"/>
          </a:p>
          <a:p>
            <a:r>
              <a:rPr lang="en-IN" sz="2000" u="sng" dirty="0" err="1" smtClean="0">
                <a:solidFill>
                  <a:srgbClr val="C00000"/>
                </a:solidFill>
              </a:rPr>
              <a:t>Lymphangiohaemangiomas</a:t>
            </a:r>
            <a:r>
              <a:rPr lang="en-IN" sz="2000" dirty="0"/>
              <a:t>: </a:t>
            </a:r>
            <a:r>
              <a:rPr lang="en-US" sz="2000" dirty="0" err="1"/>
              <a:t>Lymphangiohaemangiomas</a:t>
            </a:r>
            <a:r>
              <a:rPr lang="en-US" sz="2000" dirty="0"/>
              <a:t> </a:t>
            </a:r>
            <a:r>
              <a:rPr lang="en-US" sz="2000" dirty="0" smtClean="0"/>
              <a:t>retain </a:t>
            </a:r>
            <a:r>
              <a:rPr lang="en-US" sz="2000" dirty="0"/>
              <a:t>their </a:t>
            </a:r>
            <a:r>
              <a:rPr lang="en-IN" sz="2000" dirty="0"/>
              <a:t>venous </a:t>
            </a:r>
            <a:r>
              <a:rPr lang="en-IN" sz="2000" dirty="0" err="1" smtClean="0"/>
              <a:t>communication,c</a:t>
            </a:r>
            <a:r>
              <a:rPr lang="en-US" sz="2000" dirty="0" err="1" smtClean="0"/>
              <a:t>olour</a:t>
            </a:r>
            <a:r>
              <a:rPr lang="en-US" sz="2000" dirty="0" smtClean="0"/>
              <a:t> </a:t>
            </a:r>
            <a:r>
              <a:rPr lang="en-US" sz="2000" dirty="0"/>
              <a:t>Doppler </a:t>
            </a:r>
            <a:r>
              <a:rPr lang="en-US" sz="2000" dirty="0" smtClean="0"/>
              <a:t>showing blood </a:t>
            </a:r>
            <a:r>
              <a:rPr lang="en-IN" sz="2000" dirty="0"/>
              <a:t>flow </a:t>
            </a:r>
            <a:r>
              <a:rPr lang="en-US" sz="2000" dirty="0" smtClean="0"/>
              <a:t>through </a:t>
            </a:r>
            <a:r>
              <a:rPr lang="en-US" sz="2000" dirty="0"/>
              <a:t>the mass on its periphery</a:t>
            </a:r>
            <a:r>
              <a:rPr lang="en-IN" sz="2000" dirty="0"/>
              <a:t>.</a:t>
            </a:r>
          </a:p>
          <a:p>
            <a:endParaRPr lang="en-US" sz="2000" dirty="0" smtClean="0"/>
          </a:p>
          <a:p>
            <a:pPr marL="0" indent="0">
              <a:buNone/>
            </a:pPr>
            <a:endParaRPr lang="en-US" sz="2000" dirty="0" smtClean="0"/>
          </a:p>
          <a:p>
            <a:endParaRPr lang="en-US" dirty="0"/>
          </a:p>
        </p:txBody>
      </p:sp>
    </p:spTree>
    <p:extLst>
      <p:ext uri="{BB962C8B-B14F-4D97-AF65-F5344CB8AC3E}">
        <p14:creationId xmlns:p14="http://schemas.microsoft.com/office/powerpoint/2010/main" val="23717383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563670" y="792479"/>
            <a:ext cx="4349292" cy="4546687"/>
          </a:xfrm>
          <a:prstGeom prst="rect">
            <a:avLst/>
          </a:prstGeom>
        </p:spPr>
      </p:pic>
      <p:pic>
        <p:nvPicPr>
          <p:cNvPr id="6" name="Picture 5"/>
          <p:cNvPicPr>
            <a:picLocks noChangeAspect="1"/>
          </p:cNvPicPr>
          <p:nvPr/>
        </p:nvPicPr>
        <p:blipFill>
          <a:blip r:embed="rId5"/>
          <a:stretch>
            <a:fillRect/>
          </a:stretch>
        </p:blipFill>
        <p:spPr>
          <a:xfrm>
            <a:off x="7147560" y="828901"/>
            <a:ext cx="3937860" cy="4522700"/>
          </a:xfrm>
          <a:prstGeom prst="rect">
            <a:avLst/>
          </a:prstGeom>
        </p:spPr>
      </p:pic>
      <p:sp>
        <p:nvSpPr>
          <p:cNvPr id="2" name="Rectangle 1"/>
          <p:cNvSpPr/>
          <p:nvPr/>
        </p:nvSpPr>
        <p:spPr>
          <a:xfrm>
            <a:off x="579682" y="5309830"/>
            <a:ext cx="4898406" cy="923330"/>
          </a:xfrm>
          <a:prstGeom prst="rect">
            <a:avLst/>
          </a:prstGeom>
        </p:spPr>
        <p:txBody>
          <a:bodyPr wrap="square">
            <a:spAutoFit/>
          </a:bodyPr>
          <a:lstStyle/>
          <a:p>
            <a:r>
              <a:rPr lang="en-US" i="1" dirty="0">
                <a:solidFill>
                  <a:srgbClr val="C00000"/>
                </a:solidFill>
              </a:rPr>
              <a:t>Ultrasonography </a:t>
            </a:r>
            <a:r>
              <a:rPr lang="en-US" i="1" dirty="0" smtClean="0">
                <a:solidFill>
                  <a:srgbClr val="C00000"/>
                </a:solidFill>
              </a:rPr>
              <a:t> </a:t>
            </a:r>
            <a:r>
              <a:rPr lang="en-US" i="1" dirty="0">
                <a:solidFill>
                  <a:srgbClr val="C00000"/>
                </a:solidFill>
              </a:rPr>
              <a:t>demonstrate multiple </a:t>
            </a:r>
            <a:r>
              <a:rPr lang="en-US" i="1" dirty="0" err="1">
                <a:solidFill>
                  <a:srgbClr val="C00000"/>
                </a:solidFill>
              </a:rPr>
              <a:t>septated</a:t>
            </a:r>
            <a:r>
              <a:rPr lang="en-US" i="1" dirty="0">
                <a:solidFill>
                  <a:srgbClr val="C00000"/>
                </a:solidFill>
              </a:rPr>
              <a:t> cystic spaces filled with </a:t>
            </a:r>
            <a:r>
              <a:rPr lang="en-US" i="1" dirty="0" err="1">
                <a:solidFill>
                  <a:srgbClr val="C00000"/>
                </a:solidFill>
              </a:rPr>
              <a:t>hypoechoic</a:t>
            </a:r>
            <a:r>
              <a:rPr lang="en-US" i="1" dirty="0">
                <a:solidFill>
                  <a:srgbClr val="C00000"/>
                </a:solidFill>
              </a:rPr>
              <a:t> </a:t>
            </a:r>
            <a:r>
              <a:rPr lang="en-US" i="1" dirty="0" smtClean="0">
                <a:solidFill>
                  <a:srgbClr val="C00000"/>
                </a:solidFill>
              </a:rPr>
              <a:t>fluid in a case of turner syndrome. </a:t>
            </a:r>
            <a:endParaRPr lang="en-US" i="1" dirty="0">
              <a:solidFill>
                <a:srgbClr val="C00000"/>
              </a:solidFill>
            </a:endParaRPr>
          </a:p>
        </p:txBody>
      </p:sp>
      <p:sp>
        <p:nvSpPr>
          <p:cNvPr id="3" name="Rectangle 2"/>
          <p:cNvSpPr/>
          <p:nvPr/>
        </p:nvSpPr>
        <p:spPr>
          <a:xfrm>
            <a:off x="7112534" y="5291911"/>
            <a:ext cx="3876022" cy="1200329"/>
          </a:xfrm>
          <a:prstGeom prst="rect">
            <a:avLst/>
          </a:prstGeom>
        </p:spPr>
        <p:txBody>
          <a:bodyPr wrap="square">
            <a:spAutoFit/>
          </a:bodyPr>
          <a:lstStyle/>
          <a:p>
            <a:r>
              <a:rPr lang="en-US" i="1" dirty="0">
                <a:solidFill>
                  <a:srgbClr val="C00000"/>
                </a:solidFill>
              </a:rPr>
              <a:t>MRI shows a </a:t>
            </a:r>
            <a:r>
              <a:rPr lang="en-US" i="1" dirty="0" err="1" smtClean="0">
                <a:solidFill>
                  <a:srgbClr val="C00000"/>
                </a:solidFill>
              </a:rPr>
              <a:t>multilocular</a:t>
            </a:r>
            <a:r>
              <a:rPr lang="en-US" i="1" dirty="0" smtClean="0">
                <a:solidFill>
                  <a:srgbClr val="C00000"/>
                </a:solidFill>
              </a:rPr>
              <a:t> </a:t>
            </a:r>
            <a:r>
              <a:rPr lang="en-US" i="1" dirty="0">
                <a:solidFill>
                  <a:srgbClr val="C00000"/>
                </a:solidFill>
              </a:rPr>
              <a:t>T2 </a:t>
            </a:r>
            <a:r>
              <a:rPr lang="en-US" i="1" dirty="0" err="1">
                <a:solidFill>
                  <a:srgbClr val="C00000"/>
                </a:solidFill>
              </a:rPr>
              <a:t>hyperintense</a:t>
            </a:r>
            <a:r>
              <a:rPr lang="en-US" i="1" dirty="0">
                <a:solidFill>
                  <a:srgbClr val="C00000"/>
                </a:solidFill>
              </a:rPr>
              <a:t> mass with septa that appear T2 </a:t>
            </a:r>
            <a:r>
              <a:rPr lang="en-US" i="1" dirty="0" err="1">
                <a:solidFill>
                  <a:srgbClr val="C00000"/>
                </a:solidFill>
              </a:rPr>
              <a:t>hypointense</a:t>
            </a:r>
            <a:endParaRPr lang="en-IN" i="1" dirty="0">
              <a:solidFill>
                <a:srgbClr val="C00000"/>
              </a:solidFill>
            </a:endParaRPr>
          </a:p>
          <a:p>
            <a:endParaRPr lang="en-US" dirty="0"/>
          </a:p>
        </p:txBody>
      </p:sp>
      <p:sp>
        <p:nvSpPr>
          <p:cNvPr id="10" name="Right Arrow 9"/>
          <p:cNvSpPr/>
          <p:nvPr/>
        </p:nvSpPr>
        <p:spPr>
          <a:xfrm rot="18395601">
            <a:off x="671714" y="3199167"/>
            <a:ext cx="961747" cy="470294"/>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rot="18395601">
            <a:off x="8485255" y="4172910"/>
            <a:ext cx="944756" cy="354975"/>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71617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640080"/>
            <a:ext cx="8596668" cy="1320800"/>
          </a:xfrm>
        </p:spPr>
        <p:txBody>
          <a:bodyPr>
            <a:normAutofit fontScale="90000"/>
          </a:bodyPr>
          <a:lstStyle/>
          <a:p>
            <a:r>
              <a:rPr lang="en-IN" dirty="0"/>
              <a:t>BRANCHIAL CLEFT </a:t>
            </a:r>
            <a:r>
              <a:rPr lang="en-IN" dirty="0" smtClean="0"/>
              <a:t>ABNORMALITIES</a:t>
            </a:r>
            <a:br>
              <a:rPr lang="en-IN" dirty="0" smtClean="0"/>
            </a:br>
            <a:r>
              <a:rPr lang="en-IN" dirty="0" smtClean="0"/>
              <a:t/>
            </a:r>
            <a:br>
              <a:rPr lang="en-IN" dirty="0" smtClean="0"/>
            </a:br>
            <a:r>
              <a:rPr lang="en-IN" sz="2800" dirty="0" smtClean="0"/>
              <a:t>FIRST BRANCHIAL ANOMALIES </a:t>
            </a:r>
            <a:endParaRPr lang="en-IN" sz="2800" dirty="0"/>
          </a:p>
        </p:txBody>
      </p:sp>
      <p:sp>
        <p:nvSpPr>
          <p:cNvPr id="3" name="Content Placeholder 2"/>
          <p:cNvSpPr>
            <a:spLocks noGrp="1"/>
          </p:cNvSpPr>
          <p:nvPr>
            <p:ph idx="1"/>
          </p:nvPr>
        </p:nvSpPr>
        <p:spPr>
          <a:xfrm>
            <a:off x="256674" y="1390850"/>
            <a:ext cx="11521440" cy="5242560"/>
          </a:xfrm>
        </p:spPr>
        <p:txBody>
          <a:bodyPr>
            <a:normAutofit/>
          </a:bodyPr>
          <a:lstStyle/>
          <a:p>
            <a:endParaRPr lang="en-US" dirty="0"/>
          </a:p>
          <a:p>
            <a:endParaRPr lang="en-US" dirty="0" smtClean="0"/>
          </a:p>
          <a:p>
            <a:endParaRPr lang="en-US" dirty="0"/>
          </a:p>
          <a:p>
            <a:endParaRPr lang="en-US" dirty="0"/>
          </a:p>
          <a:p>
            <a:endParaRPr lang="en-US" dirty="0" smtClean="0"/>
          </a:p>
          <a:p>
            <a:endParaRPr lang="en-US" dirty="0"/>
          </a:p>
          <a:p>
            <a:pPr marL="0" indent="0">
              <a:buNone/>
            </a:pPr>
            <a:endParaRPr lang="en-US" dirty="0" smtClean="0"/>
          </a:p>
        </p:txBody>
      </p:sp>
      <p:sp>
        <p:nvSpPr>
          <p:cNvPr id="4" name="TextBox 3"/>
          <p:cNvSpPr txBox="1"/>
          <p:nvPr/>
        </p:nvSpPr>
        <p:spPr>
          <a:xfrm>
            <a:off x="401855" y="4324648"/>
            <a:ext cx="7096226" cy="707886"/>
          </a:xfrm>
          <a:prstGeom prst="rect">
            <a:avLst/>
          </a:prstGeom>
          <a:solidFill>
            <a:schemeClr val="tx2">
              <a:lumMod val="20000"/>
              <a:lumOff val="80000"/>
            </a:schemeClr>
          </a:solidFill>
          <a:ln>
            <a:solidFill>
              <a:schemeClr val="bg2">
                <a:lumMod val="90000"/>
              </a:schemeClr>
            </a:solidFill>
          </a:ln>
        </p:spPr>
        <p:txBody>
          <a:bodyPr wrap="square" rtlCol="0">
            <a:spAutoFit/>
          </a:bodyPr>
          <a:lstStyle/>
          <a:p>
            <a:r>
              <a:rPr lang="en-US" sz="2000" dirty="0" smtClean="0"/>
              <a:t>MRI </a:t>
            </a:r>
            <a:r>
              <a:rPr lang="en-US" sz="2000" dirty="0"/>
              <a:t>usually have low </a:t>
            </a:r>
            <a:r>
              <a:rPr lang="en-US" sz="2000" dirty="0" smtClean="0"/>
              <a:t>T1-weighted </a:t>
            </a:r>
            <a:r>
              <a:rPr lang="en-US" sz="2000" dirty="0"/>
              <a:t>and high T2-weighted signal intensity. </a:t>
            </a:r>
          </a:p>
        </p:txBody>
      </p:sp>
      <p:sp>
        <p:nvSpPr>
          <p:cNvPr id="5" name="TextBox 4"/>
          <p:cNvSpPr txBox="1"/>
          <p:nvPr/>
        </p:nvSpPr>
        <p:spPr>
          <a:xfrm>
            <a:off x="299187" y="2626091"/>
            <a:ext cx="7107453" cy="1323439"/>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US" sz="2000" u="sng" dirty="0" err="1" smtClean="0"/>
              <a:t>Embyropathogenesis</a:t>
            </a:r>
            <a:r>
              <a:rPr lang="en-US" sz="2000" u="sng" dirty="0"/>
              <a:t>: </a:t>
            </a:r>
            <a:r>
              <a:rPr lang="en-US" sz="2000" dirty="0"/>
              <a:t>Anomalies arise from </a:t>
            </a:r>
            <a:r>
              <a:rPr lang="en-US" sz="2000" dirty="0">
                <a:solidFill>
                  <a:srgbClr val="C00000"/>
                </a:solidFill>
              </a:rPr>
              <a:t>incomplete closure </a:t>
            </a:r>
            <a:r>
              <a:rPr lang="en-US" sz="2000" dirty="0"/>
              <a:t>of first </a:t>
            </a:r>
            <a:r>
              <a:rPr lang="en-US" sz="2000" dirty="0" err="1"/>
              <a:t>branchial</a:t>
            </a:r>
            <a:r>
              <a:rPr lang="en-US" sz="2000" dirty="0"/>
              <a:t> cleft at the site of organ of </a:t>
            </a:r>
            <a:r>
              <a:rPr lang="en-US" sz="2000" dirty="0" smtClean="0"/>
              <a:t>origin of middle </a:t>
            </a:r>
            <a:r>
              <a:rPr lang="en-US" sz="2000" dirty="0"/>
              <a:t>ear, external auditory canal, </a:t>
            </a:r>
            <a:r>
              <a:rPr lang="en-US" sz="2000" dirty="0" err="1" smtClean="0"/>
              <a:t>parotid,mandible</a:t>
            </a:r>
            <a:r>
              <a:rPr lang="en-US" sz="2000" dirty="0"/>
              <a:t>, and maxilla.</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7553528" y="685799"/>
            <a:ext cx="4364151" cy="4541521"/>
          </a:xfrm>
          <a:prstGeom prst="rect">
            <a:avLst/>
          </a:prstGeom>
        </p:spPr>
      </p:pic>
      <p:sp>
        <p:nvSpPr>
          <p:cNvPr id="7" name="Right Arrow 6"/>
          <p:cNvSpPr/>
          <p:nvPr/>
        </p:nvSpPr>
        <p:spPr>
          <a:xfrm rot="2082478">
            <a:off x="7467162" y="2500282"/>
            <a:ext cx="1000453" cy="555040"/>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6096000" y="5195943"/>
            <a:ext cx="6096000" cy="646331"/>
          </a:xfrm>
          <a:prstGeom prst="rect">
            <a:avLst/>
          </a:prstGeom>
        </p:spPr>
        <p:txBody>
          <a:bodyPr>
            <a:spAutoFit/>
          </a:bodyPr>
          <a:lstStyle/>
          <a:p>
            <a:r>
              <a:rPr lang="en-US" i="1" dirty="0" smtClean="0">
                <a:solidFill>
                  <a:srgbClr val="C00000"/>
                </a:solidFill>
              </a:rPr>
              <a:t>MRI reveals </a:t>
            </a:r>
            <a:r>
              <a:rPr lang="en-US" i="1" dirty="0">
                <a:solidFill>
                  <a:srgbClr val="C00000"/>
                </a:solidFill>
              </a:rPr>
              <a:t>rounded T2 </a:t>
            </a:r>
            <a:r>
              <a:rPr lang="en-US" i="1" dirty="0" smtClean="0">
                <a:solidFill>
                  <a:srgbClr val="C00000"/>
                </a:solidFill>
              </a:rPr>
              <a:t>bright cystic </a:t>
            </a:r>
            <a:r>
              <a:rPr lang="en-US" i="1" dirty="0">
                <a:solidFill>
                  <a:srgbClr val="C00000"/>
                </a:solidFill>
              </a:rPr>
              <a:t>lesion </a:t>
            </a:r>
            <a:r>
              <a:rPr lang="en-US" i="1" dirty="0" smtClean="0">
                <a:solidFill>
                  <a:srgbClr val="C00000"/>
                </a:solidFill>
              </a:rPr>
              <a:t>within </a:t>
            </a:r>
            <a:r>
              <a:rPr lang="en-US" i="1" dirty="0">
                <a:solidFill>
                  <a:srgbClr val="C00000"/>
                </a:solidFill>
              </a:rPr>
              <a:t>the right parotid gland. </a:t>
            </a:r>
          </a:p>
        </p:txBody>
      </p:sp>
    </p:spTree>
    <p:extLst>
      <p:ext uri="{BB962C8B-B14F-4D97-AF65-F5344CB8AC3E}">
        <p14:creationId xmlns:p14="http://schemas.microsoft.com/office/powerpoint/2010/main" val="21710860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58" y="807720"/>
            <a:ext cx="8596668" cy="1320800"/>
          </a:xfrm>
        </p:spPr>
        <p:txBody>
          <a:bodyPr/>
          <a:lstStyle/>
          <a:p>
            <a:r>
              <a:rPr lang="en-IN" dirty="0" smtClean="0"/>
              <a:t>SECOND BRANCHIAL ANOMALIES </a:t>
            </a:r>
            <a:endParaRPr lang="en-IN" dirty="0"/>
          </a:p>
        </p:txBody>
      </p:sp>
      <p:sp>
        <p:nvSpPr>
          <p:cNvPr id="3" name="Content Placeholder 2"/>
          <p:cNvSpPr>
            <a:spLocks noGrp="1"/>
          </p:cNvSpPr>
          <p:nvPr>
            <p:ph idx="1"/>
          </p:nvPr>
        </p:nvSpPr>
        <p:spPr>
          <a:xfrm>
            <a:off x="182880" y="1546167"/>
            <a:ext cx="5902036" cy="5311832"/>
          </a:xfrm>
        </p:spPr>
        <p:txBody>
          <a:bodyPr>
            <a:normAutofit/>
          </a:bodyPr>
          <a:lstStyle/>
          <a:p>
            <a:r>
              <a:rPr lang="en-US" sz="2000" dirty="0" smtClean="0"/>
              <a:t>Can </a:t>
            </a:r>
            <a:r>
              <a:rPr lang="en-US" sz="2000" dirty="0"/>
              <a:t>occur anywhere from </a:t>
            </a:r>
            <a:r>
              <a:rPr lang="en-US" sz="2000" dirty="0" err="1" smtClean="0">
                <a:solidFill>
                  <a:srgbClr val="C00000"/>
                </a:solidFill>
              </a:rPr>
              <a:t>tonsillar</a:t>
            </a:r>
            <a:r>
              <a:rPr lang="en-US" sz="2000" dirty="0" smtClean="0">
                <a:solidFill>
                  <a:srgbClr val="C00000"/>
                </a:solidFill>
              </a:rPr>
              <a:t> </a:t>
            </a:r>
            <a:r>
              <a:rPr lang="en-US" sz="2000" dirty="0">
                <a:solidFill>
                  <a:srgbClr val="C00000"/>
                </a:solidFill>
              </a:rPr>
              <a:t>fossa </a:t>
            </a:r>
            <a:r>
              <a:rPr lang="en-US" sz="2000" dirty="0"/>
              <a:t>to the </a:t>
            </a:r>
            <a:r>
              <a:rPr lang="en-US" sz="2000" dirty="0" smtClean="0"/>
              <a:t>supraclavicular </a:t>
            </a:r>
            <a:r>
              <a:rPr lang="en-US" sz="2000" dirty="0"/>
              <a:t>region of </a:t>
            </a:r>
            <a:r>
              <a:rPr lang="en-US" sz="2000" dirty="0" smtClean="0"/>
              <a:t>neck.</a:t>
            </a:r>
          </a:p>
          <a:p>
            <a:endParaRPr lang="en-US" sz="2000" dirty="0" smtClean="0"/>
          </a:p>
          <a:p>
            <a:endParaRPr lang="en-US" sz="2000" dirty="0"/>
          </a:p>
          <a:p>
            <a:r>
              <a:rPr lang="en-US" sz="2000" dirty="0"/>
              <a:t>It usually presents as a fluctuant non tender mass at the lateral aspect of the mandibular </a:t>
            </a:r>
            <a:r>
              <a:rPr lang="en-US" sz="2000" dirty="0" smtClean="0"/>
              <a:t>angle, appearing </a:t>
            </a:r>
            <a:r>
              <a:rPr lang="en-US" sz="2000" dirty="0" err="1"/>
              <a:t>hyperintense</a:t>
            </a:r>
            <a:r>
              <a:rPr lang="en-US" sz="2000" dirty="0"/>
              <a:t> on T1 and </a:t>
            </a:r>
            <a:r>
              <a:rPr lang="en-US" sz="2000" dirty="0" smtClean="0"/>
              <a:t>T2W.</a:t>
            </a:r>
          </a:p>
          <a:p>
            <a:endParaRPr lang="en-US" sz="2000" dirty="0" smtClean="0"/>
          </a:p>
          <a:p>
            <a:endParaRPr lang="en-US" sz="2000" dirty="0"/>
          </a:p>
          <a:p>
            <a:r>
              <a:rPr lang="en-US" sz="2000" dirty="0"/>
              <a:t>With a fistula, </a:t>
            </a:r>
            <a:r>
              <a:rPr lang="en-US" sz="2000" dirty="0" err="1" smtClean="0"/>
              <a:t>ostium</a:t>
            </a:r>
            <a:r>
              <a:rPr lang="en-US" sz="2000" dirty="0" smtClean="0"/>
              <a:t> </a:t>
            </a:r>
            <a:r>
              <a:rPr lang="en-US" sz="2000" dirty="0"/>
              <a:t>is noted at </a:t>
            </a:r>
            <a:r>
              <a:rPr lang="en-US" sz="2000" dirty="0" smtClean="0"/>
              <a:t>anterior </a:t>
            </a:r>
            <a:r>
              <a:rPr lang="en-US" sz="2000" dirty="0"/>
              <a:t>border of the </a:t>
            </a:r>
            <a:r>
              <a:rPr lang="en-US" sz="2000" dirty="0" smtClean="0"/>
              <a:t>lower junction </a:t>
            </a:r>
            <a:r>
              <a:rPr lang="en-US" sz="2000" dirty="0"/>
              <a:t>of the </a:t>
            </a:r>
            <a:r>
              <a:rPr lang="en-US" sz="2000" dirty="0" smtClean="0"/>
              <a:t>SCM.</a:t>
            </a:r>
          </a:p>
          <a:p>
            <a:endParaRPr lang="en-US" sz="2000" dirty="0" smtClean="0"/>
          </a:p>
          <a:p>
            <a:endParaRPr lang="en-US" sz="2000" dirty="0"/>
          </a:p>
          <a:p>
            <a:endParaRPr lang="en-US" dirty="0" smtClean="0"/>
          </a:p>
        </p:txBody>
      </p:sp>
      <p:pic>
        <p:nvPicPr>
          <p:cNvPr id="5" name="Picture 4"/>
          <p:cNvPicPr>
            <a:picLocks noChangeAspect="1"/>
          </p:cNvPicPr>
          <p:nvPr/>
        </p:nvPicPr>
        <p:blipFill>
          <a:blip r:embed="rId3"/>
          <a:stretch>
            <a:fillRect/>
          </a:stretch>
        </p:blipFill>
        <p:spPr>
          <a:xfrm>
            <a:off x="6726182" y="1642820"/>
            <a:ext cx="5188155" cy="3954489"/>
          </a:xfrm>
          <a:prstGeom prst="rect">
            <a:avLst/>
          </a:prstGeom>
        </p:spPr>
      </p:pic>
      <p:sp>
        <p:nvSpPr>
          <p:cNvPr id="6" name="Right Arrow 5"/>
          <p:cNvSpPr/>
          <p:nvPr/>
        </p:nvSpPr>
        <p:spPr>
          <a:xfrm rot="12603601">
            <a:off x="9587070" y="4532629"/>
            <a:ext cx="1000453" cy="555040"/>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456467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080" y="1021080"/>
            <a:ext cx="3002417" cy="4025944"/>
          </a:xfrm>
          <a:prstGeom prst="rect">
            <a:avLst/>
          </a:prstGeom>
        </p:spPr>
      </p:pic>
      <p:pic>
        <p:nvPicPr>
          <p:cNvPr id="5" name="Picture 4"/>
          <p:cNvPicPr>
            <a:picLocks noChangeAspect="1"/>
          </p:cNvPicPr>
          <p:nvPr/>
        </p:nvPicPr>
        <p:blipFill>
          <a:blip r:embed="rId4"/>
          <a:stretch>
            <a:fillRect/>
          </a:stretch>
        </p:blipFill>
        <p:spPr>
          <a:xfrm>
            <a:off x="3322320" y="864125"/>
            <a:ext cx="2979062" cy="4591795"/>
          </a:xfrm>
          <a:prstGeom prst="rect">
            <a:avLst/>
          </a:prstGeom>
        </p:spPr>
      </p:pic>
      <p:pic>
        <p:nvPicPr>
          <p:cNvPr id="6" name="Picture 5"/>
          <p:cNvPicPr>
            <a:picLocks noChangeAspect="1"/>
          </p:cNvPicPr>
          <p:nvPr/>
        </p:nvPicPr>
        <p:blipFill>
          <a:blip r:embed="rId5"/>
          <a:stretch>
            <a:fillRect/>
          </a:stretch>
        </p:blipFill>
        <p:spPr>
          <a:xfrm>
            <a:off x="6446520" y="870143"/>
            <a:ext cx="2763620" cy="4616257"/>
          </a:xfrm>
          <a:prstGeom prst="rect">
            <a:avLst/>
          </a:prstGeom>
        </p:spPr>
      </p:pic>
      <p:pic>
        <p:nvPicPr>
          <p:cNvPr id="7" name="Picture 6"/>
          <p:cNvPicPr>
            <a:picLocks noChangeAspect="1"/>
          </p:cNvPicPr>
          <p:nvPr/>
        </p:nvPicPr>
        <p:blipFill>
          <a:blip r:embed="rId6"/>
          <a:stretch>
            <a:fillRect/>
          </a:stretch>
        </p:blipFill>
        <p:spPr>
          <a:xfrm>
            <a:off x="9479280" y="836344"/>
            <a:ext cx="2712720" cy="4637116"/>
          </a:xfrm>
          <a:prstGeom prst="rect">
            <a:avLst/>
          </a:prstGeom>
        </p:spPr>
      </p:pic>
      <p:sp>
        <p:nvSpPr>
          <p:cNvPr id="2" name="Rectangle 1"/>
          <p:cNvSpPr/>
          <p:nvPr/>
        </p:nvSpPr>
        <p:spPr>
          <a:xfrm>
            <a:off x="395954" y="5098725"/>
            <a:ext cx="2622430" cy="923330"/>
          </a:xfrm>
          <a:prstGeom prst="rect">
            <a:avLst/>
          </a:prstGeom>
        </p:spPr>
        <p:txBody>
          <a:bodyPr wrap="square">
            <a:spAutoFit/>
          </a:bodyPr>
          <a:lstStyle/>
          <a:p>
            <a:r>
              <a:rPr lang="en-US" i="1" dirty="0" smtClean="0">
                <a:solidFill>
                  <a:srgbClr val="C00000"/>
                </a:solidFill>
              </a:rPr>
              <a:t>Second </a:t>
            </a:r>
            <a:r>
              <a:rPr lang="en-US" i="1" dirty="0" err="1">
                <a:solidFill>
                  <a:srgbClr val="C00000"/>
                </a:solidFill>
              </a:rPr>
              <a:t>branchial</a:t>
            </a:r>
            <a:r>
              <a:rPr lang="en-US" i="1" dirty="0">
                <a:solidFill>
                  <a:srgbClr val="C00000"/>
                </a:solidFill>
              </a:rPr>
              <a:t> cleft </a:t>
            </a:r>
            <a:r>
              <a:rPr lang="en-US" i="1" dirty="0" smtClean="0">
                <a:solidFill>
                  <a:srgbClr val="C00000"/>
                </a:solidFill>
              </a:rPr>
              <a:t>   anomaly</a:t>
            </a:r>
            <a:r>
              <a:rPr lang="en-US" i="1" dirty="0">
                <a:solidFill>
                  <a:srgbClr val="C00000"/>
                </a:solidFill>
              </a:rPr>
              <a:t>, type </a:t>
            </a:r>
            <a:r>
              <a:rPr lang="en-US" i="1" dirty="0" smtClean="0">
                <a:solidFill>
                  <a:srgbClr val="C00000"/>
                </a:solidFill>
              </a:rPr>
              <a:t>1,anterior to SCM</a:t>
            </a:r>
            <a:endParaRPr lang="en-IN" i="1" dirty="0">
              <a:solidFill>
                <a:srgbClr val="C00000"/>
              </a:solidFill>
            </a:endParaRPr>
          </a:p>
        </p:txBody>
      </p:sp>
      <p:sp>
        <p:nvSpPr>
          <p:cNvPr id="8" name="Rectangle 7"/>
          <p:cNvSpPr/>
          <p:nvPr/>
        </p:nvSpPr>
        <p:spPr>
          <a:xfrm>
            <a:off x="3303234" y="5400084"/>
            <a:ext cx="2882655" cy="923330"/>
          </a:xfrm>
          <a:prstGeom prst="rect">
            <a:avLst/>
          </a:prstGeom>
        </p:spPr>
        <p:txBody>
          <a:bodyPr wrap="square">
            <a:spAutoFit/>
          </a:bodyPr>
          <a:lstStyle/>
          <a:p>
            <a:r>
              <a:rPr lang="en-US" i="1" dirty="0" smtClean="0">
                <a:solidFill>
                  <a:srgbClr val="C00000"/>
                </a:solidFill>
              </a:rPr>
              <a:t>Type 2,posterior to submandibular gland and anterior to carotid</a:t>
            </a:r>
            <a:endParaRPr lang="en-IN" i="1" dirty="0">
              <a:solidFill>
                <a:srgbClr val="C00000"/>
              </a:solidFill>
            </a:endParaRPr>
          </a:p>
        </p:txBody>
      </p:sp>
      <p:sp>
        <p:nvSpPr>
          <p:cNvPr id="9" name="Rectangle 8"/>
          <p:cNvSpPr/>
          <p:nvPr/>
        </p:nvSpPr>
        <p:spPr>
          <a:xfrm>
            <a:off x="6306464" y="5459549"/>
            <a:ext cx="2854584" cy="923330"/>
          </a:xfrm>
          <a:prstGeom prst="rect">
            <a:avLst/>
          </a:prstGeom>
        </p:spPr>
        <p:txBody>
          <a:bodyPr wrap="square">
            <a:spAutoFit/>
          </a:bodyPr>
          <a:lstStyle/>
          <a:p>
            <a:r>
              <a:rPr lang="en-US" i="1" dirty="0" smtClean="0">
                <a:solidFill>
                  <a:srgbClr val="C00000"/>
                </a:solidFill>
              </a:rPr>
              <a:t>Type 3 sinus/</a:t>
            </a:r>
            <a:r>
              <a:rPr lang="en-US" i="1" dirty="0" err="1" smtClean="0">
                <a:solidFill>
                  <a:srgbClr val="C00000"/>
                </a:solidFill>
              </a:rPr>
              <a:t>fistula,from</a:t>
            </a:r>
            <a:r>
              <a:rPr lang="en-US" i="1" dirty="0" smtClean="0">
                <a:solidFill>
                  <a:srgbClr val="C00000"/>
                </a:solidFill>
              </a:rPr>
              <a:t> </a:t>
            </a:r>
            <a:r>
              <a:rPr lang="en-US" i="1" dirty="0" err="1" smtClean="0">
                <a:solidFill>
                  <a:srgbClr val="C00000"/>
                </a:solidFill>
              </a:rPr>
              <a:t>tonsillar</a:t>
            </a:r>
            <a:r>
              <a:rPr lang="en-US" i="1" dirty="0" smtClean="0">
                <a:solidFill>
                  <a:srgbClr val="C00000"/>
                </a:solidFill>
              </a:rPr>
              <a:t> region to lower SCM</a:t>
            </a:r>
            <a:endParaRPr lang="en-IN" i="1" dirty="0">
              <a:solidFill>
                <a:srgbClr val="C00000"/>
              </a:solidFill>
            </a:endParaRPr>
          </a:p>
        </p:txBody>
      </p:sp>
      <p:sp>
        <p:nvSpPr>
          <p:cNvPr id="10" name="Rectangle 9"/>
          <p:cNvSpPr/>
          <p:nvPr/>
        </p:nvSpPr>
        <p:spPr>
          <a:xfrm>
            <a:off x="9438468" y="5461086"/>
            <a:ext cx="2753532" cy="923330"/>
          </a:xfrm>
          <a:prstGeom prst="rect">
            <a:avLst/>
          </a:prstGeom>
        </p:spPr>
        <p:txBody>
          <a:bodyPr wrap="square">
            <a:spAutoFit/>
          </a:bodyPr>
          <a:lstStyle/>
          <a:p>
            <a:r>
              <a:rPr lang="en-US" i="1" dirty="0" smtClean="0">
                <a:solidFill>
                  <a:srgbClr val="C00000"/>
                </a:solidFill>
              </a:rPr>
              <a:t>Type 4 in pharyngeal mucosal space in lateral pharyngeal wall</a:t>
            </a:r>
            <a:endParaRPr lang="en-IN" i="1" dirty="0">
              <a:solidFill>
                <a:srgbClr val="C00000"/>
              </a:solidFill>
            </a:endParaRPr>
          </a:p>
        </p:txBody>
      </p:sp>
      <p:sp>
        <p:nvSpPr>
          <p:cNvPr id="13" name="Right Arrow 12"/>
          <p:cNvSpPr/>
          <p:nvPr/>
        </p:nvSpPr>
        <p:spPr>
          <a:xfrm rot="1553051">
            <a:off x="3335871" y="2738025"/>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ight Arrow 13"/>
          <p:cNvSpPr/>
          <p:nvPr/>
        </p:nvSpPr>
        <p:spPr>
          <a:xfrm rot="8213158">
            <a:off x="1879762" y="1206694"/>
            <a:ext cx="1000453" cy="555040"/>
          </a:xfrm>
          <a:prstGeom prst="rightArrow">
            <a:avLst>
              <a:gd name="adj1" fmla="val 50000"/>
              <a:gd name="adj2" fmla="val 568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ight Arrow 14"/>
          <p:cNvSpPr/>
          <p:nvPr/>
        </p:nvSpPr>
        <p:spPr>
          <a:xfrm rot="3442154">
            <a:off x="6694870" y="2116027"/>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ight Arrow 15"/>
          <p:cNvSpPr/>
          <p:nvPr/>
        </p:nvSpPr>
        <p:spPr>
          <a:xfrm rot="2250294">
            <a:off x="9619711" y="2791856"/>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4186053" y="465488"/>
            <a:ext cx="2920992" cy="369332"/>
          </a:xfrm>
          <a:prstGeom prst="rect">
            <a:avLst/>
          </a:prstGeom>
        </p:spPr>
        <p:txBody>
          <a:bodyPr wrap="none">
            <a:spAutoFit/>
          </a:bodyPr>
          <a:lstStyle/>
          <a:p>
            <a:r>
              <a:rPr lang="en-US" u="sng" dirty="0">
                <a:solidFill>
                  <a:srgbClr val="C00000"/>
                </a:solidFill>
              </a:rPr>
              <a:t>BAILEY’S </a:t>
            </a:r>
            <a:r>
              <a:rPr lang="en-US" u="sng" dirty="0" smtClean="0">
                <a:solidFill>
                  <a:srgbClr val="C00000"/>
                </a:solidFill>
              </a:rPr>
              <a:t>CLASSIFICATION </a:t>
            </a:r>
            <a:endParaRPr lang="en-US" u="sng" dirty="0">
              <a:solidFill>
                <a:srgbClr val="C00000"/>
              </a:solidFill>
            </a:endParaRPr>
          </a:p>
        </p:txBody>
      </p:sp>
    </p:spTree>
    <p:extLst>
      <p:ext uri="{BB962C8B-B14F-4D97-AF65-F5344CB8AC3E}">
        <p14:creationId xmlns:p14="http://schemas.microsoft.com/office/powerpoint/2010/main" val="17504989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589" y="497306"/>
            <a:ext cx="7150309" cy="6070358"/>
          </a:xfrm>
        </p:spPr>
        <p:txBody>
          <a:bodyPr>
            <a:normAutofit/>
          </a:bodyPr>
          <a:lstStyle/>
          <a:p>
            <a:endParaRPr lang="en-US" sz="2000"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000" dirty="0" smtClean="0"/>
          </a:p>
        </p:txBody>
      </p:sp>
      <p:pic>
        <p:nvPicPr>
          <p:cNvPr id="2" name="Picture 1"/>
          <p:cNvPicPr>
            <a:picLocks noChangeAspect="1"/>
          </p:cNvPicPr>
          <p:nvPr/>
        </p:nvPicPr>
        <p:blipFill>
          <a:blip r:embed="rId3"/>
          <a:stretch>
            <a:fillRect/>
          </a:stretch>
        </p:blipFill>
        <p:spPr>
          <a:xfrm>
            <a:off x="7650480" y="722075"/>
            <a:ext cx="4343400" cy="5433385"/>
          </a:xfrm>
          <a:prstGeom prst="rect">
            <a:avLst/>
          </a:prstGeom>
        </p:spPr>
      </p:pic>
      <p:sp>
        <p:nvSpPr>
          <p:cNvPr id="4" name="TextBox 3"/>
          <p:cNvSpPr txBox="1"/>
          <p:nvPr/>
        </p:nvSpPr>
        <p:spPr>
          <a:xfrm>
            <a:off x="240631" y="4534041"/>
            <a:ext cx="7315199" cy="707886"/>
          </a:xfrm>
          <a:prstGeom prst="rect">
            <a:avLst/>
          </a:prstGeom>
          <a:solidFill>
            <a:schemeClr val="accent1">
              <a:lumMod val="20000"/>
              <a:lumOff val="80000"/>
            </a:schemeClr>
          </a:solidFill>
          <a:ln>
            <a:solidFill>
              <a:schemeClr val="bg2">
                <a:lumMod val="90000"/>
              </a:schemeClr>
            </a:solidFill>
          </a:ln>
        </p:spPr>
        <p:txBody>
          <a:bodyPr wrap="square" rtlCol="0">
            <a:spAutoFit/>
          </a:bodyPr>
          <a:lstStyle/>
          <a:p>
            <a:r>
              <a:rPr lang="en-US" sz="2000" dirty="0"/>
              <a:t>In Bailey type III a “beak sign” is present, where the medial aspect of the cyst is compressed </a:t>
            </a:r>
            <a:r>
              <a:rPr lang="en-US" sz="2000" dirty="0" smtClean="0"/>
              <a:t>between the ICA and  ECA</a:t>
            </a:r>
            <a:endParaRPr lang="en-IN" sz="2000" dirty="0"/>
          </a:p>
        </p:txBody>
      </p:sp>
      <p:sp>
        <p:nvSpPr>
          <p:cNvPr id="5" name="TextBox 4"/>
          <p:cNvSpPr txBox="1"/>
          <p:nvPr/>
        </p:nvSpPr>
        <p:spPr>
          <a:xfrm>
            <a:off x="201071" y="1361536"/>
            <a:ext cx="7357710" cy="1015663"/>
          </a:xfrm>
          <a:prstGeom prst="rect">
            <a:avLst/>
          </a:prstGeom>
          <a:solidFill>
            <a:schemeClr val="accent3">
              <a:lumMod val="40000"/>
              <a:lumOff val="60000"/>
            </a:schemeClr>
          </a:solidFill>
          <a:ln>
            <a:solidFill>
              <a:schemeClr val="bg2">
                <a:lumMod val="90000"/>
              </a:schemeClr>
            </a:solidFill>
          </a:ln>
        </p:spPr>
        <p:txBody>
          <a:bodyPr wrap="square" rtlCol="0">
            <a:spAutoFit/>
          </a:bodyPr>
          <a:lstStyle/>
          <a:p>
            <a:r>
              <a:rPr lang="en-US" sz="2000" dirty="0" smtClean="0"/>
              <a:t>In type </a:t>
            </a:r>
            <a:r>
              <a:rPr lang="en-US" sz="2000" dirty="0" err="1" smtClean="0"/>
              <a:t>III,from</a:t>
            </a:r>
            <a:r>
              <a:rPr lang="en-US" sz="2000" dirty="0" smtClean="0"/>
              <a:t> the external </a:t>
            </a:r>
            <a:r>
              <a:rPr lang="en-US" sz="2000" dirty="0" err="1" smtClean="0"/>
              <a:t>ostia,the</a:t>
            </a:r>
            <a:r>
              <a:rPr lang="en-US" sz="2000" dirty="0" smtClean="0"/>
              <a:t> </a:t>
            </a:r>
            <a:r>
              <a:rPr lang="en-US" sz="2000" dirty="0"/>
              <a:t>tract </a:t>
            </a:r>
            <a:r>
              <a:rPr lang="en-US" sz="2000" dirty="0" smtClean="0"/>
              <a:t>courses between </a:t>
            </a:r>
            <a:r>
              <a:rPr lang="en-US" sz="2000" dirty="0"/>
              <a:t>the internal and external carotid arteries before it terminates in the region of the </a:t>
            </a:r>
            <a:r>
              <a:rPr lang="en-US" sz="2000" dirty="0" err="1" smtClean="0"/>
              <a:t>tonsillar</a:t>
            </a:r>
            <a:r>
              <a:rPr lang="en-US" sz="2000" dirty="0" smtClean="0"/>
              <a:t> </a:t>
            </a:r>
            <a:r>
              <a:rPr lang="en-US" sz="2000" dirty="0"/>
              <a:t>fossa.</a:t>
            </a:r>
          </a:p>
        </p:txBody>
      </p:sp>
      <p:sp>
        <p:nvSpPr>
          <p:cNvPr id="6" name="Right Arrow 5"/>
          <p:cNvSpPr/>
          <p:nvPr/>
        </p:nvSpPr>
        <p:spPr>
          <a:xfrm rot="8205931">
            <a:off x="10729668" y="1516801"/>
            <a:ext cx="1203276" cy="432260"/>
          </a:xfrm>
          <a:prstGeom prst="rightArrow">
            <a:avLst>
              <a:gd name="adj1" fmla="val 60368"/>
              <a:gd name="adj2" fmla="val 53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338587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160"/>
            <a:ext cx="8596668" cy="1320800"/>
          </a:xfrm>
        </p:spPr>
        <p:txBody>
          <a:bodyPr/>
          <a:lstStyle/>
          <a:p>
            <a:pPr algn="ctr"/>
            <a:r>
              <a:rPr lang="en-US" dirty="0" smtClean="0"/>
              <a:t>THIRD BRANCHIAL ANOMALIES</a:t>
            </a:r>
            <a:endParaRPr lang="en-IN" dirty="0"/>
          </a:p>
        </p:txBody>
      </p:sp>
      <p:sp>
        <p:nvSpPr>
          <p:cNvPr id="3" name="Content Placeholder 2"/>
          <p:cNvSpPr>
            <a:spLocks noGrp="1"/>
          </p:cNvSpPr>
          <p:nvPr>
            <p:ph idx="1"/>
          </p:nvPr>
        </p:nvSpPr>
        <p:spPr>
          <a:xfrm>
            <a:off x="3474720" y="834325"/>
            <a:ext cx="4824364" cy="5425439"/>
          </a:xfrm>
        </p:spPr>
        <p:txBody>
          <a:bodyPr>
            <a:normAutofit/>
          </a:bodyPr>
          <a:lstStyle/>
          <a:p>
            <a:pPr marL="0" indent="0">
              <a:buNone/>
            </a:pPr>
            <a:endParaRPr lang="en-US" dirty="0"/>
          </a:p>
          <a:p>
            <a:pPr marL="0" indent="0">
              <a:buNone/>
            </a:pPr>
            <a:endParaRPr lang="en-US"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r>
              <a:rPr lang="en-US" sz="2000" dirty="0" smtClean="0"/>
              <a:t>MRI present </a:t>
            </a:r>
            <a:r>
              <a:rPr lang="en-US" sz="2000" dirty="0"/>
              <a:t>as </a:t>
            </a:r>
            <a:r>
              <a:rPr lang="en-US" sz="2000" dirty="0" err="1" smtClean="0"/>
              <a:t>unilocular</a:t>
            </a:r>
            <a:r>
              <a:rPr lang="en-US" sz="2000" dirty="0" smtClean="0"/>
              <a:t> </a:t>
            </a:r>
            <a:r>
              <a:rPr lang="en-US" sz="2000" dirty="0"/>
              <a:t>cystic </a:t>
            </a:r>
            <a:r>
              <a:rPr lang="en-US" sz="2000" dirty="0" smtClean="0"/>
              <a:t>mass </a:t>
            </a:r>
            <a:r>
              <a:rPr lang="en-US" sz="2000" dirty="0" smtClean="0">
                <a:solidFill>
                  <a:srgbClr val="C00000"/>
                </a:solidFill>
              </a:rPr>
              <a:t>above</a:t>
            </a:r>
            <a:r>
              <a:rPr lang="en-US" sz="2000" dirty="0" smtClean="0"/>
              <a:t> superior  laryngeal </a:t>
            </a:r>
            <a:r>
              <a:rPr lang="en-US" sz="2000" dirty="0"/>
              <a:t>nerve</a:t>
            </a:r>
            <a:endParaRPr lang="en-IN" sz="2000" dirty="0"/>
          </a:p>
        </p:txBody>
      </p:sp>
      <p:sp>
        <p:nvSpPr>
          <p:cNvPr id="6" name="TextBox 5"/>
          <p:cNvSpPr txBox="1"/>
          <p:nvPr/>
        </p:nvSpPr>
        <p:spPr>
          <a:xfrm>
            <a:off x="3550920" y="2886911"/>
            <a:ext cx="5018474" cy="1631216"/>
          </a:xfrm>
          <a:prstGeom prst="rect">
            <a:avLst/>
          </a:prstGeom>
          <a:solidFill>
            <a:schemeClr val="accent3">
              <a:lumMod val="40000"/>
              <a:lumOff val="60000"/>
            </a:schemeClr>
          </a:solidFill>
          <a:ln>
            <a:solidFill>
              <a:schemeClr val="bg2">
                <a:lumMod val="90000"/>
              </a:schemeClr>
            </a:solidFill>
          </a:ln>
        </p:spPr>
        <p:txBody>
          <a:bodyPr wrap="square" rtlCol="0">
            <a:spAutoFit/>
          </a:bodyPr>
          <a:lstStyle/>
          <a:p>
            <a:r>
              <a:rPr lang="en-US" sz="2000" dirty="0" smtClean="0"/>
              <a:t>In </a:t>
            </a:r>
            <a:r>
              <a:rPr lang="en-US" sz="2000" dirty="0"/>
              <a:t>fistula, </a:t>
            </a:r>
            <a:r>
              <a:rPr lang="en-US" sz="2000" dirty="0" smtClean="0"/>
              <a:t>external </a:t>
            </a:r>
            <a:r>
              <a:rPr lang="en-US" sz="2000" dirty="0" err="1" smtClean="0"/>
              <a:t>ostia</a:t>
            </a:r>
            <a:r>
              <a:rPr lang="en-US" sz="2000" dirty="0" smtClean="0"/>
              <a:t> will be anterior </a:t>
            </a:r>
            <a:r>
              <a:rPr lang="en-US" sz="2000" dirty="0"/>
              <a:t>to </a:t>
            </a:r>
            <a:r>
              <a:rPr lang="en-US" sz="2000" dirty="0" smtClean="0"/>
              <a:t>lower SCM. </a:t>
            </a:r>
            <a:endParaRPr lang="en-US" sz="2000" dirty="0"/>
          </a:p>
          <a:p>
            <a:endParaRPr lang="en-US" sz="2000" dirty="0"/>
          </a:p>
          <a:p>
            <a:r>
              <a:rPr lang="en-US" sz="2000" dirty="0"/>
              <a:t>It then courses posterior to </a:t>
            </a:r>
            <a:r>
              <a:rPr lang="en-US" sz="2000" dirty="0" smtClean="0"/>
              <a:t>common carotid artery and </a:t>
            </a:r>
            <a:r>
              <a:rPr lang="en-US" sz="2000" dirty="0"/>
              <a:t>enters </a:t>
            </a:r>
            <a:r>
              <a:rPr lang="en-US" sz="2000" dirty="0" err="1" smtClean="0"/>
              <a:t>pyriform</a:t>
            </a:r>
            <a:r>
              <a:rPr lang="en-US" sz="2000" dirty="0" smtClean="0"/>
              <a:t> </a:t>
            </a:r>
            <a:r>
              <a:rPr lang="en-US" sz="2000" dirty="0"/>
              <a:t>sinus</a:t>
            </a:r>
          </a:p>
        </p:txBody>
      </p:sp>
      <p:sp>
        <p:nvSpPr>
          <p:cNvPr id="7" name="TextBox 6"/>
          <p:cNvSpPr txBox="1"/>
          <p:nvPr/>
        </p:nvSpPr>
        <p:spPr>
          <a:xfrm>
            <a:off x="3383280" y="1315936"/>
            <a:ext cx="5120640" cy="1015663"/>
          </a:xfrm>
          <a:prstGeom prst="rect">
            <a:avLst/>
          </a:prstGeom>
          <a:solidFill>
            <a:schemeClr val="accent1">
              <a:lumMod val="20000"/>
              <a:lumOff val="80000"/>
            </a:schemeClr>
          </a:solidFill>
          <a:ln>
            <a:solidFill>
              <a:schemeClr val="bg2">
                <a:lumMod val="90000"/>
              </a:schemeClr>
            </a:solidFill>
          </a:ln>
        </p:spPr>
        <p:txBody>
          <a:bodyPr wrap="square" rtlCol="0">
            <a:spAutoFit/>
          </a:bodyPr>
          <a:lstStyle/>
          <a:p>
            <a:r>
              <a:rPr lang="en-US" sz="2000" i="1" u="sng" dirty="0"/>
              <a:t>Embryology</a:t>
            </a:r>
            <a:r>
              <a:rPr lang="en-US" sz="2000" i="1" dirty="0"/>
              <a:t>. </a:t>
            </a:r>
            <a:r>
              <a:rPr lang="en-US" sz="2000" dirty="0"/>
              <a:t>Third </a:t>
            </a:r>
            <a:r>
              <a:rPr lang="en-US" sz="2000" dirty="0" err="1"/>
              <a:t>branchial</a:t>
            </a:r>
            <a:r>
              <a:rPr lang="en-US" sz="2000" dirty="0"/>
              <a:t> anomalies </a:t>
            </a:r>
            <a:r>
              <a:rPr lang="en-US" sz="2000" dirty="0" smtClean="0"/>
              <a:t>are rare </a:t>
            </a:r>
            <a:r>
              <a:rPr lang="en-US" sz="2000" dirty="0" err="1" smtClean="0"/>
              <a:t>lesions,located</a:t>
            </a:r>
            <a:r>
              <a:rPr lang="en-US" sz="2000" dirty="0" smtClean="0"/>
              <a:t> </a:t>
            </a:r>
            <a:r>
              <a:rPr lang="en-US" sz="2000" dirty="0"/>
              <a:t>posterior to </a:t>
            </a:r>
            <a:r>
              <a:rPr lang="en-US" sz="2000" dirty="0" smtClean="0"/>
              <a:t>common carotid</a:t>
            </a:r>
            <a:endParaRPr lang="en-US" sz="2000" dirty="0"/>
          </a:p>
        </p:txBody>
      </p:sp>
      <p:sp>
        <p:nvSpPr>
          <p:cNvPr id="11" name="Rectangle 10"/>
          <p:cNvSpPr/>
          <p:nvPr/>
        </p:nvSpPr>
        <p:spPr>
          <a:xfrm>
            <a:off x="8116191" y="5370015"/>
            <a:ext cx="3889829" cy="923330"/>
          </a:xfrm>
          <a:prstGeom prst="rect">
            <a:avLst/>
          </a:prstGeom>
        </p:spPr>
        <p:txBody>
          <a:bodyPr wrap="square">
            <a:spAutoFit/>
          </a:bodyPr>
          <a:lstStyle/>
          <a:p>
            <a:r>
              <a:rPr lang="en-IN" i="1" dirty="0" err="1" smtClean="0">
                <a:solidFill>
                  <a:srgbClr val="C00000"/>
                </a:solidFill>
              </a:rPr>
              <a:t>Postnatally,barium</a:t>
            </a:r>
            <a:r>
              <a:rPr lang="en-IN" i="1" dirty="0" smtClean="0">
                <a:solidFill>
                  <a:srgbClr val="C00000"/>
                </a:solidFill>
              </a:rPr>
              <a:t> </a:t>
            </a:r>
            <a:r>
              <a:rPr lang="en-IN" i="1" dirty="0">
                <a:solidFill>
                  <a:srgbClr val="C00000"/>
                </a:solidFill>
              </a:rPr>
              <a:t>swallow </a:t>
            </a:r>
            <a:r>
              <a:rPr lang="en-IN" i="1" dirty="0" smtClean="0">
                <a:solidFill>
                  <a:srgbClr val="C00000"/>
                </a:solidFill>
              </a:rPr>
              <a:t>shows </a:t>
            </a:r>
            <a:r>
              <a:rPr lang="en-US" i="1" dirty="0" smtClean="0">
                <a:solidFill>
                  <a:srgbClr val="C00000"/>
                </a:solidFill>
              </a:rPr>
              <a:t>fistula extending </a:t>
            </a:r>
            <a:r>
              <a:rPr lang="en-US" i="1" dirty="0">
                <a:solidFill>
                  <a:srgbClr val="C00000"/>
                </a:solidFill>
              </a:rPr>
              <a:t>from </a:t>
            </a:r>
            <a:r>
              <a:rPr lang="en-US" i="1" dirty="0" smtClean="0">
                <a:solidFill>
                  <a:srgbClr val="C00000"/>
                </a:solidFill>
              </a:rPr>
              <a:t>left </a:t>
            </a:r>
            <a:r>
              <a:rPr lang="en-US" i="1" dirty="0" err="1" smtClean="0">
                <a:solidFill>
                  <a:srgbClr val="C00000"/>
                </a:solidFill>
              </a:rPr>
              <a:t>piriform</a:t>
            </a:r>
            <a:r>
              <a:rPr lang="en-US" i="1" dirty="0" smtClean="0">
                <a:solidFill>
                  <a:srgbClr val="C00000"/>
                </a:solidFill>
              </a:rPr>
              <a:t> sinus </a:t>
            </a:r>
            <a:r>
              <a:rPr lang="en-US" i="1" dirty="0">
                <a:solidFill>
                  <a:srgbClr val="C00000"/>
                </a:solidFill>
              </a:rPr>
              <a:t>to </a:t>
            </a:r>
            <a:r>
              <a:rPr lang="en-US" i="1" dirty="0" smtClean="0">
                <a:solidFill>
                  <a:srgbClr val="C00000"/>
                </a:solidFill>
              </a:rPr>
              <a:t>near clavicle</a:t>
            </a:r>
            <a:endParaRPr lang="en-IN" i="1" dirty="0">
              <a:solidFill>
                <a:srgbClr val="C00000"/>
              </a:solidFill>
            </a:endParaRPr>
          </a:p>
        </p:txBody>
      </p:sp>
      <p:pic>
        <p:nvPicPr>
          <p:cNvPr id="9" name="Picture 8"/>
          <p:cNvPicPr>
            <a:picLocks noChangeAspect="1"/>
          </p:cNvPicPr>
          <p:nvPr/>
        </p:nvPicPr>
        <p:blipFill>
          <a:blip r:embed="rId3"/>
          <a:stretch>
            <a:fillRect/>
          </a:stretch>
        </p:blipFill>
        <p:spPr>
          <a:xfrm>
            <a:off x="8664892" y="787051"/>
            <a:ext cx="3527108" cy="4638389"/>
          </a:xfrm>
          <a:prstGeom prst="rect">
            <a:avLst/>
          </a:prstGeom>
        </p:spPr>
      </p:pic>
      <p:sp>
        <p:nvSpPr>
          <p:cNvPr id="13" name="Right Arrow 12"/>
          <p:cNvSpPr/>
          <p:nvPr/>
        </p:nvSpPr>
        <p:spPr>
          <a:xfrm rot="6764528">
            <a:off x="11046904" y="2770906"/>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a:blip r:embed="rId4"/>
          <a:stretch>
            <a:fillRect/>
          </a:stretch>
        </p:blipFill>
        <p:spPr>
          <a:xfrm>
            <a:off x="264670" y="1188720"/>
            <a:ext cx="3011930" cy="4358640"/>
          </a:xfrm>
          <a:prstGeom prst="rect">
            <a:avLst/>
          </a:prstGeom>
        </p:spPr>
      </p:pic>
      <p:sp>
        <p:nvSpPr>
          <p:cNvPr id="12" name="Right Arrow 11"/>
          <p:cNvSpPr/>
          <p:nvPr/>
        </p:nvSpPr>
        <p:spPr>
          <a:xfrm rot="6764528">
            <a:off x="2758741" y="3729286"/>
            <a:ext cx="712907" cy="414736"/>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969378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009" y="739503"/>
            <a:ext cx="7677509" cy="1086928"/>
          </a:xfrm>
        </p:spPr>
        <p:txBody>
          <a:bodyPr/>
          <a:lstStyle/>
          <a:p>
            <a:r>
              <a:rPr lang="en-US" dirty="0"/>
              <a:t>FOURTH BRANCHIAL ANOMALIES</a:t>
            </a:r>
            <a:endParaRPr lang="en-IN" dirty="0"/>
          </a:p>
        </p:txBody>
      </p:sp>
      <p:sp>
        <p:nvSpPr>
          <p:cNvPr id="6" name="Content Placeholder 2"/>
          <p:cNvSpPr txBox="1">
            <a:spLocks/>
          </p:cNvSpPr>
          <p:nvPr/>
        </p:nvSpPr>
        <p:spPr>
          <a:xfrm>
            <a:off x="3778370" y="759125"/>
            <a:ext cx="4433978" cy="60988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dirty="0" smtClean="0"/>
          </a:p>
        </p:txBody>
      </p:sp>
      <p:sp>
        <p:nvSpPr>
          <p:cNvPr id="8" name="TextBox 7"/>
          <p:cNvSpPr txBox="1"/>
          <p:nvPr/>
        </p:nvSpPr>
        <p:spPr>
          <a:xfrm>
            <a:off x="380742" y="5075182"/>
            <a:ext cx="11357956" cy="707886"/>
          </a:xfrm>
          <a:prstGeom prst="rect">
            <a:avLst/>
          </a:prstGeom>
          <a:solidFill>
            <a:srgbClr val="FFCC99"/>
          </a:solidFill>
          <a:ln>
            <a:solidFill>
              <a:schemeClr val="bg2">
                <a:lumMod val="90000"/>
              </a:schemeClr>
            </a:solidFill>
          </a:ln>
        </p:spPr>
        <p:txBody>
          <a:bodyPr wrap="square" rtlCol="0">
            <a:spAutoFit/>
          </a:bodyPr>
          <a:lstStyle/>
          <a:p>
            <a:r>
              <a:rPr lang="en-US" sz="2000" dirty="0" smtClean="0"/>
              <a:t>Third </a:t>
            </a:r>
            <a:r>
              <a:rPr lang="en-US" sz="2000" dirty="0" err="1"/>
              <a:t>branchial</a:t>
            </a:r>
            <a:r>
              <a:rPr lang="en-US" sz="2000" dirty="0"/>
              <a:t> anomalies lie posterior to the internal carotid </a:t>
            </a:r>
            <a:r>
              <a:rPr lang="en-US" sz="2000" dirty="0" smtClean="0"/>
              <a:t>artery, </a:t>
            </a:r>
            <a:r>
              <a:rPr lang="en-US" sz="2000" dirty="0"/>
              <a:t>whereas fourth </a:t>
            </a:r>
            <a:r>
              <a:rPr lang="en-US" sz="2000" dirty="0" err="1"/>
              <a:t>branchial</a:t>
            </a:r>
            <a:r>
              <a:rPr lang="en-US" sz="2000" dirty="0"/>
              <a:t> anomalies are anterior </a:t>
            </a:r>
            <a:r>
              <a:rPr lang="en-US" sz="2000" dirty="0" smtClean="0"/>
              <a:t>to it.</a:t>
            </a:r>
            <a:endParaRPr lang="en-IN" sz="2000" dirty="0"/>
          </a:p>
        </p:txBody>
      </p:sp>
      <p:sp>
        <p:nvSpPr>
          <p:cNvPr id="9" name="TextBox 8"/>
          <p:cNvSpPr txBox="1"/>
          <p:nvPr/>
        </p:nvSpPr>
        <p:spPr>
          <a:xfrm>
            <a:off x="228600" y="3383490"/>
            <a:ext cx="11820698" cy="707886"/>
          </a:xfrm>
          <a:prstGeom prst="rect">
            <a:avLst/>
          </a:prstGeom>
          <a:solidFill>
            <a:schemeClr val="bg1"/>
          </a:solidFill>
          <a:ln>
            <a:solidFill>
              <a:schemeClr val="bg1"/>
            </a:solidFill>
          </a:ln>
        </p:spPr>
        <p:txBody>
          <a:bodyPr wrap="square" rtlCol="0">
            <a:spAutoFit/>
          </a:bodyPr>
          <a:lstStyle/>
          <a:p>
            <a:r>
              <a:rPr lang="en-US" sz="2000" dirty="0"/>
              <a:t>They are </a:t>
            </a:r>
            <a:r>
              <a:rPr lang="en-US" sz="2000" dirty="0" smtClean="0"/>
              <a:t>in </a:t>
            </a:r>
            <a:r>
              <a:rPr lang="en-US" sz="2000" dirty="0"/>
              <a:t>the form of a sinus tract that arises from the </a:t>
            </a:r>
            <a:r>
              <a:rPr lang="en-US" sz="2000" dirty="0" err="1"/>
              <a:t>pyriform</a:t>
            </a:r>
            <a:r>
              <a:rPr lang="en-US" sz="2000" dirty="0"/>
              <a:t> </a:t>
            </a:r>
            <a:r>
              <a:rPr lang="en-US" sz="2000" dirty="0" err="1"/>
              <a:t>sinus,descends</a:t>
            </a:r>
            <a:r>
              <a:rPr lang="en-US" sz="2000" dirty="0"/>
              <a:t> along </a:t>
            </a:r>
            <a:r>
              <a:rPr lang="en-US" sz="2000" dirty="0" err="1" smtClean="0"/>
              <a:t>tracheoesophageal</a:t>
            </a:r>
            <a:r>
              <a:rPr lang="en-US" sz="2000" dirty="0" smtClean="0"/>
              <a:t> </a:t>
            </a:r>
            <a:r>
              <a:rPr lang="en-US" sz="2000" dirty="0"/>
              <a:t>groove, and continues into </a:t>
            </a:r>
            <a:r>
              <a:rPr lang="en-US" sz="2000" dirty="0" smtClean="0"/>
              <a:t>mediastinum</a:t>
            </a:r>
            <a:r>
              <a:rPr lang="en-US" sz="2000" dirty="0"/>
              <a:t>.</a:t>
            </a:r>
          </a:p>
        </p:txBody>
      </p:sp>
      <p:sp>
        <p:nvSpPr>
          <p:cNvPr id="10" name="TextBox 9"/>
          <p:cNvSpPr txBox="1"/>
          <p:nvPr/>
        </p:nvSpPr>
        <p:spPr>
          <a:xfrm>
            <a:off x="259080" y="1585102"/>
            <a:ext cx="11711247" cy="707886"/>
          </a:xfrm>
          <a:prstGeom prst="rect">
            <a:avLst/>
          </a:prstGeom>
          <a:solidFill>
            <a:schemeClr val="accent3">
              <a:lumMod val="40000"/>
              <a:lumOff val="60000"/>
            </a:schemeClr>
          </a:solidFill>
          <a:ln>
            <a:solidFill>
              <a:schemeClr val="bg2">
                <a:lumMod val="90000"/>
              </a:schemeClr>
            </a:solidFill>
          </a:ln>
        </p:spPr>
        <p:txBody>
          <a:bodyPr wrap="square" rtlCol="0">
            <a:spAutoFit/>
          </a:bodyPr>
          <a:lstStyle/>
          <a:p>
            <a:r>
              <a:rPr lang="en-US" sz="2000" u="sng" dirty="0"/>
              <a:t>Embryogenesis </a:t>
            </a:r>
            <a:r>
              <a:rPr lang="en-US" sz="2000" dirty="0"/>
              <a:t>: They are likely due to failure of regression of the fourth </a:t>
            </a:r>
            <a:r>
              <a:rPr lang="en-US" sz="2000" dirty="0" err="1"/>
              <a:t>branchial</a:t>
            </a:r>
            <a:r>
              <a:rPr lang="en-US" sz="2000" dirty="0"/>
              <a:t> pouch or distal sinus of His.</a:t>
            </a:r>
          </a:p>
        </p:txBody>
      </p:sp>
    </p:spTree>
    <p:extLst>
      <p:ext uri="{BB962C8B-B14F-4D97-AF65-F5344CB8AC3E}">
        <p14:creationId xmlns:p14="http://schemas.microsoft.com/office/powerpoint/2010/main" val="41582356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6760"/>
            <a:ext cx="9803097" cy="1320800"/>
          </a:xfrm>
        </p:spPr>
        <p:txBody>
          <a:bodyPr>
            <a:normAutofit/>
          </a:bodyPr>
          <a:lstStyle/>
          <a:p>
            <a:r>
              <a:rPr lang="en-US" b="1" dirty="0" smtClean="0"/>
              <a:t>CERVICAL EXTENSION OF THE MEDIASTINAL</a:t>
            </a:r>
            <a:br>
              <a:rPr lang="en-US" b="1" dirty="0" smtClean="0"/>
            </a:br>
            <a:r>
              <a:rPr lang="en-IN" b="1" dirty="0" smtClean="0"/>
              <a:t>THYMUS</a:t>
            </a:r>
            <a:endParaRPr lang="en-IN" dirty="0"/>
          </a:p>
        </p:txBody>
      </p:sp>
      <p:sp>
        <p:nvSpPr>
          <p:cNvPr id="8" name="TextBox 7"/>
          <p:cNvSpPr txBox="1"/>
          <p:nvPr/>
        </p:nvSpPr>
        <p:spPr>
          <a:xfrm>
            <a:off x="223692" y="4000609"/>
            <a:ext cx="6314784" cy="707886"/>
          </a:xfrm>
          <a:prstGeom prst="rect">
            <a:avLst/>
          </a:prstGeom>
          <a:solidFill>
            <a:schemeClr val="bg2">
              <a:lumMod val="90000"/>
            </a:schemeClr>
          </a:solidFill>
          <a:ln>
            <a:solidFill>
              <a:schemeClr val="bg2">
                <a:lumMod val="90000"/>
              </a:schemeClr>
            </a:solidFill>
          </a:ln>
        </p:spPr>
        <p:txBody>
          <a:bodyPr wrap="square" rtlCol="0">
            <a:spAutoFit/>
          </a:bodyPr>
          <a:lstStyle/>
          <a:p>
            <a:r>
              <a:rPr lang="en-IN" sz="2000" dirty="0"/>
              <a:t>Ultrasonography, </a:t>
            </a:r>
            <a:r>
              <a:rPr lang="en-US" sz="2000" dirty="0"/>
              <a:t>CT and MRI will show the connection </a:t>
            </a:r>
            <a:r>
              <a:rPr lang="en-IN" sz="2000" dirty="0"/>
              <a:t>with the </a:t>
            </a:r>
            <a:r>
              <a:rPr lang="en-IN" sz="2000" dirty="0" err="1"/>
              <a:t>mediastinal</a:t>
            </a:r>
            <a:r>
              <a:rPr lang="en-IN" sz="2000" dirty="0"/>
              <a:t> thymus.</a:t>
            </a:r>
          </a:p>
        </p:txBody>
      </p:sp>
      <p:sp>
        <p:nvSpPr>
          <p:cNvPr id="9" name="TextBox 8"/>
          <p:cNvSpPr txBox="1"/>
          <p:nvPr/>
        </p:nvSpPr>
        <p:spPr>
          <a:xfrm>
            <a:off x="151008" y="2569140"/>
            <a:ext cx="6569831" cy="1015663"/>
          </a:xfrm>
          <a:prstGeom prst="rect">
            <a:avLst/>
          </a:prstGeom>
          <a:solidFill>
            <a:schemeClr val="bg1"/>
          </a:solidFill>
          <a:ln>
            <a:solidFill>
              <a:schemeClr val="bg1"/>
            </a:solidFill>
          </a:ln>
        </p:spPr>
        <p:txBody>
          <a:bodyPr wrap="square" rtlCol="0">
            <a:spAutoFit/>
          </a:bodyPr>
          <a:lstStyle/>
          <a:p>
            <a:r>
              <a:rPr lang="en-US" sz="2000" dirty="0" smtClean="0"/>
              <a:t>Incomplete </a:t>
            </a:r>
            <a:r>
              <a:rPr lang="en-US" sz="2000" dirty="0"/>
              <a:t>descent of the </a:t>
            </a:r>
            <a:r>
              <a:rPr lang="en-US" sz="2000" dirty="0" smtClean="0"/>
              <a:t>thymus may present as solid </a:t>
            </a:r>
            <a:r>
              <a:rPr lang="en-US" sz="2000" dirty="0"/>
              <a:t>midline </a:t>
            </a:r>
            <a:r>
              <a:rPr lang="en-US" sz="2000" dirty="0" smtClean="0"/>
              <a:t>mass or a cystic mass at thoracic </a:t>
            </a:r>
            <a:r>
              <a:rPr lang="en-IN" sz="2000" dirty="0" err="1"/>
              <a:t>inlet,c</a:t>
            </a:r>
            <a:r>
              <a:rPr lang="en-US" sz="2000" dirty="0" err="1"/>
              <a:t>ausing</a:t>
            </a:r>
            <a:r>
              <a:rPr lang="en-US" sz="2000" dirty="0"/>
              <a:t> </a:t>
            </a:r>
            <a:r>
              <a:rPr lang="en-US" sz="2000" dirty="0" err="1"/>
              <a:t>dyspnoea</a:t>
            </a:r>
            <a:r>
              <a:rPr lang="en-US" sz="2000" dirty="0"/>
              <a:t> or dysphagia due to compression.</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918960" y="1972627"/>
            <a:ext cx="5273040" cy="3650933"/>
          </a:xfrm>
          <a:prstGeom prst="rect">
            <a:avLst/>
          </a:prstGeom>
        </p:spPr>
      </p:pic>
      <p:sp>
        <p:nvSpPr>
          <p:cNvPr id="10" name="Right Arrow 9"/>
          <p:cNvSpPr/>
          <p:nvPr/>
        </p:nvSpPr>
        <p:spPr>
          <a:xfrm rot="8968620">
            <a:off x="9823562" y="2116334"/>
            <a:ext cx="779618" cy="554816"/>
          </a:xfrm>
          <a:prstGeom prst="rightArrow">
            <a:avLst>
              <a:gd name="adj1" fmla="val 29538"/>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274496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9" y="524235"/>
            <a:ext cx="8596668" cy="1320800"/>
          </a:xfrm>
        </p:spPr>
        <p:txBody>
          <a:bodyPr/>
          <a:lstStyle/>
          <a:p>
            <a:r>
              <a:rPr lang="en-IN" dirty="0" smtClean="0"/>
              <a:t>DEVELOPMENT OF TONGUE AND THYROID</a:t>
            </a:r>
            <a:endParaRPr lang="en-IN" dirty="0"/>
          </a:p>
        </p:txBody>
      </p:sp>
      <p:sp>
        <p:nvSpPr>
          <p:cNvPr id="3" name="Content Placeholder 2"/>
          <p:cNvSpPr>
            <a:spLocks noGrp="1"/>
          </p:cNvSpPr>
          <p:nvPr>
            <p:ph idx="1"/>
          </p:nvPr>
        </p:nvSpPr>
        <p:spPr>
          <a:xfrm>
            <a:off x="106680" y="1134687"/>
            <a:ext cx="7826644" cy="4565074"/>
          </a:xfrm>
        </p:spPr>
        <p:txBody>
          <a:bodyPr>
            <a:normAutofit/>
          </a:bodyPr>
          <a:lstStyle/>
          <a:p>
            <a:r>
              <a:rPr lang="en-IN" sz="2000" dirty="0" smtClean="0"/>
              <a:t>The tongue develops from two lateral lingual swellings and one medial lingual swelling,the </a:t>
            </a:r>
            <a:r>
              <a:rPr lang="en-IN" sz="2000" dirty="0" err="1" smtClean="0"/>
              <a:t>tuberculum</a:t>
            </a:r>
            <a:r>
              <a:rPr lang="en-IN" sz="2000" dirty="0" smtClean="0"/>
              <a:t> impar,originating fr</a:t>
            </a:r>
            <a:r>
              <a:rPr lang="en-IN" sz="2000" dirty="0"/>
              <a:t>o</a:t>
            </a:r>
            <a:r>
              <a:rPr lang="en-IN" sz="2000" dirty="0" smtClean="0"/>
              <a:t>m </a:t>
            </a:r>
            <a:r>
              <a:rPr lang="en-IN" sz="2000" dirty="0" smtClean="0">
                <a:solidFill>
                  <a:srgbClr val="C00000"/>
                </a:solidFill>
              </a:rPr>
              <a:t>1</a:t>
            </a:r>
            <a:r>
              <a:rPr lang="en-IN" sz="2000" baseline="30000" dirty="0" smtClean="0">
                <a:solidFill>
                  <a:srgbClr val="C00000"/>
                </a:solidFill>
              </a:rPr>
              <a:t>st</a:t>
            </a:r>
            <a:r>
              <a:rPr lang="en-IN" sz="2000" dirty="0" smtClean="0">
                <a:solidFill>
                  <a:srgbClr val="C00000"/>
                </a:solidFill>
              </a:rPr>
              <a:t> branchial arch.</a:t>
            </a:r>
          </a:p>
          <a:p>
            <a:endParaRPr lang="en-IN" sz="2000" dirty="0" smtClean="0">
              <a:solidFill>
                <a:srgbClr val="C00000"/>
              </a:solidFill>
            </a:endParaRPr>
          </a:p>
          <a:p>
            <a:r>
              <a:rPr lang="en-IN" sz="2000" dirty="0" err="1" smtClean="0"/>
              <a:t>Hypobranchial</a:t>
            </a:r>
            <a:r>
              <a:rPr lang="en-IN" sz="2000" dirty="0" smtClean="0"/>
              <a:t> eminence is formed by the mesoderm of the 2</a:t>
            </a:r>
            <a:r>
              <a:rPr lang="en-IN" sz="2000" baseline="30000" dirty="0" smtClean="0"/>
              <a:t>nd</a:t>
            </a:r>
            <a:r>
              <a:rPr lang="en-IN" sz="2000" dirty="0" smtClean="0"/>
              <a:t>,3</a:t>
            </a:r>
            <a:r>
              <a:rPr lang="en-IN" sz="2000" baseline="30000" dirty="0" smtClean="0"/>
              <a:t>rd</a:t>
            </a:r>
            <a:r>
              <a:rPr lang="en-IN" sz="2000" dirty="0" smtClean="0"/>
              <a:t>,4</a:t>
            </a:r>
            <a:r>
              <a:rPr lang="en-IN" sz="2000" baseline="30000" dirty="0" smtClean="0"/>
              <a:t>th</a:t>
            </a:r>
            <a:r>
              <a:rPr lang="en-IN" sz="2000" dirty="0" smtClean="0"/>
              <a:t> </a:t>
            </a:r>
            <a:r>
              <a:rPr lang="en-IN" sz="2000" dirty="0" err="1" smtClean="0"/>
              <a:t>pharngeal</a:t>
            </a:r>
            <a:r>
              <a:rPr lang="en-IN" sz="2000" dirty="0" smtClean="0"/>
              <a:t> clefts.</a:t>
            </a:r>
          </a:p>
          <a:p>
            <a:endParaRPr lang="en-IN" sz="2000" dirty="0" smtClean="0"/>
          </a:p>
          <a:p>
            <a:r>
              <a:rPr lang="en-IN" sz="2000" dirty="0" smtClean="0"/>
              <a:t>The </a:t>
            </a:r>
            <a:r>
              <a:rPr lang="en-IN" sz="2000" dirty="0" smtClean="0">
                <a:solidFill>
                  <a:srgbClr val="C00000"/>
                </a:solidFill>
              </a:rPr>
              <a:t>thyroid</a:t>
            </a:r>
            <a:r>
              <a:rPr lang="en-IN" sz="2000" dirty="0" smtClean="0"/>
              <a:t> appears as proliferation between </a:t>
            </a:r>
            <a:r>
              <a:rPr lang="en-IN" sz="2000" dirty="0" err="1" smtClean="0"/>
              <a:t>tuberculum</a:t>
            </a:r>
            <a:r>
              <a:rPr lang="en-IN" sz="2000" dirty="0" smtClean="0"/>
              <a:t> </a:t>
            </a:r>
            <a:r>
              <a:rPr lang="en-IN" sz="2000" dirty="0" err="1" smtClean="0"/>
              <a:t>impar</a:t>
            </a:r>
            <a:r>
              <a:rPr lang="en-IN" sz="2000" dirty="0" smtClean="0"/>
              <a:t> and </a:t>
            </a:r>
            <a:r>
              <a:rPr lang="en-IN" sz="2000" dirty="0" err="1" smtClean="0"/>
              <a:t>hypobranchial</a:t>
            </a:r>
            <a:r>
              <a:rPr lang="en-IN" sz="2000" dirty="0" smtClean="0"/>
              <a:t> eminence indicated by foramen cecum.</a:t>
            </a:r>
          </a:p>
          <a:p>
            <a:endParaRPr lang="en-IN" sz="2000" dirty="0" smtClean="0"/>
          </a:p>
          <a:p>
            <a:r>
              <a:rPr lang="en-IN" sz="2000" dirty="0" smtClean="0"/>
              <a:t>The thyroid then migrates  </a:t>
            </a:r>
            <a:r>
              <a:rPr lang="en-IN" sz="2000" dirty="0" err="1" smtClean="0"/>
              <a:t>infront</a:t>
            </a:r>
            <a:r>
              <a:rPr lang="en-IN" sz="2000" dirty="0" smtClean="0"/>
              <a:t> of trachea and remains connected by tongue by </a:t>
            </a:r>
            <a:r>
              <a:rPr lang="en-IN" sz="2000" dirty="0" err="1" smtClean="0"/>
              <a:t>thyroglossal</a:t>
            </a:r>
            <a:r>
              <a:rPr lang="en-IN" sz="2000" dirty="0" smtClean="0"/>
              <a:t> duct.</a:t>
            </a:r>
          </a:p>
          <a:p>
            <a:pPr marL="0" indent="0">
              <a:buNone/>
            </a:pPr>
            <a:endParaRPr lang="en-IN" dirty="0"/>
          </a:p>
          <a:p>
            <a:pPr marL="0" indent="0">
              <a:buNone/>
            </a:pPr>
            <a:endParaRPr lang="en-IN" dirty="0"/>
          </a:p>
          <a:p>
            <a:endParaRPr lang="en-IN" dirty="0"/>
          </a:p>
        </p:txBody>
      </p:sp>
      <p:pic>
        <p:nvPicPr>
          <p:cNvPr id="6" name="Picture 5"/>
          <p:cNvPicPr>
            <a:picLocks noChangeAspect="1"/>
          </p:cNvPicPr>
          <p:nvPr/>
        </p:nvPicPr>
        <p:blipFill>
          <a:blip r:embed="rId3"/>
          <a:stretch>
            <a:fillRect/>
          </a:stretch>
        </p:blipFill>
        <p:spPr>
          <a:xfrm>
            <a:off x="8077200" y="1097281"/>
            <a:ext cx="4114800" cy="5121821"/>
          </a:xfrm>
          <a:prstGeom prst="rect">
            <a:avLst/>
          </a:prstGeom>
        </p:spPr>
      </p:pic>
    </p:spTree>
    <p:extLst>
      <p:ext uri="{BB962C8B-B14F-4D97-AF65-F5344CB8AC3E}">
        <p14:creationId xmlns:p14="http://schemas.microsoft.com/office/powerpoint/2010/main" val="40685679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360"/>
            <a:ext cx="7038109" cy="678873"/>
          </a:xfrm>
        </p:spPr>
        <p:txBody>
          <a:bodyPr>
            <a:normAutofit/>
          </a:bodyPr>
          <a:lstStyle/>
          <a:p>
            <a:r>
              <a:rPr lang="en-IN" dirty="0" smtClean="0"/>
              <a:t>THYMIC CYST</a:t>
            </a:r>
            <a:endParaRPr lang="en-IN" dirty="0"/>
          </a:p>
        </p:txBody>
      </p:sp>
      <p:sp>
        <p:nvSpPr>
          <p:cNvPr id="6" name="TextBox 5"/>
          <p:cNvSpPr txBox="1"/>
          <p:nvPr/>
        </p:nvSpPr>
        <p:spPr>
          <a:xfrm>
            <a:off x="228857" y="3700775"/>
            <a:ext cx="6278881" cy="707886"/>
          </a:xfrm>
          <a:prstGeom prst="rect">
            <a:avLst/>
          </a:prstGeom>
          <a:solidFill>
            <a:schemeClr val="accent1">
              <a:lumMod val="60000"/>
              <a:lumOff val="40000"/>
            </a:schemeClr>
          </a:solidFill>
          <a:ln>
            <a:solidFill>
              <a:schemeClr val="bg2">
                <a:lumMod val="90000"/>
              </a:schemeClr>
            </a:solidFill>
          </a:ln>
        </p:spPr>
        <p:txBody>
          <a:bodyPr wrap="square" rtlCol="0">
            <a:spAutoFit/>
          </a:bodyPr>
          <a:lstStyle/>
          <a:p>
            <a:r>
              <a:rPr lang="en-US" sz="2000" b="1" dirty="0" smtClean="0"/>
              <a:t>Differential Diagnosis: </a:t>
            </a:r>
            <a:r>
              <a:rPr lang="en-US" sz="2000" dirty="0"/>
              <a:t>B</a:t>
            </a:r>
            <a:r>
              <a:rPr lang="en-IN" sz="2000" dirty="0" err="1"/>
              <a:t>ranchial</a:t>
            </a:r>
            <a:r>
              <a:rPr lang="en-IN" sz="2000" dirty="0"/>
              <a:t> </a:t>
            </a:r>
            <a:r>
              <a:rPr lang="en-US" sz="2000" dirty="0"/>
              <a:t>cleft </a:t>
            </a:r>
            <a:r>
              <a:rPr lang="en-US" sz="2000" dirty="0" smtClean="0"/>
              <a:t>cyst and </a:t>
            </a:r>
            <a:r>
              <a:rPr lang="en-US" sz="2000" dirty="0" err="1" smtClean="0"/>
              <a:t>epidermoid</a:t>
            </a:r>
            <a:r>
              <a:rPr lang="en-US" sz="2000" dirty="0" smtClean="0"/>
              <a:t> cyst</a:t>
            </a:r>
            <a:endParaRPr lang="en-US" sz="2000" dirty="0"/>
          </a:p>
        </p:txBody>
      </p:sp>
      <p:sp>
        <p:nvSpPr>
          <p:cNvPr id="7" name="TextBox 6"/>
          <p:cNvSpPr txBox="1"/>
          <p:nvPr/>
        </p:nvSpPr>
        <p:spPr>
          <a:xfrm>
            <a:off x="121920" y="2221122"/>
            <a:ext cx="6788258" cy="707886"/>
          </a:xfrm>
          <a:prstGeom prst="rect">
            <a:avLst/>
          </a:prstGeom>
          <a:solidFill>
            <a:schemeClr val="bg1"/>
          </a:solidFill>
          <a:ln>
            <a:solidFill>
              <a:schemeClr val="bg1"/>
            </a:solidFill>
          </a:ln>
        </p:spPr>
        <p:txBody>
          <a:bodyPr wrap="square" rtlCol="0">
            <a:spAutoFit/>
          </a:bodyPr>
          <a:lstStyle/>
          <a:p>
            <a:r>
              <a:rPr lang="en-US" sz="2000" dirty="0" smtClean="0"/>
              <a:t>They </a:t>
            </a:r>
            <a:r>
              <a:rPr lang="en-US" sz="2000" dirty="0"/>
              <a:t>usually present as </a:t>
            </a:r>
            <a:r>
              <a:rPr lang="en-US" sz="2000" dirty="0" smtClean="0"/>
              <a:t>cystic neck </a:t>
            </a:r>
            <a:r>
              <a:rPr lang="en-US" sz="2000" dirty="0"/>
              <a:t>mass near </a:t>
            </a:r>
            <a:r>
              <a:rPr lang="en-US" sz="2000" dirty="0" smtClean="0"/>
              <a:t>thoracic </a:t>
            </a:r>
            <a:r>
              <a:rPr lang="en-US" sz="2000" dirty="0"/>
              <a:t>inlet </a:t>
            </a:r>
            <a:r>
              <a:rPr lang="en-US" sz="2000" dirty="0" smtClean="0"/>
              <a:t>parallel </a:t>
            </a:r>
            <a:r>
              <a:rPr lang="en-US" sz="2000" dirty="0"/>
              <a:t>to </a:t>
            </a:r>
            <a:r>
              <a:rPr lang="en-US" sz="2000" dirty="0" smtClean="0"/>
              <a:t>carotid </a:t>
            </a:r>
            <a:r>
              <a:rPr lang="en-US" sz="2000" dirty="0"/>
              <a:t>sheath</a:t>
            </a:r>
          </a:p>
        </p:txBody>
      </p:sp>
      <p:sp>
        <p:nvSpPr>
          <p:cNvPr id="5" name="Rectangle 4"/>
          <p:cNvSpPr/>
          <p:nvPr/>
        </p:nvSpPr>
        <p:spPr>
          <a:xfrm>
            <a:off x="6982762" y="5150626"/>
            <a:ext cx="5097870" cy="369332"/>
          </a:xfrm>
          <a:prstGeom prst="rect">
            <a:avLst/>
          </a:prstGeom>
        </p:spPr>
        <p:txBody>
          <a:bodyPr wrap="none">
            <a:spAutoFit/>
          </a:bodyPr>
          <a:lstStyle/>
          <a:p>
            <a:r>
              <a:rPr lang="en-US" i="1" dirty="0" smtClean="0">
                <a:solidFill>
                  <a:srgbClr val="C00000"/>
                </a:solidFill>
              </a:rPr>
              <a:t>T2 fetal </a:t>
            </a:r>
            <a:r>
              <a:rPr lang="en-US" i="1" dirty="0">
                <a:solidFill>
                  <a:srgbClr val="C00000"/>
                </a:solidFill>
              </a:rPr>
              <a:t>MR </a:t>
            </a:r>
            <a:r>
              <a:rPr lang="en-US" i="1" dirty="0" smtClean="0">
                <a:solidFill>
                  <a:srgbClr val="C00000"/>
                </a:solidFill>
              </a:rPr>
              <a:t>image and CT </a:t>
            </a:r>
            <a:r>
              <a:rPr lang="en-US" i="1" dirty="0">
                <a:solidFill>
                  <a:srgbClr val="C00000"/>
                </a:solidFill>
              </a:rPr>
              <a:t>showing </a:t>
            </a:r>
            <a:r>
              <a:rPr lang="en-US" i="1" dirty="0" err="1">
                <a:solidFill>
                  <a:srgbClr val="C00000"/>
                </a:solidFill>
              </a:rPr>
              <a:t>thymic</a:t>
            </a:r>
            <a:r>
              <a:rPr lang="en-US" i="1" dirty="0">
                <a:solidFill>
                  <a:srgbClr val="C00000"/>
                </a:solidFill>
              </a:rPr>
              <a:t> cyst </a:t>
            </a:r>
            <a:endParaRPr lang="en-IN" i="1" dirty="0">
              <a:solidFill>
                <a:srgbClr val="C00000"/>
              </a:solidFill>
            </a:endParaRPr>
          </a:p>
        </p:txBody>
      </p:sp>
      <p:pic>
        <p:nvPicPr>
          <p:cNvPr id="11" name="Picture 10"/>
          <p:cNvPicPr>
            <a:picLocks noChangeAspect="1"/>
          </p:cNvPicPr>
          <p:nvPr/>
        </p:nvPicPr>
        <p:blipFill>
          <a:blip r:embed="rId3"/>
          <a:stretch>
            <a:fillRect/>
          </a:stretch>
        </p:blipFill>
        <p:spPr>
          <a:xfrm>
            <a:off x="6711025" y="1074557"/>
            <a:ext cx="2619214" cy="3900658"/>
          </a:xfrm>
          <a:prstGeom prst="rect">
            <a:avLst/>
          </a:prstGeom>
        </p:spPr>
      </p:pic>
      <p:sp>
        <p:nvSpPr>
          <p:cNvPr id="12" name="Right Arrow 11"/>
          <p:cNvSpPr/>
          <p:nvPr/>
        </p:nvSpPr>
        <p:spPr>
          <a:xfrm rot="14328249">
            <a:off x="8046542" y="3522928"/>
            <a:ext cx="973485" cy="46607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Picture 13"/>
          <p:cNvPicPr>
            <a:picLocks noChangeAspect="1"/>
          </p:cNvPicPr>
          <p:nvPr/>
        </p:nvPicPr>
        <p:blipFill>
          <a:blip r:embed="rId4"/>
          <a:stretch>
            <a:fillRect/>
          </a:stretch>
        </p:blipFill>
        <p:spPr>
          <a:xfrm>
            <a:off x="9360975" y="964510"/>
            <a:ext cx="2831025" cy="4141213"/>
          </a:xfrm>
          <a:prstGeom prst="rect">
            <a:avLst/>
          </a:prstGeom>
        </p:spPr>
      </p:pic>
      <p:sp>
        <p:nvSpPr>
          <p:cNvPr id="16" name="Right Arrow 15"/>
          <p:cNvSpPr/>
          <p:nvPr/>
        </p:nvSpPr>
        <p:spPr>
          <a:xfrm rot="7176160">
            <a:off x="11437385" y="3095357"/>
            <a:ext cx="826523" cy="315615"/>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587431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8483292" cy="1030778"/>
          </a:xfrm>
        </p:spPr>
        <p:txBody>
          <a:bodyPr/>
          <a:lstStyle/>
          <a:p>
            <a:r>
              <a:rPr lang="en-US" dirty="0" smtClean="0"/>
              <a:t>CYSTIC POUCH IN ESOPHAGEAL ATRESIA</a:t>
            </a:r>
            <a:endParaRPr lang="en-IN" dirty="0"/>
          </a:p>
        </p:txBody>
      </p:sp>
      <p:sp>
        <p:nvSpPr>
          <p:cNvPr id="3" name="Content Placeholder 2"/>
          <p:cNvSpPr>
            <a:spLocks noGrp="1"/>
          </p:cNvSpPr>
          <p:nvPr>
            <p:ph idx="1"/>
          </p:nvPr>
        </p:nvSpPr>
        <p:spPr>
          <a:xfrm>
            <a:off x="274320" y="3413760"/>
            <a:ext cx="7726680" cy="3230880"/>
          </a:xfrm>
        </p:spPr>
        <p:txBody>
          <a:bodyPr>
            <a:normAutofit/>
          </a:bodyPr>
          <a:lstStyle/>
          <a:p>
            <a:endParaRPr lang="en-US" sz="2000" dirty="0" smtClean="0"/>
          </a:p>
          <a:p>
            <a:r>
              <a:rPr lang="en-US" sz="2000" dirty="0" smtClean="0"/>
              <a:t>Other </a:t>
            </a:r>
            <a:r>
              <a:rPr lang="en-US" sz="2000" dirty="0"/>
              <a:t>indirect signs are </a:t>
            </a:r>
            <a:r>
              <a:rPr lang="en-US" sz="2000" dirty="0" err="1" smtClean="0">
                <a:solidFill>
                  <a:srgbClr val="C00000"/>
                </a:solidFill>
              </a:rPr>
              <a:t>polyhydramnios</a:t>
            </a:r>
            <a:r>
              <a:rPr lang="en-US" sz="2000" dirty="0" smtClean="0"/>
              <a:t>, absent </a:t>
            </a:r>
            <a:r>
              <a:rPr lang="en-US" sz="2000" dirty="0"/>
              <a:t>or small stomach, and a </a:t>
            </a:r>
            <a:r>
              <a:rPr lang="en-US" sz="2000" dirty="0" err="1"/>
              <a:t>tracheoesophageal</a:t>
            </a:r>
            <a:r>
              <a:rPr lang="en-US" sz="2000" dirty="0"/>
              <a:t> </a:t>
            </a:r>
            <a:r>
              <a:rPr lang="en-US" sz="2000" dirty="0" smtClean="0"/>
              <a:t>fistula</a:t>
            </a:r>
          </a:p>
          <a:p>
            <a:endParaRPr lang="en-US" sz="2000" dirty="0" smtClean="0"/>
          </a:p>
        </p:txBody>
      </p:sp>
      <p:pic>
        <p:nvPicPr>
          <p:cNvPr id="5" name="Picture 4"/>
          <p:cNvPicPr>
            <a:picLocks noChangeAspect="1"/>
          </p:cNvPicPr>
          <p:nvPr/>
        </p:nvPicPr>
        <p:blipFill>
          <a:blip r:embed="rId3"/>
          <a:stretch>
            <a:fillRect/>
          </a:stretch>
        </p:blipFill>
        <p:spPr>
          <a:xfrm>
            <a:off x="8431078" y="726489"/>
            <a:ext cx="2892242" cy="4844734"/>
          </a:xfrm>
          <a:prstGeom prst="rect">
            <a:avLst/>
          </a:prstGeom>
        </p:spPr>
      </p:pic>
      <p:sp>
        <p:nvSpPr>
          <p:cNvPr id="4" name="Rectangle 3"/>
          <p:cNvSpPr/>
          <p:nvPr/>
        </p:nvSpPr>
        <p:spPr>
          <a:xfrm>
            <a:off x="5175801" y="5600710"/>
            <a:ext cx="6096000" cy="646331"/>
          </a:xfrm>
          <a:prstGeom prst="rect">
            <a:avLst/>
          </a:prstGeom>
        </p:spPr>
        <p:txBody>
          <a:bodyPr>
            <a:spAutoFit/>
          </a:bodyPr>
          <a:lstStyle/>
          <a:p>
            <a:r>
              <a:rPr lang="en-US" i="1" dirty="0">
                <a:solidFill>
                  <a:srgbClr val="C00000"/>
                </a:solidFill>
              </a:rPr>
              <a:t>T2-weighted images show a fluid-filled cystic formation of the upper esophagus</a:t>
            </a:r>
            <a:endParaRPr lang="en-IN" i="1" dirty="0">
              <a:solidFill>
                <a:srgbClr val="C00000"/>
              </a:solidFill>
            </a:endParaRPr>
          </a:p>
        </p:txBody>
      </p:sp>
      <p:sp>
        <p:nvSpPr>
          <p:cNvPr id="7" name="TextBox 6"/>
          <p:cNvSpPr txBox="1"/>
          <p:nvPr/>
        </p:nvSpPr>
        <p:spPr>
          <a:xfrm>
            <a:off x="0" y="1691104"/>
            <a:ext cx="7360920" cy="707886"/>
          </a:xfrm>
          <a:prstGeom prst="rect">
            <a:avLst/>
          </a:prstGeom>
          <a:solidFill>
            <a:schemeClr val="accent4">
              <a:lumMod val="20000"/>
              <a:lumOff val="80000"/>
            </a:schemeClr>
          </a:solidFill>
          <a:ln>
            <a:solidFill>
              <a:schemeClr val="bg2">
                <a:lumMod val="90000"/>
              </a:schemeClr>
            </a:solidFill>
          </a:ln>
        </p:spPr>
        <p:txBody>
          <a:bodyPr wrap="square" rtlCol="0">
            <a:spAutoFit/>
          </a:bodyPr>
          <a:lstStyle/>
          <a:p>
            <a:r>
              <a:rPr lang="en-US" sz="2000" dirty="0"/>
              <a:t>Esophageal atresia </a:t>
            </a:r>
            <a:r>
              <a:rPr lang="en-US" sz="2000" dirty="0" smtClean="0"/>
              <a:t>lead </a:t>
            </a:r>
            <a:r>
              <a:rPr lang="en-US" sz="2000" dirty="0"/>
              <a:t>to a blind-ended </a:t>
            </a:r>
            <a:r>
              <a:rPr lang="en-US" sz="2000" dirty="0" smtClean="0"/>
              <a:t>pouch </a:t>
            </a:r>
            <a:r>
              <a:rPr lang="en-US" sz="2000" dirty="0"/>
              <a:t>which can be seen with </a:t>
            </a:r>
            <a:r>
              <a:rPr lang="en-US" sz="2000" dirty="0" err="1"/>
              <a:t>sonography</a:t>
            </a:r>
            <a:r>
              <a:rPr lang="en-US" sz="2000" dirty="0"/>
              <a:t> and better with fetal </a:t>
            </a:r>
            <a:r>
              <a:rPr lang="en-US" sz="2000" dirty="0" smtClean="0"/>
              <a:t>MRI.</a:t>
            </a:r>
            <a:endParaRPr lang="en-US" sz="2000" dirty="0"/>
          </a:p>
        </p:txBody>
      </p:sp>
      <p:sp>
        <p:nvSpPr>
          <p:cNvPr id="8" name="Right Arrow 7"/>
          <p:cNvSpPr/>
          <p:nvPr/>
        </p:nvSpPr>
        <p:spPr>
          <a:xfrm rot="11778792">
            <a:off x="10282146" y="2128803"/>
            <a:ext cx="779618" cy="554816"/>
          </a:xfrm>
          <a:prstGeom prst="rightArrow">
            <a:avLst>
              <a:gd name="adj1" fmla="val 66602"/>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719331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694" y="681644"/>
            <a:ext cx="8596668" cy="1320800"/>
          </a:xfrm>
        </p:spPr>
        <p:txBody>
          <a:bodyPr/>
          <a:lstStyle/>
          <a:p>
            <a:r>
              <a:rPr lang="en-IN" dirty="0" smtClean="0"/>
              <a:t>TRACHEO-ESOPHAGEAL FISTULA</a:t>
            </a:r>
            <a:endParaRPr lang="en-IN" dirty="0"/>
          </a:p>
        </p:txBody>
      </p:sp>
      <p:sp>
        <p:nvSpPr>
          <p:cNvPr id="3" name="Content Placeholder 2"/>
          <p:cNvSpPr>
            <a:spLocks noGrp="1"/>
          </p:cNvSpPr>
          <p:nvPr>
            <p:ph idx="1"/>
          </p:nvPr>
        </p:nvSpPr>
        <p:spPr>
          <a:xfrm>
            <a:off x="4465320" y="1790008"/>
            <a:ext cx="3733800" cy="4031672"/>
          </a:xfrm>
        </p:spPr>
        <p:txBody>
          <a:bodyPr/>
          <a:lstStyle/>
          <a:p>
            <a:r>
              <a:rPr lang="en-IN" sz="2000" dirty="0" smtClean="0"/>
              <a:t>Presents with feeding difficulties, </a:t>
            </a:r>
            <a:r>
              <a:rPr lang="en-IN" sz="2000" dirty="0" err="1" smtClean="0"/>
              <a:t>polyhydraminios,respiratory</a:t>
            </a:r>
            <a:r>
              <a:rPr lang="en-IN" sz="2000" dirty="0" smtClean="0"/>
              <a:t> difficulties and recurrent pneumonia.</a:t>
            </a:r>
          </a:p>
          <a:p>
            <a:endParaRPr lang="en-IN" sz="2000" dirty="0" smtClean="0"/>
          </a:p>
          <a:p>
            <a:endParaRPr lang="en-IN" sz="2000" dirty="0" smtClean="0"/>
          </a:p>
          <a:p>
            <a:endParaRPr lang="en-US" sz="2000" dirty="0" smtClean="0"/>
          </a:p>
          <a:p>
            <a:endParaRPr lang="en-IN" sz="2000" dirty="0" smtClean="0"/>
          </a:p>
          <a:p>
            <a:endParaRPr lang="en-IN" sz="2000" dirty="0" smtClean="0"/>
          </a:p>
          <a:p>
            <a:endParaRPr lang="en-IN" sz="2000" dirty="0"/>
          </a:p>
          <a:p>
            <a:endParaRPr lang="en-IN" sz="2000" dirty="0" smtClean="0"/>
          </a:p>
          <a:p>
            <a:endParaRPr lang="en-IN" dirty="0" smtClean="0"/>
          </a:p>
          <a:p>
            <a:endParaRPr lang="en-IN" dirty="0"/>
          </a:p>
          <a:p>
            <a:endParaRPr lang="en-IN" dirty="0"/>
          </a:p>
        </p:txBody>
      </p:sp>
      <p:sp>
        <p:nvSpPr>
          <p:cNvPr id="5" name="TextBox 4"/>
          <p:cNvSpPr txBox="1"/>
          <p:nvPr/>
        </p:nvSpPr>
        <p:spPr>
          <a:xfrm>
            <a:off x="4709160" y="4197392"/>
            <a:ext cx="3200399" cy="1015663"/>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IN" sz="2000" dirty="0"/>
              <a:t>Associated with </a:t>
            </a:r>
            <a:r>
              <a:rPr lang="en-IN" sz="2000" dirty="0" err="1"/>
              <a:t>VACTERL,trisomies</a:t>
            </a:r>
            <a:r>
              <a:rPr lang="en-IN" sz="2000" dirty="0"/>
              <a:t> and cardiac anomalies</a:t>
            </a:r>
            <a:endParaRPr lang="en-US" sz="2000" dirty="0"/>
          </a:p>
        </p:txBody>
      </p:sp>
      <p:pic>
        <p:nvPicPr>
          <p:cNvPr id="6" name="Picture 5"/>
          <p:cNvPicPr>
            <a:picLocks noChangeAspect="1"/>
          </p:cNvPicPr>
          <p:nvPr/>
        </p:nvPicPr>
        <p:blipFill>
          <a:blip r:embed="rId3"/>
          <a:stretch>
            <a:fillRect/>
          </a:stretch>
        </p:blipFill>
        <p:spPr>
          <a:xfrm>
            <a:off x="293356" y="1486593"/>
            <a:ext cx="4202444" cy="4228407"/>
          </a:xfrm>
          <a:prstGeom prst="rect">
            <a:avLst/>
          </a:prstGeom>
        </p:spPr>
      </p:pic>
      <p:pic>
        <p:nvPicPr>
          <p:cNvPr id="9" name="Picture 8"/>
          <p:cNvPicPr>
            <a:picLocks noChangeAspect="1"/>
          </p:cNvPicPr>
          <p:nvPr/>
        </p:nvPicPr>
        <p:blipFill>
          <a:blip r:embed="rId4"/>
          <a:stretch>
            <a:fillRect/>
          </a:stretch>
        </p:blipFill>
        <p:spPr>
          <a:xfrm>
            <a:off x="8366760" y="1493520"/>
            <a:ext cx="3825240" cy="4170785"/>
          </a:xfrm>
          <a:prstGeom prst="rect">
            <a:avLst/>
          </a:prstGeom>
        </p:spPr>
      </p:pic>
      <p:sp>
        <p:nvSpPr>
          <p:cNvPr id="10" name="Right Arrow 9"/>
          <p:cNvSpPr/>
          <p:nvPr/>
        </p:nvSpPr>
        <p:spPr>
          <a:xfrm rot="5400000">
            <a:off x="1137202" y="2493566"/>
            <a:ext cx="1353586" cy="700170"/>
          </a:xfrm>
          <a:prstGeom prst="rightArrow">
            <a:avLst>
              <a:gd name="adj1" fmla="val 12125"/>
              <a:gd name="adj2" fmla="val 87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rot="16200000">
            <a:off x="2399351" y="3847148"/>
            <a:ext cx="838197" cy="550548"/>
          </a:xfrm>
          <a:prstGeom prst="rightArrow">
            <a:avLst>
              <a:gd name="adj1" fmla="val 29538"/>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ight Arrow 11"/>
          <p:cNvSpPr/>
          <p:nvPr/>
        </p:nvSpPr>
        <p:spPr>
          <a:xfrm rot="9101484">
            <a:off x="11089167" y="3130172"/>
            <a:ext cx="1007225" cy="657228"/>
          </a:xfrm>
          <a:prstGeom prst="rightArrow">
            <a:avLst>
              <a:gd name="adj1" fmla="val 29538"/>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4501805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560" y="670560"/>
            <a:ext cx="6253843" cy="1320800"/>
          </a:xfrm>
        </p:spPr>
        <p:txBody>
          <a:bodyPr/>
          <a:lstStyle/>
          <a:p>
            <a:r>
              <a:rPr lang="en-IN" b="1" dirty="0" smtClean="0"/>
              <a:t>ECTOPIC THYROID GLAND</a:t>
            </a:r>
            <a:endParaRPr lang="en-IN" dirty="0"/>
          </a:p>
        </p:txBody>
      </p:sp>
      <p:sp>
        <p:nvSpPr>
          <p:cNvPr id="3" name="Content Placeholder 2"/>
          <p:cNvSpPr>
            <a:spLocks noGrp="1"/>
          </p:cNvSpPr>
          <p:nvPr>
            <p:ph idx="1"/>
          </p:nvPr>
        </p:nvSpPr>
        <p:spPr>
          <a:xfrm>
            <a:off x="4073237" y="814647"/>
            <a:ext cx="4954385" cy="6168046"/>
          </a:xfrm>
        </p:spPr>
        <p:txBody>
          <a:bodyPr>
            <a:normAutofit/>
          </a:bodyPr>
          <a:lstStyle/>
          <a:p>
            <a:pPr marL="0" indent="0">
              <a:buNone/>
            </a:pPr>
            <a:endParaRPr lang="en-US" sz="2000" dirty="0"/>
          </a:p>
          <a:p>
            <a:endParaRPr lang="en-US" sz="2000" dirty="0" smtClean="0"/>
          </a:p>
          <a:p>
            <a:r>
              <a:rPr lang="en-US" sz="2000" dirty="0" smtClean="0"/>
              <a:t>Any abnormality in descent  of thyroid may </a:t>
            </a:r>
            <a:r>
              <a:rPr lang="en-US" sz="2000" dirty="0"/>
              <a:t>result in an </a:t>
            </a:r>
            <a:r>
              <a:rPr lang="en-US" sz="2000" dirty="0">
                <a:solidFill>
                  <a:srgbClr val="C00000"/>
                </a:solidFill>
              </a:rPr>
              <a:t>ectopic</a:t>
            </a:r>
            <a:r>
              <a:rPr lang="en-US" sz="2000" dirty="0"/>
              <a:t> </a:t>
            </a:r>
            <a:r>
              <a:rPr lang="en-US" sz="2000" dirty="0" smtClean="0"/>
              <a:t>location</a:t>
            </a:r>
            <a:endParaRPr lang="en-US" dirty="0" smtClean="0"/>
          </a:p>
          <a:p>
            <a:endParaRPr lang="en-IN" dirty="0" smtClean="0"/>
          </a:p>
        </p:txBody>
      </p:sp>
      <p:pic>
        <p:nvPicPr>
          <p:cNvPr id="4" name="Picture 3"/>
          <p:cNvPicPr>
            <a:picLocks noChangeAspect="1"/>
          </p:cNvPicPr>
          <p:nvPr/>
        </p:nvPicPr>
        <p:blipFill>
          <a:blip r:embed="rId3"/>
          <a:stretch>
            <a:fillRect/>
          </a:stretch>
        </p:blipFill>
        <p:spPr>
          <a:xfrm>
            <a:off x="8911244" y="1335578"/>
            <a:ext cx="3280756" cy="4214553"/>
          </a:xfrm>
          <a:prstGeom prst="rect">
            <a:avLst/>
          </a:prstGeom>
        </p:spPr>
      </p:pic>
      <p:pic>
        <p:nvPicPr>
          <p:cNvPr id="6" name="Picture 5"/>
          <p:cNvPicPr>
            <a:picLocks noChangeAspect="1"/>
          </p:cNvPicPr>
          <p:nvPr/>
        </p:nvPicPr>
        <p:blipFill>
          <a:blip r:embed="rId4"/>
          <a:stretch>
            <a:fillRect/>
          </a:stretch>
        </p:blipFill>
        <p:spPr>
          <a:xfrm>
            <a:off x="274320" y="1565675"/>
            <a:ext cx="3738822" cy="4215826"/>
          </a:xfrm>
          <a:prstGeom prst="rect">
            <a:avLst/>
          </a:prstGeom>
        </p:spPr>
      </p:pic>
      <p:sp>
        <p:nvSpPr>
          <p:cNvPr id="7" name="TextBox 6"/>
          <p:cNvSpPr txBox="1"/>
          <p:nvPr/>
        </p:nvSpPr>
        <p:spPr>
          <a:xfrm>
            <a:off x="4116608" y="5047655"/>
            <a:ext cx="4876800" cy="1015663"/>
          </a:xfrm>
          <a:prstGeom prst="rect">
            <a:avLst/>
          </a:prstGeom>
          <a:solidFill>
            <a:schemeClr val="accent3">
              <a:lumMod val="40000"/>
              <a:lumOff val="60000"/>
            </a:schemeClr>
          </a:solidFill>
          <a:ln>
            <a:solidFill>
              <a:schemeClr val="bg2">
                <a:lumMod val="90000"/>
              </a:schemeClr>
            </a:solidFill>
          </a:ln>
        </p:spPr>
        <p:txBody>
          <a:bodyPr wrap="square" rtlCol="0">
            <a:spAutoFit/>
          </a:bodyPr>
          <a:lstStyle/>
          <a:p>
            <a:r>
              <a:rPr lang="en-US" sz="2000" dirty="0" smtClean="0"/>
              <a:t>Postnatal MRI </a:t>
            </a:r>
            <a:r>
              <a:rPr lang="en-US" sz="2000" dirty="0"/>
              <a:t>,CT or radionuclide scanning show the location, size and activity of the functioning thyroid tissue.</a:t>
            </a:r>
            <a:endParaRPr lang="en-IN" sz="2000" dirty="0"/>
          </a:p>
        </p:txBody>
      </p:sp>
      <p:sp>
        <p:nvSpPr>
          <p:cNvPr id="8" name="TextBox 7"/>
          <p:cNvSpPr txBox="1"/>
          <p:nvPr/>
        </p:nvSpPr>
        <p:spPr>
          <a:xfrm>
            <a:off x="4130040" y="3315831"/>
            <a:ext cx="4770120" cy="1015663"/>
          </a:xfrm>
          <a:prstGeom prst="rect">
            <a:avLst/>
          </a:prstGeom>
          <a:solidFill>
            <a:schemeClr val="accent2">
              <a:lumMod val="40000"/>
              <a:lumOff val="60000"/>
            </a:schemeClr>
          </a:solidFill>
          <a:ln>
            <a:solidFill>
              <a:schemeClr val="bg2">
                <a:lumMod val="90000"/>
              </a:schemeClr>
            </a:solidFill>
          </a:ln>
        </p:spPr>
        <p:txBody>
          <a:bodyPr wrap="square" rtlCol="0">
            <a:spAutoFit/>
          </a:bodyPr>
          <a:lstStyle/>
          <a:p>
            <a:r>
              <a:rPr lang="en-US" sz="2000" dirty="0"/>
              <a:t>This is usually at the base of the tongue or in a pre-laryngeal </a:t>
            </a:r>
            <a:r>
              <a:rPr lang="en-IN" sz="2000" dirty="0"/>
              <a:t>and </a:t>
            </a:r>
            <a:r>
              <a:rPr lang="en-IN" sz="2000" dirty="0" err="1"/>
              <a:t>substernal</a:t>
            </a:r>
            <a:r>
              <a:rPr lang="en-IN" sz="2000" dirty="0"/>
              <a:t> position.</a:t>
            </a:r>
          </a:p>
        </p:txBody>
      </p:sp>
      <p:sp>
        <p:nvSpPr>
          <p:cNvPr id="9" name="Right Arrow 8"/>
          <p:cNvSpPr/>
          <p:nvPr/>
        </p:nvSpPr>
        <p:spPr>
          <a:xfrm rot="2250294">
            <a:off x="2091099" y="3656815"/>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rot="10406905">
            <a:off x="11091012" y="2138358"/>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2332569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54" y="853440"/>
            <a:ext cx="8596668" cy="1320800"/>
          </a:xfrm>
        </p:spPr>
        <p:txBody>
          <a:bodyPr/>
          <a:lstStyle/>
          <a:p>
            <a:r>
              <a:rPr lang="en-IN" b="1" dirty="0" smtClean="0"/>
              <a:t>THYROID GLAND HEMIAGENESIS</a:t>
            </a:r>
            <a:endParaRPr lang="en-IN" dirty="0"/>
          </a:p>
        </p:txBody>
      </p:sp>
      <p:sp>
        <p:nvSpPr>
          <p:cNvPr id="4" name="TextBox 3"/>
          <p:cNvSpPr txBox="1"/>
          <p:nvPr/>
        </p:nvSpPr>
        <p:spPr>
          <a:xfrm>
            <a:off x="259080" y="2207992"/>
            <a:ext cx="6797040" cy="707886"/>
          </a:xfrm>
          <a:prstGeom prst="rect">
            <a:avLst/>
          </a:prstGeom>
          <a:solidFill>
            <a:schemeClr val="accent3">
              <a:lumMod val="20000"/>
              <a:lumOff val="80000"/>
            </a:schemeClr>
          </a:solidFill>
          <a:ln>
            <a:solidFill>
              <a:schemeClr val="bg2">
                <a:lumMod val="90000"/>
              </a:schemeClr>
            </a:solidFill>
          </a:ln>
        </p:spPr>
        <p:txBody>
          <a:bodyPr wrap="square" rtlCol="0">
            <a:spAutoFit/>
          </a:bodyPr>
          <a:lstStyle/>
          <a:p>
            <a:r>
              <a:rPr lang="en-US" sz="2000" dirty="0" err="1"/>
              <a:t>Hemiagenesis</a:t>
            </a:r>
            <a:r>
              <a:rPr lang="en-US" sz="2000" dirty="0"/>
              <a:t> of </a:t>
            </a:r>
            <a:r>
              <a:rPr lang="en-US" sz="2000" dirty="0" smtClean="0"/>
              <a:t>thyroid </a:t>
            </a:r>
            <a:r>
              <a:rPr lang="en-US" sz="2000" dirty="0"/>
              <a:t>gland presents as </a:t>
            </a:r>
            <a:r>
              <a:rPr lang="en-US" sz="2000" dirty="0" smtClean="0"/>
              <a:t>mass due to hypertrophy </a:t>
            </a:r>
            <a:r>
              <a:rPr lang="en-US" sz="2000" dirty="0"/>
              <a:t>of </a:t>
            </a:r>
            <a:r>
              <a:rPr lang="en-US" sz="2000" dirty="0" smtClean="0"/>
              <a:t>single </a:t>
            </a:r>
            <a:r>
              <a:rPr lang="en-US" sz="2000" dirty="0"/>
              <a:t>thyroid lobe or </a:t>
            </a:r>
            <a:r>
              <a:rPr lang="en-US" sz="2000" dirty="0" smtClean="0"/>
              <a:t>thyroid </a:t>
            </a:r>
            <a:r>
              <a:rPr lang="en-US" sz="2000" dirty="0"/>
              <a:t>dysfunction.</a:t>
            </a:r>
          </a:p>
        </p:txBody>
      </p:sp>
      <p:sp>
        <p:nvSpPr>
          <p:cNvPr id="5" name="TextBox 4"/>
          <p:cNvSpPr txBox="1"/>
          <p:nvPr/>
        </p:nvSpPr>
        <p:spPr>
          <a:xfrm>
            <a:off x="396240" y="3733800"/>
            <a:ext cx="6705600" cy="1015663"/>
          </a:xfrm>
          <a:prstGeom prst="rect">
            <a:avLst/>
          </a:prstGeom>
          <a:solidFill>
            <a:schemeClr val="bg2">
              <a:lumMod val="90000"/>
            </a:schemeClr>
          </a:solidFill>
          <a:ln>
            <a:solidFill>
              <a:schemeClr val="bg2">
                <a:lumMod val="90000"/>
              </a:schemeClr>
            </a:solidFill>
          </a:ln>
        </p:spPr>
        <p:txBody>
          <a:bodyPr wrap="square" rtlCol="0">
            <a:spAutoFit/>
          </a:bodyPr>
          <a:lstStyle/>
          <a:p>
            <a:r>
              <a:rPr lang="en-IN" sz="2000" dirty="0" smtClean="0"/>
              <a:t>Ultrasonography </a:t>
            </a:r>
            <a:r>
              <a:rPr lang="en-US" sz="2000" dirty="0"/>
              <a:t>shows absence of one side of </a:t>
            </a:r>
            <a:r>
              <a:rPr lang="en-US" sz="2000" dirty="0" smtClean="0"/>
              <a:t>gland </a:t>
            </a:r>
            <a:r>
              <a:rPr lang="en-US" sz="2000" dirty="0"/>
              <a:t>with a normal appearing contralateral side and isthmus, producing </a:t>
            </a:r>
            <a:r>
              <a:rPr lang="en-US" sz="2000" dirty="0" smtClean="0"/>
              <a:t>so-called </a:t>
            </a:r>
            <a:r>
              <a:rPr lang="en-US" sz="2000" dirty="0">
                <a:solidFill>
                  <a:srgbClr val="C00000"/>
                </a:solidFill>
              </a:rPr>
              <a:t>hockey stick sign</a:t>
            </a:r>
            <a:r>
              <a:rPr lang="en-US" sz="2000" dirty="0" smtClean="0"/>
              <a:t>.</a:t>
            </a:r>
            <a:endParaRPr lang="en-US" sz="2000" dirty="0"/>
          </a:p>
        </p:txBody>
      </p:sp>
      <p:pic>
        <p:nvPicPr>
          <p:cNvPr id="6" name="Picture 5"/>
          <p:cNvPicPr>
            <a:picLocks noChangeAspect="1"/>
          </p:cNvPicPr>
          <p:nvPr/>
        </p:nvPicPr>
        <p:blipFill>
          <a:blip r:embed="rId2"/>
          <a:stretch>
            <a:fillRect/>
          </a:stretch>
        </p:blipFill>
        <p:spPr>
          <a:xfrm>
            <a:off x="7239000" y="1402257"/>
            <a:ext cx="4358640" cy="3809823"/>
          </a:xfrm>
          <a:prstGeom prst="rect">
            <a:avLst/>
          </a:prstGeom>
        </p:spPr>
      </p:pic>
      <p:sp>
        <p:nvSpPr>
          <p:cNvPr id="7" name="Right Arrow 6"/>
          <p:cNvSpPr/>
          <p:nvPr/>
        </p:nvSpPr>
        <p:spPr>
          <a:xfrm rot="10800000">
            <a:off x="10666308" y="3744647"/>
            <a:ext cx="977825" cy="635431"/>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5709196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26720"/>
            <a:ext cx="8596668" cy="1320800"/>
          </a:xfrm>
        </p:spPr>
        <p:txBody>
          <a:bodyPr/>
          <a:lstStyle/>
          <a:p>
            <a:r>
              <a:rPr lang="en-IN" b="1" dirty="0" smtClean="0"/>
              <a:t>THYROMEGALY AND GOITER</a:t>
            </a:r>
            <a:endParaRPr lang="en-IN" dirty="0"/>
          </a:p>
        </p:txBody>
      </p:sp>
      <p:sp>
        <p:nvSpPr>
          <p:cNvPr id="3" name="Content Placeholder 2"/>
          <p:cNvSpPr>
            <a:spLocks noGrp="1"/>
          </p:cNvSpPr>
          <p:nvPr>
            <p:ph idx="1"/>
          </p:nvPr>
        </p:nvSpPr>
        <p:spPr>
          <a:xfrm>
            <a:off x="6487989" y="5472287"/>
            <a:ext cx="5461462" cy="943494"/>
          </a:xfrm>
        </p:spPr>
        <p:txBody>
          <a:bodyPr>
            <a:normAutofit lnSpcReduction="10000"/>
          </a:bodyPr>
          <a:lstStyle/>
          <a:p>
            <a:r>
              <a:rPr lang="en-US" sz="2000" dirty="0" smtClean="0"/>
              <a:t>MRI shows a solid </a:t>
            </a:r>
            <a:r>
              <a:rPr lang="en-US" sz="2000" dirty="0" smtClean="0">
                <a:solidFill>
                  <a:srgbClr val="C00000"/>
                </a:solidFill>
              </a:rPr>
              <a:t>homogeneou</a:t>
            </a:r>
            <a:r>
              <a:rPr lang="en-US" sz="2000" dirty="0" smtClean="0"/>
              <a:t>s anterior neck mass </a:t>
            </a:r>
            <a:r>
              <a:rPr lang="en-US" sz="2000" dirty="0"/>
              <a:t>with </a:t>
            </a:r>
            <a:r>
              <a:rPr lang="en-IN" sz="2000" dirty="0"/>
              <a:t>variable T2 signal intensity.</a:t>
            </a:r>
            <a:r>
              <a:rPr lang="en-US" sz="2000" dirty="0"/>
              <a:t> not compromising airway</a:t>
            </a:r>
            <a:endParaRPr lang="en-IN" sz="2000" dirty="0"/>
          </a:p>
          <a:p>
            <a:endParaRPr lang="en-IN" sz="2000" dirty="0"/>
          </a:p>
          <a:p>
            <a:endParaRPr lang="en-US" sz="2000" dirty="0" smtClean="0"/>
          </a:p>
          <a:p>
            <a:endParaRPr lang="en-IN" dirty="0"/>
          </a:p>
        </p:txBody>
      </p:sp>
      <p:pic>
        <p:nvPicPr>
          <p:cNvPr id="4" name="Picture 3"/>
          <p:cNvPicPr>
            <a:picLocks noChangeAspect="1"/>
          </p:cNvPicPr>
          <p:nvPr/>
        </p:nvPicPr>
        <p:blipFill>
          <a:blip r:embed="rId3"/>
          <a:stretch>
            <a:fillRect/>
          </a:stretch>
        </p:blipFill>
        <p:spPr>
          <a:xfrm>
            <a:off x="346466" y="1127760"/>
            <a:ext cx="3754479" cy="4256732"/>
          </a:xfrm>
          <a:prstGeom prst="rect">
            <a:avLst/>
          </a:prstGeom>
        </p:spPr>
      </p:pic>
      <p:pic>
        <p:nvPicPr>
          <p:cNvPr id="5" name="Picture 4"/>
          <p:cNvPicPr>
            <a:picLocks noChangeAspect="1"/>
          </p:cNvPicPr>
          <p:nvPr/>
        </p:nvPicPr>
        <p:blipFill>
          <a:blip r:embed="rId4"/>
          <a:stretch>
            <a:fillRect/>
          </a:stretch>
        </p:blipFill>
        <p:spPr>
          <a:xfrm>
            <a:off x="8191455" y="960120"/>
            <a:ext cx="3650026" cy="4533206"/>
          </a:xfrm>
          <a:prstGeom prst="rect">
            <a:avLst/>
          </a:prstGeom>
        </p:spPr>
      </p:pic>
      <p:sp>
        <p:nvSpPr>
          <p:cNvPr id="7" name="TextBox 6"/>
          <p:cNvSpPr txBox="1"/>
          <p:nvPr/>
        </p:nvSpPr>
        <p:spPr>
          <a:xfrm>
            <a:off x="4459262" y="2551631"/>
            <a:ext cx="3354702" cy="1938992"/>
          </a:xfrm>
          <a:prstGeom prst="rect">
            <a:avLst/>
          </a:prstGeom>
          <a:solidFill>
            <a:schemeClr val="accent1">
              <a:lumMod val="20000"/>
              <a:lumOff val="80000"/>
            </a:schemeClr>
          </a:solidFill>
          <a:ln>
            <a:solidFill>
              <a:schemeClr val="bg2">
                <a:lumMod val="90000"/>
              </a:schemeClr>
            </a:solidFill>
          </a:ln>
        </p:spPr>
        <p:txBody>
          <a:bodyPr wrap="square" rtlCol="0">
            <a:spAutoFit/>
          </a:bodyPr>
          <a:lstStyle/>
          <a:p>
            <a:r>
              <a:rPr lang="en-US" sz="2000" dirty="0"/>
              <a:t>Fetal goiter is related to maternal </a:t>
            </a:r>
            <a:r>
              <a:rPr lang="en-US" sz="2000" b="1" dirty="0" smtClean="0">
                <a:solidFill>
                  <a:srgbClr val="C00000"/>
                </a:solidFill>
              </a:rPr>
              <a:t>Graves </a:t>
            </a:r>
            <a:r>
              <a:rPr lang="en-US" sz="2000" dirty="0" smtClean="0">
                <a:solidFill>
                  <a:srgbClr val="C00000"/>
                </a:solidFill>
              </a:rPr>
              <a:t>or </a:t>
            </a:r>
            <a:r>
              <a:rPr lang="en-US" sz="2000" b="1" dirty="0">
                <a:solidFill>
                  <a:srgbClr val="C00000"/>
                </a:solidFill>
              </a:rPr>
              <a:t>Hashimoto thyroiditis</a:t>
            </a:r>
            <a:r>
              <a:rPr lang="en-US" sz="2000" b="1" dirty="0"/>
              <a:t>, </a:t>
            </a:r>
            <a:r>
              <a:rPr lang="en-US" sz="2000" dirty="0"/>
              <a:t>with antibodies that cross </a:t>
            </a:r>
            <a:r>
              <a:rPr lang="en-US" sz="2000" dirty="0" smtClean="0"/>
              <a:t>placenta </a:t>
            </a:r>
            <a:r>
              <a:rPr lang="en-US" sz="2000" dirty="0"/>
              <a:t>and lead to fetal thyroid dysfunction. </a:t>
            </a:r>
            <a:endParaRPr lang="en-US" sz="2000" dirty="0" smtClean="0"/>
          </a:p>
        </p:txBody>
      </p:sp>
      <p:sp>
        <p:nvSpPr>
          <p:cNvPr id="8" name="TextBox 7"/>
          <p:cNvSpPr txBox="1"/>
          <p:nvPr/>
        </p:nvSpPr>
        <p:spPr>
          <a:xfrm>
            <a:off x="563880" y="5369897"/>
            <a:ext cx="4617720" cy="1015663"/>
          </a:xfrm>
          <a:prstGeom prst="rect">
            <a:avLst/>
          </a:prstGeom>
          <a:solidFill>
            <a:schemeClr val="bg1"/>
          </a:solidFill>
          <a:ln>
            <a:solidFill>
              <a:schemeClr val="bg1"/>
            </a:solidFill>
          </a:ln>
        </p:spPr>
        <p:txBody>
          <a:bodyPr wrap="square" rtlCol="0">
            <a:spAutoFit/>
          </a:bodyPr>
          <a:lstStyle/>
          <a:p>
            <a:r>
              <a:rPr lang="en-US" sz="2000" dirty="0" smtClean="0"/>
              <a:t>Midline </a:t>
            </a:r>
            <a:r>
              <a:rPr lang="en-US" sz="2000" dirty="0"/>
              <a:t>homogeneous solid mass in the anterior neck surrounding </a:t>
            </a:r>
            <a:r>
              <a:rPr lang="en-US" sz="2000" dirty="0" smtClean="0"/>
              <a:t>trachea and may interfere with fetal swallowing.</a:t>
            </a:r>
            <a:endParaRPr lang="en-US" sz="2000" dirty="0"/>
          </a:p>
        </p:txBody>
      </p:sp>
      <p:sp>
        <p:nvSpPr>
          <p:cNvPr id="9" name="Right Arrow 8"/>
          <p:cNvSpPr/>
          <p:nvPr/>
        </p:nvSpPr>
        <p:spPr>
          <a:xfrm rot="18365900">
            <a:off x="8572493" y="4708137"/>
            <a:ext cx="922024" cy="671011"/>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ight Arrow 9"/>
          <p:cNvSpPr/>
          <p:nvPr/>
        </p:nvSpPr>
        <p:spPr>
          <a:xfrm rot="10800000">
            <a:off x="10422775" y="3905569"/>
            <a:ext cx="1180405" cy="635431"/>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Arrow 10"/>
          <p:cNvSpPr/>
          <p:nvPr/>
        </p:nvSpPr>
        <p:spPr>
          <a:xfrm>
            <a:off x="502496" y="4238784"/>
            <a:ext cx="977825" cy="635431"/>
          </a:xfrm>
          <a:prstGeom prst="rightArrow">
            <a:avLst>
              <a:gd name="adj1" fmla="val 29818"/>
              <a:gd name="adj2" fmla="val 377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421068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160"/>
            <a:ext cx="8596668" cy="1320800"/>
          </a:xfrm>
        </p:spPr>
        <p:txBody>
          <a:bodyPr/>
          <a:lstStyle/>
          <a:p>
            <a:r>
              <a:rPr lang="en-IN" sz="3200" b="1" dirty="0" smtClean="0"/>
              <a:t>STERNOMASTOID "TUMOUR</a:t>
            </a:r>
            <a:r>
              <a:rPr lang="en-IN" b="1" dirty="0" smtClean="0"/>
              <a:t>"</a:t>
            </a:r>
            <a:endParaRPr lang="en-IN" dirty="0"/>
          </a:p>
        </p:txBody>
      </p:sp>
      <p:sp>
        <p:nvSpPr>
          <p:cNvPr id="3" name="Content Placeholder 2"/>
          <p:cNvSpPr>
            <a:spLocks noGrp="1"/>
          </p:cNvSpPr>
          <p:nvPr>
            <p:ph idx="1"/>
          </p:nvPr>
        </p:nvSpPr>
        <p:spPr>
          <a:xfrm>
            <a:off x="0" y="1417320"/>
            <a:ext cx="6797040" cy="5440680"/>
          </a:xfrm>
        </p:spPr>
        <p:txBody>
          <a:bodyPr>
            <a:normAutofit/>
          </a:bodyPr>
          <a:lstStyle/>
          <a:p>
            <a:r>
              <a:rPr lang="en-IN" sz="2000" dirty="0" err="1"/>
              <a:t>S</a:t>
            </a:r>
            <a:r>
              <a:rPr lang="en-IN" sz="2000" dirty="0" err="1" smtClean="0"/>
              <a:t>ternomastoid</a:t>
            </a:r>
            <a:r>
              <a:rPr lang="en-IN" sz="2000" dirty="0" smtClean="0"/>
              <a:t> tumour</a:t>
            </a:r>
            <a:r>
              <a:rPr lang="en-IN" sz="2000" dirty="0"/>
              <a:t>, or "</a:t>
            </a:r>
            <a:r>
              <a:rPr lang="en-IN" sz="2000" dirty="0" err="1"/>
              <a:t>fibromatosis</a:t>
            </a:r>
            <a:r>
              <a:rPr lang="en-IN" sz="2000" dirty="0"/>
              <a:t> </a:t>
            </a:r>
            <a:r>
              <a:rPr lang="en-IN" sz="2000" dirty="0" err="1" smtClean="0"/>
              <a:t>colli</a:t>
            </a:r>
            <a:r>
              <a:rPr lang="en-IN" sz="2000" dirty="0" smtClean="0"/>
              <a:t> appears as  mass </a:t>
            </a:r>
            <a:r>
              <a:rPr lang="en-US" sz="2000" dirty="0" smtClean="0"/>
              <a:t>through </a:t>
            </a:r>
            <a:r>
              <a:rPr lang="en-US" sz="2000" dirty="0">
                <a:solidFill>
                  <a:srgbClr val="C00000"/>
                </a:solidFill>
              </a:rPr>
              <a:t>thickening of the </a:t>
            </a:r>
            <a:r>
              <a:rPr lang="en-US" sz="2000" dirty="0" err="1">
                <a:solidFill>
                  <a:srgbClr val="C00000"/>
                </a:solidFill>
              </a:rPr>
              <a:t>sternomastoid</a:t>
            </a:r>
            <a:r>
              <a:rPr lang="en-US" sz="2000" dirty="0">
                <a:solidFill>
                  <a:srgbClr val="C00000"/>
                </a:solidFill>
              </a:rPr>
              <a:t> </a:t>
            </a:r>
            <a:r>
              <a:rPr lang="en-US" sz="2000" dirty="0" smtClean="0">
                <a:solidFill>
                  <a:srgbClr val="C00000"/>
                </a:solidFill>
              </a:rPr>
              <a:t>muscle</a:t>
            </a:r>
            <a:r>
              <a:rPr lang="en-IN" sz="2000" dirty="0" smtClean="0">
                <a:solidFill>
                  <a:srgbClr val="C00000"/>
                </a:solidFill>
              </a:rPr>
              <a:t>,</a:t>
            </a:r>
            <a:r>
              <a:rPr lang="en-US" sz="2000" dirty="0">
                <a:solidFill>
                  <a:srgbClr val="C00000"/>
                </a:solidFill>
              </a:rPr>
              <a:t> </a:t>
            </a:r>
            <a:r>
              <a:rPr lang="en-US" sz="2000" dirty="0"/>
              <a:t>commonly </a:t>
            </a:r>
            <a:r>
              <a:rPr lang="en-US" sz="2000" dirty="0" smtClean="0"/>
              <a:t>affecting middle </a:t>
            </a:r>
            <a:r>
              <a:rPr lang="en-US" sz="2000" dirty="0"/>
              <a:t>to lower </a:t>
            </a:r>
            <a:r>
              <a:rPr lang="en-US" sz="2000" dirty="0" smtClean="0"/>
              <a:t>third.</a:t>
            </a:r>
            <a:endParaRPr lang="en-IN" sz="2000" b="1" dirty="0" smtClean="0"/>
          </a:p>
          <a:p>
            <a:endParaRPr lang="en-IN" sz="2000" b="1" dirty="0" smtClean="0"/>
          </a:p>
          <a:p>
            <a:r>
              <a:rPr lang="en-IN" sz="2000" b="1" u="sng" dirty="0" smtClean="0"/>
              <a:t>Pathogenesis</a:t>
            </a:r>
            <a:r>
              <a:rPr lang="en-IN" sz="2000" b="1" dirty="0" smtClean="0"/>
              <a:t>: intrauterine packaging defect.</a:t>
            </a:r>
            <a:endParaRPr lang="en-US" sz="2000" dirty="0" smtClean="0"/>
          </a:p>
          <a:p>
            <a:endParaRPr lang="en-US" sz="2000" dirty="0" smtClean="0"/>
          </a:p>
          <a:p>
            <a:endParaRPr lang="en-US" sz="2000" dirty="0" smtClean="0"/>
          </a:p>
          <a:p>
            <a:endParaRPr lang="en-US" sz="2000" dirty="0" smtClean="0"/>
          </a:p>
          <a:p>
            <a:pPr marL="0" indent="0">
              <a:buNone/>
            </a:pPr>
            <a:endParaRPr lang="en-US" sz="2000" dirty="0"/>
          </a:p>
          <a:p>
            <a:pPr marL="0" indent="0">
              <a:buNone/>
            </a:pPr>
            <a:endParaRPr lang="en-US" sz="2000" dirty="0" smtClean="0"/>
          </a:p>
          <a:p>
            <a:endParaRPr lang="en-US" dirty="0"/>
          </a:p>
        </p:txBody>
      </p:sp>
      <p:sp>
        <p:nvSpPr>
          <p:cNvPr id="4" name="Rectangle 3"/>
          <p:cNvSpPr/>
          <p:nvPr/>
        </p:nvSpPr>
        <p:spPr>
          <a:xfrm>
            <a:off x="7018713" y="5531811"/>
            <a:ext cx="4594167" cy="646331"/>
          </a:xfrm>
          <a:prstGeom prst="rect">
            <a:avLst/>
          </a:prstGeom>
        </p:spPr>
        <p:txBody>
          <a:bodyPr wrap="square">
            <a:spAutoFit/>
          </a:bodyPr>
          <a:lstStyle/>
          <a:p>
            <a:r>
              <a:rPr lang="en-US" i="1" dirty="0" err="1" smtClean="0">
                <a:solidFill>
                  <a:srgbClr val="C00000"/>
                </a:solidFill>
              </a:rPr>
              <a:t>Hyperechoic</a:t>
            </a:r>
            <a:r>
              <a:rPr lang="en-US" i="1" dirty="0" smtClean="0">
                <a:solidFill>
                  <a:srgbClr val="C00000"/>
                </a:solidFill>
              </a:rPr>
              <a:t> thickened </a:t>
            </a:r>
            <a:r>
              <a:rPr lang="en-US" i="1" dirty="0" err="1">
                <a:solidFill>
                  <a:srgbClr val="C00000"/>
                </a:solidFill>
              </a:rPr>
              <a:t>sternomastoid</a:t>
            </a:r>
            <a:r>
              <a:rPr lang="en-US" i="1" dirty="0">
                <a:solidFill>
                  <a:srgbClr val="C00000"/>
                </a:solidFill>
              </a:rPr>
              <a:t> </a:t>
            </a:r>
            <a:r>
              <a:rPr lang="en-US" i="1" dirty="0" err="1" smtClean="0">
                <a:solidFill>
                  <a:srgbClr val="C00000"/>
                </a:solidFill>
              </a:rPr>
              <a:t>tumour</a:t>
            </a:r>
            <a:endParaRPr lang="en-IN" i="1" dirty="0">
              <a:solidFill>
                <a:srgbClr val="C00000"/>
              </a:solidFill>
            </a:endParaRPr>
          </a:p>
        </p:txBody>
      </p:sp>
      <p:sp>
        <p:nvSpPr>
          <p:cNvPr id="6" name="TextBox 5"/>
          <p:cNvSpPr txBox="1"/>
          <p:nvPr/>
        </p:nvSpPr>
        <p:spPr>
          <a:xfrm>
            <a:off x="350520" y="5558730"/>
            <a:ext cx="6355080" cy="400110"/>
          </a:xfrm>
          <a:prstGeom prst="rect">
            <a:avLst/>
          </a:prstGeom>
          <a:solidFill>
            <a:schemeClr val="tx2">
              <a:lumMod val="40000"/>
              <a:lumOff val="60000"/>
            </a:schemeClr>
          </a:solidFill>
          <a:ln>
            <a:solidFill>
              <a:schemeClr val="bg2">
                <a:lumMod val="90000"/>
              </a:schemeClr>
            </a:solidFill>
          </a:ln>
        </p:spPr>
        <p:txBody>
          <a:bodyPr wrap="square" rtlCol="0">
            <a:spAutoFit/>
          </a:bodyPr>
          <a:lstStyle/>
          <a:p>
            <a:r>
              <a:rPr lang="en-US" sz="2000" dirty="0"/>
              <a:t>On MRI </a:t>
            </a:r>
            <a:r>
              <a:rPr lang="en-US" sz="2000" dirty="0" smtClean="0"/>
              <a:t>enlarged </a:t>
            </a:r>
            <a:r>
              <a:rPr lang="en-US" sz="2000" dirty="0"/>
              <a:t>mass is </a:t>
            </a:r>
            <a:r>
              <a:rPr lang="en-US" sz="2000" dirty="0" err="1"/>
              <a:t>isointense</a:t>
            </a:r>
            <a:r>
              <a:rPr lang="en-US" sz="2000" dirty="0"/>
              <a:t> on T1W and </a:t>
            </a:r>
            <a:r>
              <a:rPr lang="en-US" sz="2000" dirty="0" smtClean="0"/>
              <a:t>T2W</a:t>
            </a:r>
            <a:endParaRPr lang="en-IN" sz="2000" dirty="0"/>
          </a:p>
        </p:txBody>
      </p:sp>
      <p:sp>
        <p:nvSpPr>
          <p:cNvPr id="7" name="TextBox 6"/>
          <p:cNvSpPr txBox="1"/>
          <p:nvPr/>
        </p:nvSpPr>
        <p:spPr>
          <a:xfrm>
            <a:off x="303767" y="3700289"/>
            <a:ext cx="6444712" cy="1323439"/>
          </a:xfrm>
          <a:prstGeom prst="rect">
            <a:avLst/>
          </a:prstGeom>
          <a:solidFill>
            <a:schemeClr val="accent6">
              <a:lumMod val="40000"/>
              <a:lumOff val="60000"/>
            </a:schemeClr>
          </a:solidFill>
          <a:ln>
            <a:solidFill>
              <a:schemeClr val="bg2">
                <a:lumMod val="90000"/>
              </a:schemeClr>
            </a:solidFill>
          </a:ln>
        </p:spPr>
        <p:txBody>
          <a:bodyPr wrap="square" rtlCol="0">
            <a:spAutoFit/>
          </a:bodyPr>
          <a:lstStyle/>
          <a:p>
            <a:r>
              <a:rPr lang="en-US" sz="2000" dirty="0"/>
              <a:t>The </a:t>
            </a:r>
            <a:r>
              <a:rPr lang="en-US" sz="2000" dirty="0" err="1"/>
              <a:t>ultrasonographic</a:t>
            </a:r>
            <a:r>
              <a:rPr lang="en-US" sz="2000" dirty="0"/>
              <a:t> appearances is classified into four types: (1) fibrotic </a:t>
            </a:r>
            <a:r>
              <a:rPr lang="en-US" sz="2000" dirty="0" smtClean="0"/>
              <a:t>mass </a:t>
            </a:r>
            <a:r>
              <a:rPr lang="en-US" sz="2000" dirty="0"/>
              <a:t>(2) diffuse fibrosis mixed with normal muscle </a:t>
            </a:r>
            <a:r>
              <a:rPr lang="en-US" sz="2000" dirty="0" smtClean="0"/>
              <a:t> (</a:t>
            </a:r>
            <a:r>
              <a:rPr lang="en-US" sz="2000" dirty="0"/>
              <a:t>3) diffuse involvement </a:t>
            </a:r>
            <a:r>
              <a:rPr lang="en-US" sz="2000" dirty="0" smtClean="0"/>
              <a:t>without normal </a:t>
            </a:r>
            <a:r>
              <a:rPr lang="en-US" sz="2000" dirty="0"/>
              <a:t>muscle (4) fibrotic </a:t>
            </a:r>
            <a:r>
              <a:rPr lang="en-US" sz="2000" dirty="0" smtClean="0"/>
              <a:t>cord</a:t>
            </a:r>
            <a:endParaRPr lang="en-IN" sz="2000" dirty="0"/>
          </a:p>
        </p:txBody>
      </p:sp>
      <p:pic>
        <p:nvPicPr>
          <p:cNvPr id="10" name="a57c81e98a382e_6 fibromatosis coll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25640" y="1087824"/>
            <a:ext cx="4815840" cy="4474775"/>
          </a:xfrm>
          <a:prstGeom prst="rect">
            <a:avLst/>
          </a:prstGeom>
        </p:spPr>
      </p:pic>
      <p:sp>
        <p:nvSpPr>
          <p:cNvPr id="11" name="Right Arrow 10"/>
          <p:cNvSpPr/>
          <p:nvPr/>
        </p:nvSpPr>
        <p:spPr>
          <a:xfrm rot="3658005">
            <a:off x="8634482" y="2691271"/>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4571766" y="439141"/>
            <a:ext cx="1584088" cy="461665"/>
          </a:xfrm>
          <a:prstGeom prst="rect">
            <a:avLst/>
          </a:prstGeom>
        </p:spPr>
        <p:txBody>
          <a:bodyPr wrap="none">
            <a:spAutoFit/>
          </a:bodyPr>
          <a:lstStyle/>
          <a:p>
            <a:r>
              <a:rPr lang="en-US" sz="2400" u="sng" dirty="0">
                <a:solidFill>
                  <a:srgbClr val="C00000"/>
                </a:solidFill>
              </a:rPr>
              <a:t>TUMOURS</a:t>
            </a:r>
            <a:r>
              <a:rPr lang="en-US" dirty="0"/>
              <a:t> </a:t>
            </a:r>
            <a:endParaRPr lang="en-IN" dirty="0"/>
          </a:p>
        </p:txBody>
      </p:sp>
    </p:spTree>
    <p:extLst>
      <p:ext uri="{BB962C8B-B14F-4D97-AF65-F5344CB8AC3E}">
        <p14:creationId xmlns:p14="http://schemas.microsoft.com/office/powerpoint/2010/main" val="3692137036"/>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320" y="457200"/>
            <a:ext cx="5054138" cy="1064029"/>
          </a:xfrm>
        </p:spPr>
        <p:txBody>
          <a:bodyPr/>
          <a:lstStyle/>
          <a:p>
            <a:r>
              <a:rPr lang="en-IN" b="1" dirty="0" smtClean="0"/>
              <a:t>CERVICAL TERATOMA</a:t>
            </a:r>
            <a:endParaRPr lang="en-IN" dirty="0"/>
          </a:p>
        </p:txBody>
      </p:sp>
      <p:sp>
        <p:nvSpPr>
          <p:cNvPr id="3" name="Content Placeholder 2"/>
          <p:cNvSpPr>
            <a:spLocks noGrp="1"/>
          </p:cNvSpPr>
          <p:nvPr>
            <p:ph idx="1"/>
          </p:nvPr>
        </p:nvSpPr>
        <p:spPr>
          <a:xfrm>
            <a:off x="3657600" y="1524000"/>
            <a:ext cx="4671754" cy="5633257"/>
          </a:xfrm>
        </p:spPr>
        <p:txBody>
          <a:bodyPr>
            <a:normAutofit/>
          </a:bodyPr>
          <a:lstStyle/>
          <a:p>
            <a:r>
              <a:rPr lang="en-IN" sz="2000" dirty="0"/>
              <a:t>Cervical </a:t>
            </a:r>
            <a:r>
              <a:rPr lang="en-IN" sz="2000" dirty="0" err="1" smtClean="0"/>
              <a:t>teratomas</a:t>
            </a:r>
            <a:r>
              <a:rPr lang="en-IN" sz="2000" dirty="0"/>
              <a:t> </a:t>
            </a:r>
            <a:r>
              <a:rPr lang="en-US" sz="2000" dirty="0" smtClean="0"/>
              <a:t>are </a:t>
            </a:r>
            <a:r>
              <a:rPr lang="en-US" sz="2000" dirty="0" err="1" smtClean="0">
                <a:solidFill>
                  <a:srgbClr val="C00000"/>
                </a:solidFill>
              </a:rPr>
              <a:t>calcifed</a:t>
            </a:r>
            <a:r>
              <a:rPr lang="en-US" sz="2000" dirty="0" smtClean="0">
                <a:solidFill>
                  <a:srgbClr val="C00000"/>
                </a:solidFill>
              </a:rPr>
              <a:t> complex </a:t>
            </a:r>
            <a:r>
              <a:rPr lang="en-US" sz="2000" dirty="0"/>
              <a:t>masses composed of </a:t>
            </a:r>
            <a:r>
              <a:rPr lang="en-US" sz="2000" dirty="0" smtClean="0"/>
              <a:t>cystic </a:t>
            </a:r>
            <a:r>
              <a:rPr lang="en-US" sz="2000" dirty="0"/>
              <a:t>and </a:t>
            </a:r>
            <a:r>
              <a:rPr lang="en-US" sz="2000" dirty="0" smtClean="0"/>
              <a:t>solid elements.</a:t>
            </a:r>
          </a:p>
          <a:p>
            <a:endParaRPr lang="en-US" sz="2000" dirty="0" smtClean="0"/>
          </a:p>
          <a:p>
            <a:endParaRPr lang="en-US" sz="2000" dirty="0"/>
          </a:p>
          <a:p>
            <a:r>
              <a:rPr lang="en-US" sz="2000" dirty="0" smtClean="0"/>
              <a:t>They </a:t>
            </a:r>
            <a:r>
              <a:rPr lang="en-US" sz="2000" dirty="0"/>
              <a:t>are usually</a:t>
            </a:r>
            <a:r>
              <a:rPr lang="en-US" sz="2000" dirty="0">
                <a:solidFill>
                  <a:srgbClr val="C00000"/>
                </a:solidFill>
              </a:rPr>
              <a:t> anterolateral </a:t>
            </a:r>
            <a:r>
              <a:rPr lang="en-US" sz="2000" dirty="0" smtClean="0"/>
              <a:t>and can </a:t>
            </a:r>
            <a:r>
              <a:rPr lang="en-US" sz="2000" dirty="0"/>
              <a:t>become </a:t>
            </a:r>
            <a:r>
              <a:rPr lang="en-US" sz="2000" dirty="0" smtClean="0"/>
              <a:t>large ,interfering </a:t>
            </a:r>
            <a:r>
              <a:rPr lang="en-US" sz="2000" dirty="0"/>
              <a:t>with fetal </a:t>
            </a:r>
            <a:r>
              <a:rPr lang="en-US" sz="2000" dirty="0" smtClean="0"/>
              <a:t>swallowing</a:t>
            </a:r>
            <a:r>
              <a:rPr lang="en-US" sz="2000" dirty="0"/>
              <a:t>.</a:t>
            </a:r>
            <a:endParaRPr lang="en-US" sz="2000" dirty="0" smtClean="0"/>
          </a:p>
          <a:p>
            <a:pPr marL="0" indent="0">
              <a:buNone/>
            </a:pPr>
            <a:endParaRPr lang="en-US" dirty="0" smtClean="0"/>
          </a:p>
        </p:txBody>
      </p:sp>
      <p:pic>
        <p:nvPicPr>
          <p:cNvPr id="5" name="Picture 4"/>
          <p:cNvPicPr>
            <a:picLocks noChangeAspect="1"/>
          </p:cNvPicPr>
          <p:nvPr/>
        </p:nvPicPr>
        <p:blipFill>
          <a:blip r:embed="rId3"/>
          <a:stretch>
            <a:fillRect/>
          </a:stretch>
        </p:blipFill>
        <p:spPr>
          <a:xfrm>
            <a:off x="323585" y="1375193"/>
            <a:ext cx="3316004" cy="4202648"/>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648702" y="1402080"/>
            <a:ext cx="3411978" cy="4419600"/>
          </a:xfrm>
          <a:prstGeom prst="rect">
            <a:avLst/>
          </a:prstGeom>
        </p:spPr>
      </p:pic>
      <p:sp>
        <p:nvSpPr>
          <p:cNvPr id="8" name="TextBox 7"/>
          <p:cNvSpPr txBox="1"/>
          <p:nvPr/>
        </p:nvSpPr>
        <p:spPr>
          <a:xfrm>
            <a:off x="3779520" y="5002546"/>
            <a:ext cx="4886498" cy="1015663"/>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US" sz="2000" dirty="0" smtClean="0"/>
              <a:t>Fat</a:t>
            </a:r>
            <a:r>
              <a:rPr lang="en-US" sz="2000" dirty="0"/>
              <a:t>, giving a high signal on </a:t>
            </a:r>
            <a:r>
              <a:rPr lang="en-US" sz="2000" dirty="0" smtClean="0"/>
              <a:t>T1W</a:t>
            </a:r>
            <a:r>
              <a:rPr lang="en-US" sz="2000" dirty="0"/>
              <a:t> </a:t>
            </a:r>
            <a:r>
              <a:rPr lang="en-US" sz="2000" dirty="0" smtClean="0"/>
              <a:t> </a:t>
            </a:r>
            <a:r>
              <a:rPr lang="en-US" sz="2000" dirty="0"/>
              <a:t>and a signal void from calcification will help to distinguish it from cystic </a:t>
            </a:r>
            <a:r>
              <a:rPr lang="en-US" sz="2000" dirty="0" err="1"/>
              <a:t>hygroma</a:t>
            </a:r>
            <a:endParaRPr lang="en-US" sz="2000" dirty="0"/>
          </a:p>
        </p:txBody>
      </p:sp>
      <p:sp>
        <p:nvSpPr>
          <p:cNvPr id="10" name="Right Arrow 9"/>
          <p:cNvSpPr/>
          <p:nvPr/>
        </p:nvSpPr>
        <p:spPr>
          <a:xfrm rot="9087689">
            <a:off x="10354537" y="3561759"/>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850406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6280"/>
            <a:ext cx="8596668" cy="1320800"/>
          </a:xfrm>
        </p:spPr>
        <p:txBody>
          <a:bodyPr/>
          <a:lstStyle/>
          <a:p>
            <a:r>
              <a:rPr lang="en-IN" dirty="0" smtClean="0"/>
              <a:t>ORAL TERATOMA (EPIGNATHUS)</a:t>
            </a:r>
            <a:endParaRPr lang="en-IN" dirty="0"/>
          </a:p>
        </p:txBody>
      </p:sp>
      <p:sp>
        <p:nvSpPr>
          <p:cNvPr id="3" name="Content Placeholder 2"/>
          <p:cNvSpPr>
            <a:spLocks noGrp="1"/>
          </p:cNvSpPr>
          <p:nvPr>
            <p:ph idx="1"/>
          </p:nvPr>
        </p:nvSpPr>
        <p:spPr>
          <a:xfrm>
            <a:off x="0" y="1512916"/>
            <a:ext cx="7478486" cy="5345084"/>
          </a:xfrm>
        </p:spPr>
        <p:txBody>
          <a:bodyPr>
            <a:normAutofit/>
          </a:bodyPr>
          <a:lstStyle/>
          <a:p>
            <a:endParaRPr lang="en-US" dirty="0" smtClean="0"/>
          </a:p>
          <a:p>
            <a:endParaRPr lang="en-US" dirty="0" smtClean="0"/>
          </a:p>
          <a:p>
            <a:endParaRPr lang="en-US" sz="2000" dirty="0" smtClean="0"/>
          </a:p>
          <a:p>
            <a:pPr marL="0" indent="0">
              <a:buNone/>
            </a:pPr>
            <a:endParaRPr lang="en-IN" dirty="0"/>
          </a:p>
          <a:p>
            <a:endParaRPr lang="en-US" dirty="0" smtClean="0"/>
          </a:p>
          <a:p>
            <a:endParaRPr lang="en-US" dirty="0" smtClean="0"/>
          </a:p>
          <a:p>
            <a:endParaRPr lang="en-US" dirty="0" smtClean="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7482840" y="657720"/>
            <a:ext cx="4160520" cy="4804521"/>
          </a:xfrm>
          <a:prstGeom prst="rect">
            <a:avLst/>
          </a:prstGeom>
        </p:spPr>
      </p:pic>
      <p:sp>
        <p:nvSpPr>
          <p:cNvPr id="5" name="Rectangle 4"/>
          <p:cNvSpPr/>
          <p:nvPr/>
        </p:nvSpPr>
        <p:spPr>
          <a:xfrm>
            <a:off x="7182195" y="5482920"/>
            <a:ext cx="5009805" cy="646331"/>
          </a:xfrm>
          <a:prstGeom prst="rect">
            <a:avLst/>
          </a:prstGeom>
        </p:spPr>
        <p:txBody>
          <a:bodyPr wrap="square">
            <a:spAutoFit/>
          </a:bodyPr>
          <a:lstStyle/>
          <a:p>
            <a:r>
              <a:rPr lang="en-US" i="1" dirty="0" smtClean="0">
                <a:solidFill>
                  <a:srgbClr val="C00000"/>
                </a:solidFill>
              </a:rPr>
              <a:t>T2 </a:t>
            </a:r>
            <a:r>
              <a:rPr lang="en-US" i="1" dirty="0">
                <a:solidFill>
                  <a:srgbClr val="C00000"/>
                </a:solidFill>
              </a:rPr>
              <a:t>heterogeneous mass with cystic and tissue </a:t>
            </a:r>
            <a:r>
              <a:rPr lang="en-US" i="1" dirty="0" smtClean="0">
                <a:solidFill>
                  <a:srgbClr val="C00000"/>
                </a:solidFill>
              </a:rPr>
              <a:t>   components </a:t>
            </a:r>
            <a:r>
              <a:rPr lang="en-US" i="1" dirty="0">
                <a:solidFill>
                  <a:srgbClr val="C00000"/>
                </a:solidFill>
              </a:rPr>
              <a:t>that distends the oral cavity</a:t>
            </a:r>
            <a:endParaRPr lang="en-IN" i="1" dirty="0">
              <a:solidFill>
                <a:srgbClr val="C00000"/>
              </a:solidFill>
            </a:endParaRPr>
          </a:p>
        </p:txBody>
      </p:sp>
      <p:sp>
        <p:nvSpPr>
          <p:cNvPr id="6" name="TextBox 5"/>
          <p:cNvSpPr txBox="1"/>
          <p:nvPr/>
        </p:nvSpPr>
        <p:spPr>
          <a:xfrm>
            <a:off x="198120" y="4232027"/>
            <a:ext cx="6903720" cy="707886"/>
          </a:xfrm>
          <a:prstGeom prst="rect">
            <a:avLst/>
          </a:prstGeom>
          <a:solidFill>
            <a:schemeClr val="accent1">
              <a:lumMod val="40000"/>
              <a:lumOff val="60000"/>
            </a:schemeClr>
          </a:solidFill>
          <a:ln>
            <a:solidFill>
              <a:schemeClr val="bg2">
                <a:lumMod val="90000"/>
              </a:schemeClr>
            </a:solidFill>
          </a:ln>
        </p:spPr>
        <p:txBody>
          <a:bodyPr wrap="square" rtlCol="0">
            <a:spAutoFit/>
          </a:bodyPr>
          <a:lstStyle/>
          <a:p>
            <a:r>
              <a:rPr lang="en-US" sz="2000" dirty="0"/>
              <a:t>On MRI, it appears as </a:t>
            </a:r>
            <a:r>
              <a:rPr lang="en-US" sz="2000" dirty="0" smtClean="0"/>
              <a:t> </a:t>
            </a:r>
            <a:r>
              <a:rPr lang="en-US" sz="2000" dirty="0"/>
              <a:t>heterogeneous lesion with mixed T2 signal. </a:t>
            </a:r>
          </a:p>
        </p:txBody>
      </p:sp>
      <p:sp>
        <p:nvSpPr>
          <p:cNvPr id="7" name="TextBox 6"/>
          <p:cNvSpPr txBox="1"/>
          <p:nvPr/>
        </p:nvSpPr>
        <p:spPr>
          <a:xfrm>
            <a:off x="0" y="2241130"/>
            <a:ext cx="7381702" cy="707886"/>
          </a:xfrm>
          <a:prstGeom prst="rect">
            <a:avLst/>
          </a:prstGeom>
          <a:solidFill>
            <a:schemeClr val="accent2">
              <a:lumMod val="20000"/>
              <a:lumOff val="80000"/>
            </a:schemeClr>
          </a:solidFill>
          <a:ln>
            <a:solidFill>
              <a:schemeClr val="bg2">
                <a:lumMod val="90000"/>
              </a:schemeClr>
            </a:solidFill>
          </a:ln>
        </p:spPr>
        <p:txBody>
          <a:bodyPr wrap="square" rtlCol="0">
            <a:spAutoFit/>
          </a:bodyPr>
          <a:lstStyle/>
          <a:p>
            <a:r>
              <a:rPr lang="en-US" sz="2000" dirty="0" smtClean="0"/>
              <a:t>They interfere </a:t>
            </a:r>
            <a:r>
              <a:rPr lang="en-US" sz="2000" dirty="0"/>
              <a:t>with fetal swallowing and resultant </a:t>
            </a:r>
            <a:r>
              <a:rPr lang="en-US" sz="2000" dirty="0" err="1"/>
              <a:t>polyhydramnios</a:t>
            </a:r>
            <a:endParaRPr lang="en-US" sz="2000" dirty="0"/>
          </a:p>
        </p:txBody>
      </p:sp>
      <p:sp>
        <p:nvSpPr>
          <p:cNvPr id="8" name="Right Arrow 7"/>
          <p:cNvSpPr/>
          <p:nvPr/>
        </p:nvSpPr>
        <p:spPr>
          <a:xfrm rot="8992331">
            <a:off x="10214537" y="2378982"/>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2886006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374" y="991891"/>
            <a:ext cx="8596668" cy="737031"/>
          </a:xfrm>
        </p:spPr>
        <p:txBody>
          <a:bodyPr/>
          <a:lstStyle/>
          <a:p>
            <a:r>
              <a:rPr lang="en-IN" dirty="0" smtClean="0"/>
              <a:t>DIFFUSE CUTANEOUS NEUROFIBROMA</a:t>
            </a:r>
            <a:endParaRPr lang="en-IN" dirty="0"/>
          </a:p>
        </p:txBody>
      </p:sp>
      <p:sp>
        <p:nvSpPr>
          <p:cNvPr id="3" name="Content Placeholder 2"/>
          <p:cNvSpPr>
            <a:spLocks noGrp="1"/>
          </p:cNvSpPr>
          <p:nvPr>
            <p:ph idx="1"/>
          </p:nvPr>
        </p:nvSpPr>
        <p:spPr>
          <a:xfrm>
            <a:off x="677334" y="2160589"/>
            <a:ext cx="7459276" cy="3880773"/>
          </a:xfrm>
        </p:spPr>
        <p:txBody>
          <a:bodyPr/>
          <a:lstStyle/>
          <a:p>
            <a:r>
              <a:rPr lang="en-US" sz="2000" b="1" dirty="0"/>
              <a:t>Frequently present with overgrowth of subcutaneous tissues typically of head and </a:t>
            </a:r>
            <a:r>
              <a:rPr lang="en-US" sz="2000" b="1" dirty="0" smtClean="0"/>
              <a:t>neck.</a:t>
            </a:r>
            <a:endParaRPr lang="en-US" sz="2000" b="1" dirty="0"/>
          </a:p>
          <a:p>
            <a:endParaRPr lang="en-IN" sz="2000" b="1" dirty="0"/>
          </a:p>
          <a:p>
            <a:r>
              <a:rPr lang="en-IN" sz="2000" b="1" dirty="0" smtClean="0"/>
              <a:t>Associated </a:t>
            </a:r>
            <a:r>
              <a:rPr lang="en-IN" sz="2000" b="1" dirty="0"/>
              <a:t>with NF-1</a:t>
            </a:r>
          </a:p>
          <a:p>
            <a:endParaRPr lang="en-IN" sz="2000" dirty="0"/>
          </a:p>
          <a:p>
            <a:endParaRPr lang="en-IN" dirty="0" smtClean="0"/>
          </a:p>
          <a:p>
            <a:endParaRPr lang="en-IN" sz="2000" b="1" dirty="0"/>
          </a:p>
          <a:p>
            <a:endParaRPr lang="en-IN" dirty="0"/>
          </a:p>
        </p:txBody>
      </p:sp>
      <p:pic>
        <p:nvPicPr>
          <p:cNvPr id="4" name="Picture 3"/>
          <p:cNvPicPr>
            <a:picLocks noChangeAspect="1"/>
          </p:cNvPicPr>
          <p:nvPr/>
        </p:nvPicPr>
        <p:blipFill>
          <a:blip r:embed="rId3"/>
          <a:stretch>
            <a:fillRect/>
          </a:stretch>
        </p:blipFill>
        <p:spPr>
          <a:xfrm>
            <a:off x="8084602" y="1549830"/>
            <a:ext cx="3735439" cy="3828082"/>
          </a:xfrm>
          <a:prstGeom prst="rect">
            <a:avLst/>
          </a:prstGeom>
        </p:spPr>
      </p:pic>
      <p:sp>
        <p:nvSpPr>
          <p:cNvPr id="5" name="Right Arrow 4"/>
          <p:cNvSpPr/>
          <p:nvPr/>
        </p:nvSpPr>
        <p:spPr>
          <a:xfrm rot="8992331">
            <a:off x="9300137" y="3246886"/>
            <a:ext cx="735708" cy="523853"/>
          </a:xfrm>
          <a:prstGeom prst="rightArrow">
            <a:avLst>
              <a:gd name="adj1" fmla="val 19260"/>
              <a:gd name="adj2" fmla="val 39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304800" y="4045015"/>
            <a:ext cx="7338964" cy="707886"/>
          </a:xfrm>
          <a:prstGeom prst="rect">
            <a:avLst/>
          </a:prstGeom>
          <a:solidFill>
            <a:schemeClr val="accent1">
              <a:lumMod val="20000"/>
              <a:lumOff val="80000"/>
            </a:schemeClr>
          </a:solidFill>
          <a:ln>
            <a:solidFill>
              <a:schemeClr val="bg2">
                <a:lumMod val="90000"/>
              </a:schemeClr>
            </a:solidFill>
          </a:ln>
        </p:spPr>
        <p:txBody>
          <a:bodyPr wrap="square" rtlCol="0">
            <a:spAutoFit/>
          </a:bodyPr>
          <a:lstStyle/>
          <a:p>
            <a:r>
              <a:rPr lang="en-IN" sz="2000" dirty="0"/>
              <a:t>On MRI, lesion appears as T1 isointense,T2 </a:t>
            </a:r>
            <a:r>
              <a:rPr lang="en-IN" sz="2000" dirty="0" smtClean="0"/>
              <a:t>hyper intense lesion with </a:t>
            </a:r>
            <a:r>
              <a:rPr lang="en-IN" sz="2000" dirty="0"/>
              <a:t>vivid contrast </a:t>
            </a:r>
            <a:r>
              <a:rPr lang="en-IN" sz="2000" dirty="0" smtClean="0"/>
              <a:t>enhancement and thickened nerves</a:t>
            </a:r>
            <a:endParaRPr lang="en-IN" sz="2000" dirty="0"/>
          </a:p>
        </p:txBody>
      </p:sp>
    </p:spTree>
    <p:extLst>
      <p:ext uri="{BB962C8B-B14F-4D97-AF65-F5344CB8AC3E}">
        <p14:creationId xmlns:p14="http://schemas.microsoft.com/office/powerpoint/2010/main" val="2092270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11195</TotalTime>
  <Words>8351</Words>
  <Application>Microsoft Office PowerPoint</Application>
  <PresentationFormat>Widescreen</PresentationFormat>
  <Paragraphs>1236</Paragraphs>
  <Slides>111</Slides>
  <Notes>86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Arial</vt:lpstr>
      <vt:lpstr>Calibri</vt:lpstr>
      <vt:lpstr>GillSansStd</vt:lpstr>
      <vt:lpstr>PalatinoLinotype-Roman</vt:lpstr>
      <vt:lpstr>Trebuchet MS</vt:lpstr>
      <vt:lpstr>Univers-Light</vt:lpstr>
      <vt:lpstr>Wingdings 3</vt:lpstr>
      <vt:lpstr>Facet</vt:lpstr>
      <vt:lpstr>CONGENITAL ANOMALIES OF HEAD,NECK AND FACE</vt:lpstr>
      <vt:lpstr>HEADINGS FOR DISCUSSION</vt:lpstr>
      <vt:lpstr>EMBRYOLOGY AND DEVELOPMENT</vt:lpstr>
      <vt:lpstr>PowerPoint Presentation</vt:lpstr>
      <vt:lpstr>EMBRYOGENESIS OF THE BRANCHIAL APPARATUS</vt:lpstr>
      <vt:lpstr>PowerPoint Presentation</vt:lpstr>
      <vt:lpstr>FACIAL DEVELOPMENT </vt:lpstr>
      <vt:lpstr>GESTATIONAL AGE WISE FACIAL DEVELOPMENT </vt:lpstr>
      <vt:lpstr>DEVELOPMENT OF TONGUE AND THYROID</vt:lpstr>
      <vt:lpstr>DEVELOPMENT OF NASAL CAVITIES</vt:lpstr>
      <vt:lpstr>INTERMAXILLARY SEGMENT</vt:lpstr>
      <vt:lpstr>DEVELOPMENT OF SECONDARY PALATE</vt:lpstr>
      <vt:lpstr>DEVELOPMENT OF THE NECK</vt:lpstr>
      <vt:lpstr>SONOGRAPHIC EVALUATION OF FETAL FACE</vt:lpstr>
      <vt:lpstr>SONOGRAPHIC EVALUATION OF NORMAL FETAL NECK</vt:lpstr>
      <vt:lpstr>PLANES FOR SCANNING</vt:lpstr>
      <vt:lpstr>AXIAL PLANES</vt:lpstr>
      <vt:lpstr>PowerPoint Presentation</vt:lpstr>
      <vt:lpstr>       FETAL MRI </vt:lpstr>
      <vt:lpstr>PowerPoint Presentation</vt:lpstr>
      <vt:lpstr>TECHNICAL PARAMETERS</vt:lpstr>
      <vt:lpstr>   MR ANATOMY</vt:lpstr>
      <vt:lpstr>ROLE OF CT SCAN</vt:lpstr>
      <vt:lpstr>ABNORMALITIES OF THE HEAD</vt:lpstr>
      <vt:lpstr>PowerPoint Presentation</vt:lpstr>
      <vt:lpstr>ABNORMAL SHAPE</vt:lpstr>
      <vt:lpstr>PowerPoint Presentation</vt:lpstr>
      <vt:lpstr>SYNDROMES ASSOCIATED WITH CRANIOSYNOSTOSIS</vt:lpstr>
      <vt:lpstr>PowerPoint Presentation</vt:lpstr>
      <vt:lpstr>CROUZON’S SYNDROME</vt:lpstr>
      <vt:lpstr>PFEIFFER’S SYNDROME</vt:lpstr>
      <vt:lpstr>WORMIAN BONES</vt:lpstr>
      <vt:lpstr>FOREHEAD ABNORMALITIES</vt:lpstr>
      <vt:lpstr>PowerPoint Presentation</vt:lpstr>
      <vt:lpstr>OCCIPITAL CEPHALOCELES</vt:lpstr>
      <vt:lpstr>FRONTOETHMOIDAL (SINCIPITAL CEPHALOCELE)</vt:lpstr>
      <vt:lpstr>PARIETAL CEPHALOCELES</vt:lpstr>
      <vt:lpstr>ORBIT ABNORMALITIES</vt:lpstr>
      <vt:lpstr>HYPOTELORISM</vt:lpstr>
      <vt:lpstr>HYPERTELORISM</vt:lpstr>
      <vt:lpstr>  CYCLOPIA</vt:lpstr>
      <vt:lpstr>MICROPHTHALMIA AND ANOPHTHALMIA</vt:lpstr>
      <vt:lpstr>PERSISTENT HYPERPLASTIC PRIMARY VITREOUS (PHPV)</vt:lpstr>
      <vt:lpstr>COLOBOMA</vt:lpstr>
      <vt:lpstr>CONGENITAL CATARACTS</vt:lpstr>
      <vt:lpstr>DACRYOCYSTOCELE</vt:lpstr>
      <vt:lpstr>EAR ABNORMALITIES</vt:lpstr>
      <vt:lpstr>MIDFACE ABNORMALITIES</vt:lpstr>
      <vt:lpstr>ABSENT NASAL BONE</vt:lpstr>
      <vt:lpstr>CONGENITAL MIDLINE NASOFRONTAL MASSES</vt:lpstr>
      <vt:lpstr>PowerPoint Presentation</vt:lpstr>
      <vt:lpstr>NASAL GLIOMA</vt:lpstr>
      <vt:lpstr>PowerPoint Presentation</vt:lpstr>
      <vt:lpstr>NASAL ENCEPHALOCELE</vt:lpstr>
      <vt:lpstr>PowerPoint Presentation</vt:lpstr>
      <vt:lpstr>CLEFT LIP AND PALATE</vt:lpstr>
      <vt:lpstr>PowerPoint Presentation</vt:lpstr>
      <vt:lpstr>PowerPoint Presentation</vt:lpstr>
      <vt:lpstr>PowerPoint Presentation</vt:lpstr>
      <vt:lpstr>UNILATERAL CLEFT LIP OR PALATE </vt:lpstr>
      <vt:lpstr>BILATERAL CLEFT LIP OR PALATE</vt:lpstr>
      <vt:lpstr>MEDIAN CLEFT LIP OR PALATE</vt:lpstr>
      <vt:lpstr>ISOLATED CLEFT OF SECONDARY PALATE</vt:lpstr>
      <vt:lpstr>UNUSUAL FACIAL (TESSIER) CLEFTS</vt:lpstr>
      <vt:lpstr>AMNIOTIC BAND SYNDROME</vt:lpstr>
      <vt:lpstr>SURGICAL MANAGEMENT OF CLEFT  LIP/PALATE</vt:lpstr>
      <vt:lpstr>CONGENITAL ATRESIAS AND STENOSES</vt:lpstr>
      <vt:lpstr>PowerPoint Presentation</vt:lpstr>
      <vt:lpstr>LOWER FACE ABNORMALITIES</vt:lpstr>
      <vt:lpstr>MICROGNATHIA</vt:lpstr>
      <vt:lpstr> MICROSTOMIA</vt:lpstr>
      <vt:lpstr>NECK ABNORMALITIES</vt:lpstr>
      <vt:lpstr>DIAGNOSTIC APPROACH </vt:lpstr>
      <vt:lpstr> RANULA</vt:lpstr>
      <vt:lpstr>THORNWALDT'S CYST</vt:lpstr>
      <vt:lpstr>THYROGLOSSAL DUCT CYST</vt:lpstr>
      <vt:lpstr>PowerPoint Presentation</vt:lpstr>
      <vt:lpstr>DERMOID/EPIDERMOID CYST</vt:lpstr>
      <vt:lpstr>LYMPHATIC MALFORMATION</vt:lpstr>
      <vt:lpstr>ROLE OF IMAGING DURING AN EXIT PROCEDURE </vt:lpstr>
      <vt:lpstr>TYPES OF LYMPHATIC MALFORMATION</vt:lpstr>
      <vt:lpstr>PowerPoint Presentation</vt:lpstr>
      <vt:lpstr>BRANCHIAL CLEFT ABNORMALITIES  FIRST BRANCHIAL ANOMALIES </vt:lpstr>
      <vt:lpstr>SECOND BRANCHIAL ANOMALIES </vt:lpstr>
      <vt:lpstr>PowerPoint Presentation</vt:lpstr>
      <vt:lpstr>PowerPoint Presentation</vt:lpstr>
      <vt:lpstr>THIRD BRANCHIAL ANOMALIES</vt:lpstr>
      <vt:lpstr>FOURTH BRANCHIAL ANOMALIES</vt:lpstr>
      <vt:lpstr>CERVICAL EXTENSION OF THE MEDIASTINAL THYMUS</vt:lpstr>
      <vt:lpstr>THYMIC CYST</vt:lpstr>
      <vt:lpstr>CYSTIC POUCH IN ESOPHAGEAL ATRESIA</vt:lpstr>
      <vt:lpstr>TRACHEO-ESOPHAGEAL FISTULA</vt:lpstr>
      <vt:lpstr>ECTOPIC THYROID GLAND</vt:lpstr>
      <vt:lpstr>THYROID GLAND HEMIAGENESIS</vt:lpstr>
      <vt:lpstr>THYROMEGALY AND GOITER</vt:lpstr>
      <vt:lpstr>STERNOMASTOID "TUMOUR"</vt:lpstr>
      <vt:lpstr>CERVICAL TERATOMA</vt:lpstr>
      <vt:lpstr>ORAL TERATOMA (EPIGNATHUS)</vt:lpstr>
      <vt:lpstr>DIFFUSE CUTANEOUS NEUROFIBROMA</vt:lpstr>
      <vt:lpstr>CERVICAL NEUROBLASTOMA</vt:lpstr>
      <vt:lpstr>CONGENITAL VASCULAR MASSES</vt:lpstr>
      <vt:lpstr>PowerPoint Presentation</vt:lpstr>
      <vt:lpstr>PowerPoint Presentation</vt:lpstr>
      <vt:lpstr>   INTERESTING      CASES </vt:lpstr>
      <vt:lpstr>               DOWN SYNDROME</vt:lpstr>
      <vt:lpstr>PowerPoint Presentation</vt:lpstr>
      <vt:lpstr>              EDWARDS SYNDROME</vt:lpstr>
      <vt:lpstr>PowerPoint Presentation</vt:lpstr>
      <vt:lpstr>               PATAU SYNDROME</vt:lpstr>
      <vt:lpstr>     SUMMARY &amp; CONCLUSION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CONGENITAL ANOMALIES OF HEAD,NECK AND FACE</dc:title>
  <dc:creator>Microsoft account</dc:creator>
  <cp:lastModifiedBy>Microsoft account</cp:lastModifiedBy>
  <cp:revision>526</cp:revision>
  <dcterms:created xsi:type="dcterms:W3CDTF">2020-07-27T11:10:41Z</dcterms:created>
  <dcterms:modified xsi:type="dcterms:W3CDTF">2020-11-13T04:25:30Z</dcterms:modified>
</cp:coreProperties>
</file>