
<file path=[Content_Types].xml><?xml version="1.0" encoding="utf-8"?>
<Types xmlns="http://schemas.openxmlformats.org/package/2006/content-types">
  <Default Extension="avi" ContentType="video/x-msvideo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9" r:id="rId4"/>
    <p:sldId id="269" r:id="rId5"/>
    <p:sldId id="260" r:id="rId6"/>
    <p:sldId id="277" r:id="rId7"/>
    <p:sldId id="261" r:id="rId8"/>
    <p:sldId id="262" r:id="rId9"/>
    <p:sldId id="263" r:id="rId10"/>
    <p:sldId id="264" r:id="rId11"/>
    <p:sldId id="265" r:id="rId12"/>
    <p:sldId id="267" r:id="rId13"/>
    <p:sldId id="270" r:id="rId14"/>
    <p:sldId id="266" r:id="rId15"/>
    <p:sldId id="272" r:id="rId16"/>
    <p:sldId id="278" r:id="rId17"/>
    <p:sldId id="273" r:id="rId18"/>
    <p:sldId id="274" r:id="rId19"/>
    <p:sldId id="275" r:id="rId20"/>
    <p:sldId id="279" r:id="rId21"/>
  </p:sldIdLst>
  <p:sldSz cx="16256000" cy="9144000"/>
  <p:notesSz cx="16256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36" y="114"/>
      </p:cViewPr>
      <p:guideLst>
        <p:guide orient="horz" pos="2880"/>
        <p:guide pos="21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483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7123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199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39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12800" y="365759"/>
            <a:ext cx="14630399" cy="1463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103120"/>
            <a:ext cx="14630399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19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1327" y="1939608"/>
            <a:ext cx="13570333" cy="224676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7000" b="1" dirty="0">
                <a:solidFill>
                  <a:schemeClr val="bg1"/>
                </a:solidFill>
              </a:rPr>
              <a:t>MR Defecography –  Getting to the bottom of 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000" y="5410200"/>
            <a:ext cx="16945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32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IN" sz="3200" b="1" dirty="0">
                <a:solidFill>
                  <a:schemeClr val="accent2">
                    <a:lumMod val="50000"/>
                  </a:schemeClr>
                </a:solidFill>
              </a:rPr>
              <a:t>       Dr Pavankumar,  Department of Radio diagnosis, Aster CMI Hospital, Bangalore</a:t>
            </a:r>
          </a:p>
          <a:p>
            <a:r>
              <a:rPr lang="en-IN" sz="3200" b="1" dirty="0">
                <a:solidFill>
                  <a:schemeClr val="accent2">
                    <a:lumMod val="50000"/>
                  </a:schemeClr>
                </a:solidFill>
              </a:rPr>
              <a:t>                                      </a:t>
            </a:r>
            <a:endParaRPr lang="en-IN" sz="6667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91" y="14811"/>
            <a:ext cx="16339621" cy="17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1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34" y="-98620"/>
            <a:ext cx="10322034" cy="8785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564" y="1528925"/>
            <a:ext cx="6392436" cy="6082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428" y="392475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/>
              <a:t>Puborectalis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2248954" y="2977865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Rectum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8674" y="5877485"/>
            <a:ext cx="182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Anal canal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529" y="5231154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Pubic bone</a:t>
            </a:r>
          </a:p>
        </p:txBody>
      </p:sp>
      <p:pic>
        <p:nvPicPr>
          <p:cNvPr id="4" name="be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6182" y="1551782"/>
            <a:ext cx="6059817" cy="60598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6256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                          Third phase – Strain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987628"/>
            <a:ext cx="3735661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 err="1">
                <a:solidFill>
                  <a:schemeClr val="bg1"/>
                </a:solidFill>
              </a:rPr>
              <a:t>Diagramatic</a:t>
            </a:r>
            <a:r>
              <a:rPr lang="en-IN" sz="2500" dirty="0">
                <a:solidFill>
                  <a:schemeClr val="bg1"/>
                </a:solidFill>
              </a:rPr>
              <a:t> representation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75101" y="1030095"/>
            <a:ext cx="3735661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Static image in strain phase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21594" y="936696"/>
            <a:ext cx="5102606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Dynamic MR/video in strain phase</a:t>
            </a:r>
          </a:p>
        </p:txBody>
      </p:sp>
    </p:spTree>
    <p:extLst>
      <p:ext uri="{BB962C8B-B14F-4D97-AF65-F5344CB8AC3E}">
        <p14:creationId xmlns:p14="http://schemas.microsoft.com/office/powerpoint/2010/main" val="164349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" y="1364787"/>
            <a:ext cx="5461000" cy="7531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4066" y="410311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/>
              <a:t>Puborectalis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565686" y="5397891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Pubic bone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3388" y="2849644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Rectum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3005" y="6817796"/>
            <a:ext cx="182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Anal canal</a:t>
            </a:r>
          </a:p>
        </p:txBody>
      </p:sp>
      <p:pic>
        <p:nvPicPr>
          <p:cNvPr id="10" name="defe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4000" y="1742335"/>
            <a:ext cx="5842000" cy="6082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6256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                        Fourth phase – Defecation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096050"/>
            <a:ext cx="3735661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 err="1">
                <a:solidFill>
                  <a:schemeClr val="bg1"/>
                </a:solidFill>
              </a:rPr>
              <a:t>Diagramatic</a:t>
            </a:r>
            <a:r>
              <a:rPr lang="en-IN" sz="2500" dirty="0">
                <a:solidFill>
                  <a:schemeClr val="bg1"/>
                </a:solidFill>
              </a:rPr>
              <a:t> representation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5200" y="1078785"/>
            <a:ext cx="4451083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Static image in defecation phase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65822" y="1126260"/>
            <a:ext cx="5620481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Dynamic MR/video in defecation phase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14000" y="5890932"/>
            <a:ext cx="5689600" cy="193899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1"/>
                </a:solidFill>
              </a:rPr>
              <a:t>Mild rectal prolapse with Medium sized anterior rectocele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5602" y="1874428"/>
            <a:ext cx="6158905" cy="61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543" y="32656"/>
            <a:ext cx="8927944" cy="873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629" y="32656"/>
            <a:ext cx="7313543" cy="140038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Measurements</a:t>
            </a:r>
          </a:p>
          <a:p>
            <a:endParaRPr lang="en-IN" sz="25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629" y="2057400"/>
            <a:ext cx="7064829" cy="470898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IN" sz="3000" b="1" dirty="0" err="1">
                <a:solidFill>
                  <a:schemeClr val="bg1"/>
                </a:solidFill>
              </a:rPr>
              <a:t>Pubococcygeal</a:t>
            </a:r>
            <a:r>
              <a:rPr lang="en-IN" sz="3000" b="1" dirty="0">
                <a:solidFill>
                  <a:schemeClr val="bg1"/>
                </a:solidFill>
              </a:rPr>
              <a:t> line</a:t>
            </a:r>
            <a:r>
              <a:rPr lang="en-IN" sz="3000" dirty="0">
                <a:solidFill>
                  <a:schemeClr val="bg1"/>
                </a:solidFill>
              </a:rPr>
              <a:t> – A line joining the inferior aspect of pubic symphysis to the last coccygeal joint.</a:t>
            </a:r>
          </a:p>
          <a:p>
            <a:endParaRPr lang="en-IN" sz="3000" dirty="0">
              <a:solidFill>
                <a:schemeClr val="bg1"/>
              </a:solidFill>
            </a:endParaRPr>
          </a:p>
          <a:p>
            <a:r>
              <a:rPr lang="en-IN" sz="3000" b="1" dirty="0">
                <a:solidFill>
                  <a:schemeClr val="bg1"/>
                </a:solidFill>
              </a:rPr>
              <a:t>H line </a:t>
            </a:r>
            <a:r>
              <a:rPr lang="en-IN" sz="3000" dirty="0">
                <a:solidFill>
                  <a:schemeClr val="bg1"/>
                </a:solidFill>
              </a:rPr>
              <a:t>– Corresponds to the AP diameter of the Hiatus.</a:t>
            </a:r>
          </a:p>
          <a:p>
            <a:endParaRPr lang="en-IN" sz="3000" b="1" dirty="0">
              <a:solidFill>
                <a:schemeClr val="bg1"/>
              </a:solidFill>
            </a:endParaRPr>
          </a:p>
          <a:p>
            <a:r>
              <a:rPr lang="en-IN" sz="3000" b="1" dirty="0">
                <a:solidFill>
                  <a:schemeClr val="bg1"/>
                </a:solidFill>
              </a:rPr>
              <a:t>M line </a:t>
            </a:r>
            <a:r>
              <a:rPr lang="en-IN" sz="3000" dirty="0">
                <a:solidFill>
                  <a:schemeClr val="bg1"/>
                </a:solidFill>
              </a:rPr>
              <a:t>– Perpendicular distance between the </a:t>
            </a:r>
            <a:r>
              <a:rPr lang="en-IN" sz="3000" dirty="0" err="1">
                <a:solidFill>
                  <a:schemeClr val="bg1"/>
                </a:solidFill>
              </a:rPr>
              <a:t>pubococcygeal</a:t>
            </a:r>
            <a:r>
              <a:rPr lang="en-IN" sz="3000" dirty="0">
                <a:solidFill>
                  <a:schemeClr val="bg1"/>
                </a:solidFill>
              </a:rPr>
              <a:t> line and posterior </a:t>
            </a:r>
            <a:r>
              <a:rPr lang="en-IN" sz="3000" dirty="0" err="1">
                <a:solidFill>
                  <a:schemeClr val="bg1"/>
                </a:solidFill>
              </a:rPr>
              <a:t>anorectal</a:t>
            </a:r>
            <a:r>
              <a:rPr lang="en-IN" sz="3000" dirty="0">
                <a:solidFill>
                  <a:schemeClr val="bg1"/>
                </a:solidFill>
              </a:rPr>
              <a:t> junction.</a:t>
            </a:r>
          </a:p>
        </p:txBody>
      </p:sp>
    </p:spTree>
    <p:extLst>
      <p:ext uri="{BB962C8B-B14F-4D97-AF65-F5344CB8AC3E}">
        <p14:creationId xmlns:p14="http://schemas.microsoft.com/office/powerpoint/2010/main" val="91155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471" y="0"/>
            <a:ext cx="9119243" cy="861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629" y="32656"/>
            <a:ext cx="7313543" cy="140038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Measurements</a:t>
            </a:r>
          </a:p>
          <a:p>
            <a:endParaRPr lang="en-IN" sz="25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29" y="2057400"/>
            <a:ext cx="7064829" cy="42473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IN" sz="3000" b="1" dirty="0" err="1">
                <a:solidFill>
                  <a:schemeClr val="bg1"/>
                </a:solidFill>
              </a:rPr>
              <a:t>Anorectal</a:t>
            </a:r>
            <a:r>
              <a:rPr lang="en-IN" sz="3000" b="1" dirty="0">
                <a:solidFill>
                  <a:schemeClr val="bg1"/>
                </a:solidFill>
              </a:rPr>
              <a:t> angle</a:t>
            </a:r>
            <a:r>
              <a:rPr lang="en-IN" sz="3000" dirty="0">
                <a:solidFill>
                  <a:schemeClr val="bg1"/>
                </a:solidFill>
              </a:rPr>
              <a:t> –</a:t>
            </a:r>
          </a:p>
          <a:p>
            <a:r>
              <a:rPr lang="en-IN" sz="3000" dirty="0">
                <a:solidFill>
                  <a:schemeClr val="bg1"/>
                </a:solidFill>
              </a:rPr>
              <a:t>Formed by a line passing through the centre of anal canal and a line passing along the posterior wall of rectum.</a:t>
            </a:r>
          </a:p>
          <a:p>
            <a:endParaRPr lang="en-IN" sz="3000" dirty="0">
              <a:solidFill>
                <a:schemeClr val="bg1"/>
              </a:solidFill>
            </a:endParaRPr>
          </a:p>
          <a:p>
            <a:r>
              <a:rPr lang="en-IN" sz="3000" dirty="0">
                <a:solidFill>
                  <a:schemeClr val="bg1"/>
                </a:solidFill>
              </a:rPr>
              <a:t>At rest – 100- 127.</a:t>
            </a:r>
          </a:p>
          <a:p>
            <a:r>
              <a:rPr lang="en-IN" sz="3000" dirty="0">
                <a:solidFill>
                  <a:schemeClr val="bg1"/>
                </a:solidFill>
              </a:rPr>
              <a:t>Decreases – During Squeeze.</a:t>
            </a:r>
          </a:p>
          <a:p>
            <a:r>
              <a:rPr lang="en-IN" sz="3000" dirty="0">
                <a:solidFill>
                  <a:schemeClr val="bg1"/>
                </a:solidFill>
              </a:rPr>
              <a:t>Increases – During strain / Defecation.</a:t>
            </a:r>
          </a:p>
          <a:p>
            <a:endParaRPr lang="en-IN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27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6256000" cy="88765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5000" dirty="0">
                <a:solidFill>
                  <a:schemeClr val="bg1"/>
                </a:solidFill>
              </a:rPr>
              <a:t>Staging pelvic organ prolapse based on </a:t>
            </a:r>
            <a:r>
              <a:rPr lang="en-IN" sz="5000" dirty="0" err="1">
                <a:solidFill>
                  <a:schemeClr val="bg1"/>
                </a:solidFill>
              </a:rPr>
              <a:t>pubococcygeal</a:t>
            </a:r>
            <a:r>
              <a:rPr lang="en-IN" sz="5000" dirty="0">
                <a:solidFill>
                  <a:schemeClr val="bg1"/>
                </a:solidFill>
              </a:rPr>
              <a:t> 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2400" y="1742522"/>
            <a:ext cx="5562600" cy="31700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1"/>
                </a:solidFill>
              </a:rPr>
              <a:t>Small organ prolapse</a:t>
            </a:r>
          </a:p>
          <a:p>
            <a:endParaRPr lang="en-IN" sz="4000" dirty="0">
              <a:solidFill>
                <a:schemeClr val="bg1"/>
              </a:solidFill>
            </a:endParaRPr>
          </a:p>
          <a:p>
            <a:r>
              <a:rPr lang="en-IN" sz="4000" dirty="0">
                <a:solidFill>
                  <a:schemeClr val="bg1"/>
                </a:solidFill>
              </a:rPr>
              <a:t>Medium organ prolapse</a:t>
            </a:r>
          </a:p>
          <a:p>
            <a:endParaRPr lang="en-IN" sz="4000" dirty="0">
              <a:solidFill>
                <a:schemeClr val="bg1"/>
              </a:solidFill>
            </a:endParaRPr>
          </a:p>
          <a:p>
            <a:r>
              <a:rPr lang="en-IN" sz="4000" dirty="0">
                <a:solidFill>
                  <a:schemeClr val="bg1"/>
                </a:solidFill>
              </a:rPr>
              <a:t>Large organ prolapse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5000" y="1734677"/>
            <a:ext cx="7634942" cy="31700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1"/>
                </a:solidFill>
              </a:rPr>
              <a:t>Less than 3cm caudal to PCL line</a:t>
            </a:r>
          </a:p>
          <a:p>
            <a:endParaRPr lang="en-IN" sz="4000" dirty="0">
              <a:solidFill>
                <a:schemeClr val="bg1"/>
              </a:solidFill>
            </a:endParaRPr>
          </a:p>
          <a:p>
            <a:r>
              <a:rPr lang="en-IN" sz="4000" dirty="0">
                <a:solidFill>
                  <a:schemeClr val="bg1"/>
                </a:solidFill>
              </a:rPr>
              <a:t>3-6 cm caudal to PCL line</a:t>
            </a:r>
          </a:p>
          <a:p>
            <a:endParaRPr lang="en-IN" sz="4000" dirty="0">
              <a:solidFill>
                <a:schemeClr val="bg1"/>
              </a:solidFill>
            </a:endParaRPr>
          </a:p>
          <a:p>
            <a:r>
              <a:rPr lang="en-IN" sz="4000" dirty="0">
                <a:solidFill>
                  <a:schemeClr val="bg1"/>
                </a:solidFill>
              </a:rPr>
              <a:t>&gt;6cm caudal to PCL 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7918" y="880748"/>
            <a:ext cx="13202024" cy="86177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IN" sz="5000" dirty="0">
                <a:solidFill>
                  <a:schemeClr val="bg1"/>
                </a:solidFill>
              </a:rPr>
              <a:t>        Stage                              Measurement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975378"/>
            <a:ext cx="16266886" cy="478592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bg1"/>
                </a:solidFill>
              </a:rPr>
              <a:t>Anterior Rectocele</a:t>
            </a:r>
            <a:r>
              <a:rPr lang="en-IN" sz="4000" dirty="0">
                <a:solidFill>
                  <a:schemeClr val="bg1"/>
                </a:solidFill>
              </a:rPr>
              <a:t> – Ventral prolapse of rectum for more than 2cm.</a:t>
            </a:r>
          </a:p>
          <a:p>
            <a:endParaRPr lang="en-IN" sz="4000" dirty="0">
              <a:solidFill>
                <a:schemeClr val="bg1"/>
              </a:solidFill>
            </a:endParaRPr>
          </a:p>
          <a:p>
            <a:r>
              <a:rPr lang="en-IN" sz="4000" b="1" dirty="0">
                <a:solidFill>
                  <a:schemeClr val="bg1"/>
                </a:solidFill>
              </a:rPr>
              <a:t>Classification</a:t>
            </a:r>
            <a:r>
              <a:rPr lang="en-IN" sz="4000" dirty="0">
                <a:solidFill>
                  <a:schemeClr val="bg1"/>
                </a:solidFill>
              </a:rPr>
              <a:t> –</a:t>
            </a:r>
          </a:p>
          <a:p>
            <a:r>
              <a:rPr lang="en-IN" sz="4000" dirty="0">
                <a:solidFill>
                  <a:schemeClr val="bg1"/>
                </a:solidFill>
              </a:rPr>
              <a:t>Mild - &lt;2cm.</a:t>
            </a:r>
          </a:p>
          <a:p>
            <a:r>
              <a:rPr lang="en-IN" sz="4000" dirty="0">
                <a:solidFill>
                  <a:schemeClr val="bg1"/>
                </a:solidFill>
              </a:rPr>
              <a:t>Moderate – 2-4cm.</a:t>
            </a:r>
          </a:p>
          <a:p>
            <a:r>
              <a:rPr lang="en-IN" sz="4000" dirty="0">
                <a:solidFill>
                  <a:schemeClr val="bg1"/>
                </a:solidFill>
              </a:rPr>
              <a:t>Severe - &gt;4cm.</a:t>
            </a:r>
          </a:p>
          <a:p>
            <a:endParaRPr lang="en-IN" sz="4000" dirty="0">
              <a:solidFill>
                <a:schemeClr val="bg1"/>
              </a:solidFill>
            </a:endParaRPr>
          </a:p>
          <a:p>
            <a:endParaRPr lang="en-IN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76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6256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Case I – 54 year old female with </a:t>
            </a:r>
            <a:r>
              <a:rPr lang="en-IN" sz="3000" dirty="0" err="1">
                <a:solidFill>
                  <a:schemeClr val="bg1"/>
                </a:solidFill>
              </a:rPr>
              <a:t>dysynergic</a:t>
            </a:r>
            <a:r>
              <a:rPr lang="en-IN" sz="3000" dirty="0">
                <a:solidFill>
                  <a:schemeClr val="bg1"/>
                </a:solidFill>
              </a:rPr>
              <a:t> defecation.</a:t>
            </a:r>
          </a:p>
          <a:p>
            <a:r>
              <a:rPr lang="en-IN" sz="3000" dirty="0">
                <a:solidFill>
                  <a:schemeClr val="bg1"/>
                </a:solidFill>
              </a:rPr>
              <a:t>Findings – Mild Rectal prolapse with (2.9cm) with large anterior rectocele(3.4cm).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" y="2363191"/>
            <a:ext cx="4202020" cy="5772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295" y="2363191"/>
            <a:ext cx="3924300" cy="5772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595" y="2372156"/>
            <a:ext cx="4343400" cy="5799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688" y="7010400"/>
            <a:ext cx="3216088" cy="390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4518" y="2363191"/>
            <a:ext cx="4290359" cy="57676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9547" y="6935998"/>
            <a:ext cx="3910853" cy="4649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335484"/>
            <a:ext cx="16267113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1"/>
                </a:solidFill>
              </a:rPr>
              <a:t>        Rest                          Squeeze                       Strain                     Defecate</a:t>
            </a:r>
          </a:p>
        </p:txBody>
      </p:sp>
    </p:spTree>
    <p:extLst>
      <p:ext uri="{BB962C8B-B14F-4D97-AF65-F5344CB8AC3E}">
        <p14:creationId xmlns:p14="http://schemas.microsoft.com/office/powerpoint/2010/main" val="295373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6256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Case II – 67 Year old male with altered bowel movements and mass per rectum</a:t>
            </a:r>
          </a:p>
          <a:p>
            <a:r>
              <a:rPr lang="en-IN" sz="3000" dirty="0">
                <a:solidFill>
                  <a:schemeClr val="bg1"/>
                </a:solidFill>
              </a:rPr>
              <a:t>Findings – Small rectal prolapse during strain and defecation phase (&lt;2cm).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335484"/>
            <a:ext cx="16267113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1"/>
                </a:solidFill>
              </a:rPr>
              <a:t>        Rest                          Squeeze                       Strain                     Defecate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799"/>
            <a:ext cx="4700077" cy="6422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948" y="2236693"/>
            <a:ext cx="4343400" cy="6395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491" y="2236693"/>
            <a:ext cx="4577880" cy="6395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2008" y="2209799"/>
            <a:ext cx="4493991" cy="6422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6169" y="8020890"/>
            <a:ext cx="3005667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8680" y="8011150"/>
            <a:ext cx="3059113" cy="390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477" y="7327017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Hydrocele</a:t>
            </a:r>
          </a:p>
        </p:txBody>
      </p:sp>
      <p:sp>
        <p:nvSpPr>
          <p:cNvPr id="13" name="Right Arrow 12"/>
          <p:cNvSpPr/>
          <p:nvPr/>
        </p:nvSpPr>
        <p:spPr>
          <a:xfrm rot="10800000">
            <a:off x="1927860" y="7316799"/>
            <a:ext cx="610229" cy="553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4111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35" y="1642782"/>
            <a:ext cx="4286372" cy="670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718" y="1665195"/>
            <a:ext cx="3851096" cy="6705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00" y="1615887"/>
            <a:ext cx="4800600" cy="67324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335484"/>
            <a:ext cx="16267113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1"/>
                </a:solidFill>
              </a:rPr>
              <a:t>        Rest                       Squeeze                       Strain                       Defecate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6256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Case III – 37 Year old male with difficulty in passing stools.</a:t>
            </a:r>
          </a:p>
          <a:p>
            <a:r>
              <a:rPr lang="en-IN" sz="3000" dirty="0">
                <a:solidFill>
                  <a:schemeClr val="bg1"/>
                </a:solidFill>
              </a:rPr>
              <a:t>Findings – Moderate Rectal prolapse with (5.6cm) with small anterior rectocele.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3200" y="1990154"/>
            <a:ext cx="4622800" cy="6358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2400" y="7624654"/>
            <a:ext cx="2983689" cy="4298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413663" y="7624654"/>
            <a:ext cx="4387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 rot="20591422">
            <a:off x="13783925" y="605222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Rectocele</a:t>
            </a:r>
          </a:p>
        </p:txBody>
      </p:sp>
    </p:spTree>
    <p:extLst>
      <p:ext uri="{BB962C8B-B14F-4D97-AF65-F5344CB8AC3E}">
        <p14:creationId xmlns:p14="http://schemas.microsoft.com/office/powerpoint/2010/main" val="3453948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6256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Case IV –61 year old female presented with history of constipation.</a:t>
            </a:r>
          </a:p>
          <a:p>
            <a:r>
              <a:rPr lang="en-IN" sz="3000" dirty="0">
                <a:solidFill>
                  <a:schemeClr val="bg1"/>
                </a:solidFill>
              </a:rPr>
              <a:t>Findings – Global pelvic floor weakness, moderate Rectal prolapse with rectocele and cystocele.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4152181" cy="617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00" y="1981200"/>
            <a:ext cx="4267200" cy="617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088" y="2003612"/>
            <a:ext cx="4305300" cy="617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255" y="7351217"/>
            <a:ext cx="3366966" cy="775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9389" y="2002850"/>
            <a:ext cx="4416612" cy="6150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783" y="7388616"/>
            <a:ext cx="3403817" cy="7378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335484"/>
            <a:ext cx="16267113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1"/>
                </a:solidFill>
              </a:rPr>
              <a:t>        Rest                          Squeeze                       Strain                     Defecate</a:t>
            </a:r>
          </a:p>
        </p:txBody>
      </p:sp>
    </p:spTree>
    <p:extLst>
      <p:ext uri="{BB962C8B-B14F-4D97-AF65-F5344CB8AC3E}">
        <p14:creationId xmlns:p14="http://schemas.microsoft.com/office/powerpoint/2010/main" val="1929692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2984"/>
            <a:ext cx="4156127" cy="655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457" y="1810871"/>
            <a:ext cx="3868270" cy="6621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00" y="1842247"/>
            <a:ext cx="4403165" cy="6590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414" y="7148792"/>
            <a:ext cx="3574915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2964" y="1842247"/>
            <a:ext cx="4563036" cy="6539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6816" y="3040894"/>
            <a:ext cx="3301492" cy="10401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6256000" cy="14773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Case V –25 year old female presented with history of constipation.</a:t>
            </a:r>
          </a:p>
          <a:p>
            <a:r>
              <a:rPr lang="en-IN" sz="3000" dirty="0">
                <a:solidFill>
                  <a:schemeClr val="bg1"/>
                </a:solidFill>
              </a:rPr>
              <a:t>Findings – Global pelvic floor weakness with large rectal prolapse, uterine/vaginal prolapse, moderate cystocele and </a:t>
            </a:r>
            <a:r>
              <a:rPr lang="en-IN" sz="3000" dirty="0" err="1">
                <a:solidFill>
                  <a:schemeClr val="bg1"/>
                </a:solidFill>
              </a:rPr>
              <a:t>enterocele</a:t>
            </a:r>
            <a:r>
              <a:rPr lang="en-IN" sz="3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2031" y="1443873"/>
            <a:ext cx="16267113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1"/>
                </a:solidFill>
              </a:rPr>
              <a:t>        Rest                          Squeeze                       Strain                     Defecate</a:t>
            </a:r>
          </a:p>
        </p:txBody>
      </p:sp>
    </p:spTree>
    <p:extLst>
      <p:ext uri="{BB962C8B-B14F-4D97-AF65-F5344CB8AC3E}">
        <p14:creationId xmlns:p14="http://schemas.microsoft.com/office/powerpoint/2010/main" val="4236643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8449"/>
            <a:ext cx="8692789" cy="762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6256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         MR defecography – Normal Anatomy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4064168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Urinary bladder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2182" y="2921168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Uterus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9649" y="5135122"/>
            <a:ext cx="182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Vagina</a:t>
            </a:r>
          </a:p>
        </p:txBody>
      </p:sp>
      <p:sp>
        <p:nvSpPr>
          <p:cNvPr id="9" name="TextBox 8"/>
          <p:cNvSpPr txBox="1"/>
          <p:nvPr/>
        </p:nvSpPr>
        <p:spPr>
          <a:xfrm rot="18911721">
            <a:off x="6444391" y="5227047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Levator </a:t>
            </a:r>
            <a:r>
              <a:rPr lang="en-IN" sz="3000" dirty="0" err="1">
                <a:solidFill>
                  <a:schemeClr val="bg1"/>
                </a:solidFill>
              </a:rPr>
              <a:t>ani</a:t>
            </a:r>
            <a:endParaRPr lang="en-IN" sz="3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6800" y="3198167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Rectum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5191" y="6209878"/>
            <a:ext cx="234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>
                <a:solidFill>
                  <a:schemeClr val="bg1"/>
                </a:solidFill>
              </a:rPr>
              <a:t>Anorectal</a:t>
            </a:r>
            <a:r>
              <a:rPr lang="en-IN" dirty="0">
                <a:solidFill>
                  <a:schemeClr val="bg1"/>
                </a:solidFill>
              </a:rPr>
              <a:t> junction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049" y="6764408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Anal canal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86" y="1184517"/>
            <a:ext cx="7456494" cy="76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57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9000" y="152400"/>
            <a:ext cx="14325600" cy="837152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IN" sz="7000" b="1" u="sng" dirty="0">
                <a:solidFill>
                  <a:schemeClr val="bg1"/>
                </a:solidFill>
              </a:rPr>
              <a:t>Conclusion</a:t>
            </a:r>
          </a:p>
          <a:p>
            <a:endParaRPr lang="en-IN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>
                <a:solidFill>
                  <a:schemeClr val="bg1"/>
                </a:solidFill>
              </a:rPr>
              <a:t>No use of intravenous contrast and ionizing radiation.</a:t>
            </a:r>
          </a:p>
          <a:p>
            <a:endParaRPr lang="en-IN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>
                <a:solidFill>
                  <a:schemeClr val="bg1"/>
                </a:solidFill>
              </a:rPr>
              <a:t>It is superior to fluoroscopic defecography in  providing the ability to detect associated abnormalities in the bladder and cervix/vagina.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IN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>
                <a:solidFill>
                  <a:schemeClr val="bg1"/>
                </a:solidFill>
              </a:rPr>
              <a:t>Real time imaging- Providing dynamic evaluation of position of different structure in different phases.</a:t>
            </a:r>
          </a:p>
          <a:p>
            <a:endParaRPr lang="en-IN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>
                <a:solidFill>
                  <a:schemeClr val="bg1"/>
                </a:solidFill>
              </a:rPr>
              <a:t>The exam is fast (approx. 30 minutes).</a:t>
            </a:r>
          </a:p>
          <a:p>
            <a:endParaRPr lang="en-IN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>
                <a:solidFill>
                  <a:schemeClr val="bg1"/>
                </a:solidFill>
              </a:rPr>
              <a:t>Grading of severity of pelvic floor weakness and organ descent.</a:t>
            </a:r>
          </a:p>
          <a:p>
            <a:endParaRPr lang="en-I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4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7911861" cy="7914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6256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      MR defecography – Male pelvis anatomy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033" y="1010614"/>
            <a:ext cx="8898967" cy="76660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20878" y="6748611"/>
            <a:ext cx="3267993" cy="55399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3000" dirty="0" err="1">
                <a:solidFill>
                  <a:schemeClr val="bg1"/>
                </a:solidFill>
              </a:rPr>
              <a:t>Puborectalis</a:t>
            </a:r>
            <a:r>
              <a:rPr lang="en-IN" sz="3000" dirty="0">
                <a:solidFill>
                  <a:schemeClr val="bg1"/>
                </a:solidFill>
              </a:rPr>
              <a:t> muscle</a:t>
            </a:r>
          </a:p>
        </p:txBody>
      </p:sp>
      <p:sp>
        <p:nvSpPr>
          <p:cNvPr id="5" name="Right Arrow 4"/>
          <p:cNvSpPr/>
          <p:nvPr/>
        </p:nvSpPr>
        <p:spPr>
          <a:xfrm rot="10800000">
            <a:off x="12190620" y="6887111"/>
            <a:ext cx="669007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143510" y="5974087"/>
            <a:ext cx="1371600" cy="55399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Rectum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5800" y="4517968"/>
            <a:ext cx="1524358" cy="55399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</a:rPr>
              <a:t>Prostate</a:t>
            </a:r>
          </a:p>
        </p:txBody>
      </p:sp>
      <p:sp>
        <p:nvSpPr>
          <p:cNvPr id="13" name="Right Arrow 12"/>
          <p:cNvSpPr/>
          <p:nvPr/>
        </p:nvSpPr>
        <p:spPr>
          <a:xfrm rot="10800000">
            <a:off x="12474503" y="4656467"/>
            <a:ext cx="669007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12335436" y="6097604"/>
            <a:ext cx="669007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45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2200" y="271578"/>
            <a:ext cx="8356600" cy="86177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5000" dirty="0">
                <a:solidFill>
                  <a:schemeClr val="bg1"/>
                </a:solidFill>
              </a:rPr>
              <a:t>Abnormalities to asses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6200" y="2057400"/>
            <a:ext cx="1318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7471229" y="1127399"/>
            <a:ext cx="8327571" cy="769441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800" dirty="0">
                <a:solidFill>
                  <a:schemeClr val="bg1"/>
                </a:solidFill>
              </a:rPr>
              <a:t>Rectocele.</a:t>
            </a:r>
          </a:p>
          <a:p>
            <a:endParaRPr lang="en-IN" sz="38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800" dirty="0" err="1">
                <a:solidFill>
                  <a:schemeClr val="bg1"/>
                </a:solidFill>
              </a:rPr>
              <a:t>Vaginocele</a:t>
            </a:r>
            <a:r>
              <a:rPr lang="en-IN" sz="3800" dirty="0">
                <a:solidFill>
                  <a:schemeClr val="bg1"/>
                </a:solidFill>
              </a:rPr>
              <a:t>.</a:t>
            </a:r>
          </a:p>
          <a:p>
            <a:endParaRPr lang="en-IN" sz="38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800" dirty="0">
                <a:solidFill>
                  <a:schemeClr val="bg1"/>
                </a:solidFill>
              </a:rPr>
              <a:t>Cystocele.</a:t>
            </a:r>
          </a:p>
          <a:p>
            <a:endParaRPr lang="en-IN" sz="38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800" dirty="0">
                <a:solidFill>
                  <a:schemeClr val="bg1"/>
                </a:solidFill>
              </a:rPr>
              <a:t>Global pelvic weakness.</a:t>
            </a:r>
          </a:p>
          <a:p>
            <a:endParaRPr lang="en-IN" sz="38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800" dirty="0" err="1">
                <a:solidFill>
                  <a:schemeClr val="bg1"/>
                </a:solidFill>
              </a:rPr>
              <a:t>Omentocele</a:t>
            </a:r>
            <a:r>
              <a:rPr lang="en-IN" sz="3800" dirty="0">
                <a:solidFill>
                  <a:schemeClr val="bg1"/>
                </a:solidFill>
              </a:rPr>
              <a:t>.</a:t>
            </a:r>
          </a:p>
          <a:p>
            <a:endParaRPr lang="en-IN" sz="38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800" dirty="0" err="1">
                <a:solidFill>
                  <a:schemeClr val="bg1"/>
                </a:solidFill>
              </a:rPr>
              <a:t>Enterocele</a:t>
            </a:r>
            <a:r>
              <a:rPr lang="en-IN" sz="3800" dirty="0">
                <a:solidFill>
                  <a:schemeClr val="bg1"/>
                </a:solidFill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IN" sz="38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800" dirty="0">
                <a:solidFill>
                  <a:schemeClr val="bg1"/>
                </a:solidFill>
              </a:rPr>
              <a:t>Rectal </a:t>
            </a:r>
            <a:r>
              <a:rPr lang="en-IN" sz="3800" dirty="0" err="1">
                <a:solidFill>
                  <a:schemeClr val="bg1"/>
                </a:solidFill>
              </a:rPr>
              <a:t>intussuception</a:t>
            </a:r>
            <a:r>
              <a:rPr lang="en-IN" sz="3800">
                <a:solidFill>
                  <a:schemeClr val="bg1"/>
                </a:solidFill>
              </a:rPr>
              <a:t>.</a:t>
            </a:r>
            <a:endParaRPr lang="en-IN" sz="3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71578"/>
            <a:ext cx="7137400" cy="86177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5000" dirty="0">
                <a:solidFill>
                  <a:schemeClr val="bg1"/>
                </a:solidFill>
              </a:rPr>
              <a:t>Clinical features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127399"/>
            <a:ext cx="7137400" cy="440120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</a:rPr>
              <a:t>Constipation</a:t>
            </a:r>
          </a:p>
          <a:p>
            <a:endParaRPr lang="en-IN" sz="4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</a:rPr>
              <a:t>Incomplete defecation</a:t>
            </a:r>
          </a:p>
          <a:p>
            <a:endParaRPr lang="en-IN" sz="4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4000" dirty="0" err="1">
                <a:solidFill>
                  <a:schemeClr val="bg1"/>
                </a:solidFill>
              </a:rPr>
              <a:t>Ansimus</a:t>
            </a:r>
            <a:r>
              <a:rPr lang="en-IN" sz="4000" dirty="0">
                <a:solidFill>
                  <a:schemeClr val="bg1"/>
                </a:solidFill>
              </a:rPr>
              <a:t> </a:t>
            </a:r>
          </a:p>
          <a:p>
            <a:endParaRPr lang="en-IN" sz="4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chemeClr val="bg1"/>
                </a:solidFill>
              </a:rPr>
              <a:t>Prolapse</a:t>
            </a:r>
          </a:p>
        </p:txBody>
      </p:sp>
    </p:spTree>
    <p:extLst>
      <p:ext uri="{BB962C8B-B14F-4D97-AF65-F5344CB8AC3E}">
        <p14:creationId xmlns:p14="http://schemas.microsoft.com/office/powerpoint/2010/main" val="424083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077" y="239815"/>
            <a:ext cx="5596932" cy="8538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3091"/>
            <a:ext cx="5451377" cy="8524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10" y="489902"/>
            <a:ext cx="5189302" cy="8413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6256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        MR Defecography – Procedure requirements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10201"/>
            <a:ext cx="5377153" cy="3367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536" y="5430372"/>
            <a:ext cx="5523236" cy="3347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200" y="1371600"/>
            <a:ext cx="22078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MR machine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80400" y="1371600"/>
            <a:ext cx="26276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Body coil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48561" y="1403939"/>
            <a:ext cx="2209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Gel bottle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32800" y="6096000"/>
            <a:ext cx="247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Tube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86" y="8303954"/>
            <a:ext cx="2839714" cy="373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Diaper</a:t>
            </a:r>
          </a:p>
        </p:txBody>
      </p:sp>
    </p:spTree>
    <p:extLst>
      <p:ext uri="{BB962C8B-B14F-4D97-AF65-F5344CB8AC3E}">
        <p14:creationId xmlns:p14="http://schemas.microsoft.com/office/powerpoint/2010/main" val="3183301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6256000" cy="86177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5000" dirty="0">
                <a:solidFill>
                  <a:schemeClr val="bg1"/>
                </a:solidFill>
              </a:rPr>
              <a:t>Patient </a:t>
            </a:r>
            <a:r>
              <a:rPr lang="en-IN" sz="5000" dirty="0" err="1">
                <a:solidFill>
                  <a:schemeClr val="bg1"/>
                </a:solidFill>
              </a:rPr>
              <a:t>preperation</a:t>
            </a:r>
            <a:endParaRPr lang="en-IN" sz="5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57905"/>
            <a:ext cx="162560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-38301" y="907112"/>
            <a:ext cx="16256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patient preparation required</a:t>
            </a:r>
          </a:p>
          <a:p>
            <a:r>
              <a:rPr lang="en-IN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150ml of ultrasound gel is inserted per rectum.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01" y="2866655"/>
            <a:ext cx="5955572" cy="5773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00" y="2866655"/>
            <a:ext cx="6324600" cy="5773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9336" y="3246215"/>
            <a:ext cx="5164781" cy="5394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240827"/>
            <a:ext cx="16283416" cy="163121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5000" dirty="0">
                <a:solidFill>
                  <a:schemeClr val="bg1"/>
                </a:solidFill>
              </a:rPr>
              <a:t>Sequences – Axial, coronal and sagittal T2W and dynamic sequences</a:t>
            </a:r>
          </a:p>
        </p:txBody>
      </p:sp>
    </p:spTree>
    <p:extLst>
      <p:ext uri="{BB962C8B-B14F-4D97-AF65-F5344CB8AC3E}">
        <p14:creationId xmlns:p14="http://schemas.microsoft.com/office/powerpoint/2010/main" val="844247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38400"/>
            <a:ext cx="16256000" cy="56323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IN" sz="7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IN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 </a:t>
            </a:r>
          </a:p>
          <a:p>
            <a:endParaRPr lang="en-IN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IN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Squeeze</a:t>
            </a:r>
          </a:p>
          <a:p>
            <a:endParaRPr lang="en-IN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IN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Strain </a:t>
            </a:r>
          </a:p>
          <a:p>
            <a:endParaRPr lang="en-IN" sz="4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IN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Defecate</a:t>
            </a:r>
            <a:endParaRPr lang="en-I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7416" y="304800"/>
            <a:ext cx="16283416" cy="163121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5000" dirty="0">
                <a:solidFill>
                  <a:schemeClr val="bg1"/>
                </a:solidFill>
              </a:rPr>
              <a:t>Dynamic sequences are acquired in 4 of the following steps/stages</a:t>
            </a:r>
          </a:p>
        </p:txBody>
      </p:sp>
    </p:spTree>
    <p:extLst>
      <p:ext uri="{BB962C8B-B14F-4D97-AF65-F5344CB8AC3E}">
        <p14:creationId xmlns:p14="http://schemas.microsoft.com/office/powerpoint/2010/main" val="69183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368"/>
            <a:ext cx="9579473" cy="815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661" y="1383268"/>
            <a:ext cx="6500435" cy="5943600"/>
          </a:xfrm>
          <a:prstGeom prst="rect">
            <a:avLst/>
          </a:prstGeom>
        </p:spPr>
      </p:pic>
      <p:pic>
        <p:nvPicPr>
          <p:cNvPr id="7" name="Rest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3225" y="1392564"/>
            <a:ext cx="6052775" cy="5934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1400" y="396688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/>
              <a:t>Puborectalis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2413000" y="3200400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Rectum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8200" y="6400800"/>
            <a:ext cx="182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Anal canal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200" y="52578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Pubic bone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6256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                          First phase – Rest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987628"/>
            <a:ext cx="3735661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 err="1">
                <a:solidFill>
                  <a:schemeClr val="bg1"/>
                </a:solidFill>
              </a:rPr>
              <a:t>Diagramatic</a:t>
            </a:r>
            <a:r>
              <a:rPr lang="en-IN" sz="2500" dirty="0">
                <a:solidFill>
                  <a:schemeClr val="bg1"/>
                </a:solidFill>
              </a:rPr>
              <a:t> representation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0916" y="906214"/>
            <a:ext cx="3735661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Static image in rest phase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21594" y="936696"/>
            <a:ext cx="5102606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Dynamic MR/video in rest phase</a:t>
            </a:r>
          </a:p>
        </p:txBody>
      </p:sp>
    </p:spTree>
    <p:extLst>
      <p:ext uri="{BB962C8B-B14F-4D97-AF65-F5344CB8AC3E}">
        <p14:creationId xmlns:p14="http://schemas.microsoft.com/office/powerpoint/2010/main" val="420273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3447"/>
            <a:ext cx="10206166" cy="868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08" y="1447800"/>
            <a:ext cx="6554558" cy="6248400"/>
          </a:xfrm>
          <a:prstGeom prst="rect">
            <a:avLst/>
          </a:prstGeom>
        </p:spPr>
      </p:pic>
      <p:pic>
        <p:nvPicPr>
          <p:cNvPr id="7" name="Squeez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8015" y="1447800"/>
            <a:ext cx="6602615" cy="624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1400" y="3966882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/>
              <a:t>Puborectalis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279400" y="52578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Pubic bone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3000" y="3200400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Rectum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8200" y="6400800"/>
            <a:ext cx="182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Anal canal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62560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                          Second phase – Squeeze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987628"/>
            <a:ext cx="3735661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 err="1">
                <a:solidFill>
                  <a:schemeClr val="bg1"/>
                </a:solidFill>
              </a:rPr>
              <a:t>Diagramatic</a:t>
            </a:r>
            <a:r>
              <a:rPr lang="en-IN" sz="2500" dirty="0">
                <a:solidFill>
                  <a:schemeClr val="bg1"/>
                </a:solidFill>
              </a:rPr>
              <a:t> representation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18917" y="970746"/>
            <a:ext cx="4183393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Static image in squeeze phase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21594" y="936696"/>
            <a:ext cx="5102606" cy="4770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IN" sz="2500" dirty="0">
                <a:solidFill>
                  <a:schemeClr val="bg1"/>
                </a:solidFill>
              </a:rPr>
              <a:t>Dynamic MR/video in squeeze phase</a:t>
            </a:r>
          </a:p>
        </p:txBody>
      </p:sp>
    </p:spTree>
    <p:extLst>
      <p:ext uri="{BB962C8B-B14F-4D97-AF65-F5344CB8AC3E}">
        <p14:creationId xmlns:p14="http://schemas.microsoft.com/office/powerpoint/2010/main" val="364904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</TotalTime>
  <Words>639</Words>
  <Application>Microsoft Office PowerPoint</Application>
  <PresentationFormat>Custom</PresentationFormat>
  <Paragraphs>150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user</cp:lastModifiedBy>
  <cp:revision>55</cp:revision>
  <dcterms:created xsi:type="dcterms:W3CDTF">2019-10-03T10:27:55Z</dcterms:created>
  <dcterms:modified xsi:type="dcterms:W3CDTF">2022-03-27T02:24:19Z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2019-10-03T00:00:00Z</vt:filetime>
  </property>
  <property fmtid="{D5CDD505-2E9C-101B-9397-08002B2CF9AE}" pid="3" name="LastSaved">
    <vt:filetime>2019-10-03T00:00:00Z</vt:filetime>
  </property>
</Properties>
</file>