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1.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69" r:id="rId1"/>
  </p:sldMasterIdLst>
  <p:notesMasterIdLst>
    <p:notesMasterId r:id="rId2"/>
  </p:notesMasterIdLst>
  <p:sldIdLst>
    <p:sldId id="746" r:id="rId3"/>
    <p:sldId id="747" r:id="rId4"/>
    <p:sldId id="748" r:id="rId5"/>
    <p:sldId id="749" r:id="rId6"/>
    <p:sldId id="750" r:id="rId7"/>
    <p:sldId id="751" r:id="rId8"/>
    <p:sldId id="752" r:id="rId9"/>
    <p:sldId id="753" r:id="rId10"/>
    <p:sldId id="754" r:id="rId11"/>
    <p:sldId id="755" r:id="rId12"/>
    <p:sldId id="756" r:id="rId13"/>
    <p:sldId id="757" r:id="rId14"/>
    <p:sldId id="758" r:id="rId15"/>
    <p:sldId id="759"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 id="773" r:id="rId30"/>
    <p:sldId id="774" r:id="rId31"/>
    <p:sldId id="775" r:id="rId32"/>
    <p:sldId id="776" r:id="rId33"/>
    <p:sldId id="777" r:id="rId34"/>
    <p:sldId id="778" r:id="rId35"/>
    <p:sldId id="779" r:id="rId36"/>
    <p:sldId id="780" r:id="rId37"/>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4054" autoAdjust="0"/>
    <p:restoredTop sz="94660"/>
  </p:normalViewPr>
  <p:slideViewPr>
    <p:cSldViewPr>
      <p:cViewPr>
        <p:scale>
          <a:sx n="94" d="100"/>
          <a:sy n="94"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tableStyles" Target="tableStyle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7" name=""/>
        <p:cNvGrpSpPr/>
        <p:nvPr/>
      </p:nvGrpSpPr>
      <p:grpSpPr>
        <a:xfrm>
          <a:off x="0" y="0"/>
          <a:ext cx="0" cy="0"/>
          <a:chOff x="0" y="0"/>
          <a:chExt cx="0" cy="0"/>
        </a:xfrm>
      </p:grpSpPr>
      <p:sp>
        <p:nvSpPr>
          <p:cNvPr id="1048714"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IN"/>
          </a:p>
        </p:txBody>
      </p:sp>
      <p:sp>
        <p:nvSpPr>
          <p:cNvPr id="1048715"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DE84BD60-BE93-477C-83FC-6EA7816CB86B}" type="datetimeFigureOut">
              <a:rPr lang="en-IN" smtClean="0"/>
              <a:t>10-05-2022</a:t>
            </a:fld>
            <a:endParaRPr lang="en-IN"/>
          </a:p>
        </p:txBody>
      </p:sp>
      <p:sp>
        <p:nvSpPr>
          <p:cNvPr id="1048716"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IN"/>
          </a:p>
        </p:txBody>
      </p:sp>
      <p:sp>
        <p:nvSpPr>
          <p:cNvPr id="1048717"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718"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IN"/>
          </a:p>
        </p:txBody>
      </p:sp>
      <p:sp>
        <p:nvSpPr>
          <p:cNvPr id="1048719"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E4EC4FCE-C4AC-411E-BF48-EFAA6C8F056E}" type="slidenum">
              <a:rPr lang="en-IN" smtClean="0"/>
              <a:t>‹#›</a:t>
            </a:fld>
            <a:endParaRPr lang="en-I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43" name="Slide Image Placeholder 1"/>
          <p:cNvSpPr>
            <a:spLocks noChangeAspect="1" noRot="1" noGrp="1"/>
          </p:cNvSpPr>
          <p:nvPr>
            <p:ph type="sldImg"/>
          </p:nvPr>
        </p:nvSpPr>
        <p:spPr/>
      </p:sp>
      <p:sp>
        <p:nvSpPr>
          <p:cNvPr id="1048644" name="Notes Placeholder 2"/>
          <p:cNvSpPr>
            <a:spLocks noGrp="1"/>
          </p:cNvSpPr>
          <p:nvPr>
            <p:ph type="body" idx="1"/>
          </p:nvPr>
        </p:nvSpPr>
        <p:spPr/>
        <p:txBody>
          <a:bodyPr/>
          <a:p>
            <a:endParaRPr dirty="0" lang="en-IN"/>
          </a:p>
        </p:txBody>
      </p:sp>
      <p:sp>
        <p:nvSpPr>
          <p:cNvPr id="1048645" name="Slide Number Placeholder 3"/>
          <p:cNvSpPr>
            <a:spLocks noGrp="1"/>
          </p:cNvSpPr>
          <p:nvPr>
            <p:ph type="sldNum" sz="quarter" idx="10"/>
          </p:nvPr>
        </p:nvSpPr>
        <p:spPr/>
        <p:txBody>
          <a:bodyPr/>
          <a:p>
            <a:fld id="{E4EC4FCE-C4AC-411E-BF48-EFAA6C8F056E}" type="slidenum">
              <a:rPr lang="en-IN" smtClean="0"/>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IN"/>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IN"/>
          </a:p>
        </p:txBody>
      </p:sp>
      <p:sp>
        <p:nvSpPr>
          <p:cNvPr id="1048583" name="Date Placeholder 3"/>
          <p:cNvSpPr>
            <a:spLocks noGrp="1"/>
          </p:cNvSpPr>
          <p:nvPr>
            <p:ph type="dt" sz="half" idx="10"/>
          </p:nvPr>
        </p:nvSpPr>
        <p:spPr/>
        <p:txBody>
          <a:bodyPr/>
          <a:p>
            <a:fld id="{9CA89195-05D7-4633-9316-782A68A3655A}" type="datetimeFigureOut">
              <a:rPr lang="en-IN" smtClean="0"/>
              <a:t>10-05-2022</a:t>
            </a:fld>
            <a:endParaRPr lang="en-IN"/>
          </a:p>
        </p:txBody>
      </p:sp>
      <p:sp>
        <p:nvSpPr>
          <p:cNvPr id="1048584" name="Footer Placeholder 4"/>
          <p:cNvSpPr>
            <a:spLocks noGrp="1"/>
          </p:cNvSpPr>
          <p:nvPr>
            <p:ph type="ftr" sz="quarter" idx="11"/>
          </p:nvPr>
        </p:nvSpPr>
        <p:spPr/>
        <p:txBody>
          <a:bodyPr/>
          <a:p>
            <a:endParaRPr lang="en-IN"/>
          </a:p>
        </p:txBody>
      </p:sp>
      <p:sp>
        <p:nvSpPr>
          <p:cNvPr id="1048585" name="Slide Number Placeholder 5"/>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2" name=""/>
        <p:cNvGrpSpPr/>
        <p:nvPr/>
      </p:nvGrpSpPr>
      <p:grpSpPr>
        <a:xfrm>
          <a:off x="0" y="0"/>
          <a:ext cx="0" cy="0"/>
          <a:chOff x="0" y="0"/>
          <a:chExt cx="0" cy="0"/>
        </a:xfrm>
      </p:grpSpPr>
      <p:sp>
        <p:nvSpPr>
          <p:cNvPr id="1048687" name="Title 1"/>
          <p:cNvSpPr>
            <a:spLocks noGrp="1"/>
          </p:cNvSpPr>
          <p:nvPr>
            <p:ph type="title"/>
          </p:nvPr>
        </p:nvSpPr>
        <p:spPr/>
        <p:txBody>
          <a:bodyPr/>
          <a:p>
            <a:r>
              <a:rPr lang="en-US" smtClean="0"/>
              <a:t>Click to edit Master title style</a:t>
            </a:r>
            <a:endParaRPr lang="en-IN"/>
          </a:p>
        </p:txBody>
      </p:sp>
      <p:sp>
        <p:nvSpPr>
          <p:cNvPr id="1048688"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89" name="Date Placeholder 3"/>
          <p:cNvSpPr>
            <a:spLocks noGrp="1"/>
          </p:cNvSpPr>
          <p:nvPr>
            <p:ph type="dt" sz="half" idx="10"/>
          </p:nvPr>
        </p:nvSpPr>
        <p:spPr/>
        <p:txBody>
          <a:bodyPr/>
          <a:p>
            <a:fld id="{9CA89195-05D7-4633-9316-782A68A3655A}" type="datetimeFigureOut">
              <a:rPr lang="en-IN" smtClean="0"/>
              <a:t>10-05-2022</a:t>
            </a:fld>
            <a:endParaRPr lang="en-IN"/>
          </a:p>
        </p:txBody>
      </p:sp>
      <p:sp>
        <p:nvSpPr>
          <p:cNvPr id="1048690" name="Footer Placeholder 4"/>
          <p:cNvSpPr>
            <a:spLocks noGrp="1"/>
          </p:cNvSpPr>
          <p:nvPr>
            <p:ph type="ftr" sz="quarter" idx="11"/>
          </p:nvPr>
        </p:nvSpPr>
        <p:spPr/>
        <p:txBody>
          <a:bodyPr/>
          <a:p>
            <a:endParaRPr lang="en-IN"/>
          </a:p>
        </p:txBody>
      </p:sp>
      <p:sp>
        <p:nvSpPr>
          <p:cNvPr id="1048691" name="Slide Number Placeholder 5"/>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0" name=""/>
        <p:cNvGrpSpPr/>
        <p:nvPr/>
      </p:nvGrpSpPr>
      <p:grpSpPr>
        <a:xfrm>
          <a:off x="0" y="0"/>
          <a:ext cx="0" cy="0"/>
          <a:chOff x="0" y="0"/>
          <a:chExt cx="0" cy="0"/>
        </a:xfrm>
      </p:grpSpPr>
      <p:sp>
        <p:nvSpPr>
          <p:cNvPr id="1048676"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IN"/>
          </a:p>
        </p:txBody>
      </p:sp>
      <p:sp>
        <p:nvSpPr>
          <p:cNvPr id="1048677"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78" name="Date Placeholder 3"/>
          <p:cNvSpPr>
            <a:spLocks noGrp="1"/>
          </p:cNvSpPr>
          <p:nvPr>
            <p:ph type="dt" sz="half" idx="10"/>
          </p:nvPr>
        </p:nvSpPr>
        <p:spPr/>
        <p:txBody>
          <a:bodyPr/>
          <a:p>
            <a:fld id="{9CA89195-05D7-4633-9316-782A68A3655A}" type="datetimeFigureOut">
              <a:rPr lang="en-IN" smtClean="0"/>
              <a:t>10-05-2022</a:t>
            </a:fld>
            <a:endParaRPr lang="en-IN"/>
          </a:p>
        </p:txBody>
      </p:sp>
      <p:sp>
        <p:nvSpPr>
          <p:cNvPr id="1048679" name="Footer Placeholder 4"/>
          <p:cNvSpPr>
            <a:spLocks noGrp="1"/>
          </p:cNvSpPr>
          <p:nvPr>
            <p:ph type="ftr" sz="quarter" idx="11"/>
          </p:nvPr>
        </p:nvSpPr>
        <p:spPr/>
        <p:txBody>
          <a:bodyPr/>
          <a:p>
            <a:endParaRPr lang="en-IN"/>
          </a:p>
        </p:txBody>
      </p:sp>
      <p:sp>
        <p:nvSpPr>
          <p:cNvPr id="1048680" name="Slide Number Placeholder 5"/>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1" name=""/>
        <p:cNvGrpSpPr/>
        <p:nvPr/>
      </p:nvGrpSpPr>
      <p:grpSpPr>
        <a:xfrm>
          <a:off x="0" y="0"/>
          <a:ext cx="0" cy="0"/>
          <a:chOff x="0" y="0"/>
          <a:chExt cx="0" cy="0"/>
        </a:xfrm>
      </p:grpSpPr>
      <p:sp>
        <p:nvSpPr>
          <p:cNvPr id="1048588" name="Title 1"/>
          <p:cNvSpPr>
            <a:spLocks noGrp="1"/>
          </p:cNvSpPr>
          <p:nvPr>
            <p:ph type="title"/>
          </p:nvPr>
        </p:nvSpPr>
        <p:spPr/>
        <p:txBody>
          <a:bodyPr/>
          <a:p>
            <a:r>
              <a:rPr lang="en-US" smtClean="0"/>
              <a:t>Click to edit Master title style</a:t>
            </a:r>
            <a:endParaRPr lang="en-IN"/>
          </a:p>
        </p:txBody>
      </p:sp>
      <p:sp>
        <p:nvSpPr>
          <p:cNvPr id="1048589"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590" name="Date Placeholder 3"/>
          <p:cNvSpPr>
            <a:spLocks noGrp="1"/>
          </p:cNvSpPr>
          <p:nvPr>
            <p:ph type="dt" sz="half" idx="10"/>
          </p:nvPr>
        </p:nvSpPr>
        <p:spPr/>
        <p:txBody>
          <a:bodyPr/>
          <a:p>
            <a:fld id="{9CA89195-05D7-4633-9316-782A68A3655A}" type="datetimeFigureOut">
              <a:rPr lang="en-IN" smtClean="0"/>
              <a:t>10-05-2022</a:t>
            </a:fld>
            <a:endParaRPr lang="en-IN"/>
          </a:p>
        </p:txBody>
      </p:sp>
      <p:sp>
        <p:nvSpPr>
          <p:cNvPr id="1048591" name="Footer Placeholder 4"/>
          <p:cNvSpPr>
            <a:spLocks noGrp="1"/>
          </p:cNvSpPr>
          <p:nvPr>
            <p:ph type="ftr" sz="quarter" idx="11"/>
          </p:nvPr>
        </p:nvSpPr>
        <p:spPr/>
        <p:txBody>
          <a:bodyPr/>
          <a:p>
            <a:endParaRPr lang="en-IN"/>
          </a:p>
        </p:txBody>
      </p:sp>
      <p:sp>
        <p:nvSpPr>
          <p:cNvPr id="1048592" name="Slide Number Placeholder 5"/>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3" name=""/>
        <p:cNvGrpSpPr/>
        <p:nvPr/>
      </p:nvGrpSpPr>
      <p:grpSpPr>
        <a:xfrm>
          <a:off x="0" y="0"/>
          <a:ext cx="0" cy="0"/>
          <a:chOff x="0" y="0"/>
          <a:chExt cx="0" cy="0"/>
        </a:xfrm>
      </p:grpSpPr>
      <p:sp>
        <p:nvSpPr>
          <p:cNvPr id="1048692"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IN"/>
          </a:p>
        </p:txBody>
      </p:sp>
      <p:sp>
        <p:nvSpPr>
          <p:cNvPr id="104869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94" name="Date Placeholder 3"/>
          <p:cNvSpPr>
            <a:spLocks noGrp="1"/>
          </p:cNvSpPr>
          <p:nvPr>
            <p:ph type="dt" sz="half" idx="10"/>
          </p:nvPr>
        </p:nvSpPr>
        <p:spPr/>
        <p:txBody>
          <a:bodyPr/>
          <a:p>
            <a:fld id="{9CA89195-05D7-4633-9316-782A68A3655A}" type="datetimeFigureOut">
              <a:rPr lang="en-IN" smtClean="0"/>
              <a:t>10-05-2022</a:t>
            </a:fld>
            <a:endParaRPr lang="en-IN"/>
          </a:p>
        </p:txBody>
      </p:sp>
      <p:sp>
        <p:nvSpPr>
          <p:cNvPr id="1048695" name="Footer Placeholder 4"/>
          <p:cNvSpPr>
            <a:spLocks noGrp="1"/>
          </p:cNvSpPr>
          <p:nvPr>
            <p:ph type="ftr" sz="quarter" idx="11"/>
          </p:nvPr>
        </p:nvSpPr>
        <p:spPr/>
        <p:txBody>
          <a:bodyPr/>
          <a:p>
            <a:endParaRPr lang="en-IN"/>
          </a:p>
        </p:txBody>
      </p:sp>
      <p:sp>
        <p:nvSpPr>
          <p:cNvPr id="1048696" name="Slide Number Placeholder 5"/>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4" name=""/>
        <p:cNvGrpSpPr/>
        <p:nvPr/>
      </p:nvGrpSpPr>
      <p:grpSpPr>
        <a:xfrm>
          <a:off x="0" y="0"/>
          <a:ext cx="0" cy="0"/>
          <a:chOff x="0" y="0"/>
          <a:chExt cx="0" cy="0"/>
        </a:xfrm>
      </p:grpSpPr>
      <p:sp>
        <p:nvSpPr>
          <p:cNvPr id="1048597" name="Title 1"/>
          <p:cNvSpPr>
            <a:spLocks noGrp="1"/>
          </p:cNvSpPr>
          <p:nvPr>
            <p:ph type="title"/>
          </p:nvPr>
        </p:nvSpPr>
        <p:spPr/>
        <p:txBody>
          <a:bodyPr/>
          <a:p>
            <a:r>
              <a:rPr lang="en-US" smtClean="0"/>
              <a:t>Click to edit Master title style</a:t>
            </a:r>
            <a:endParaRPr lang="en-IN"/>
          </a:p>
        </p:txBody>
      </p:sp>
      <p:sp>
        <p:nvSpPr>
          <p:cNvPr id="1048598"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599"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00" name="Date Placeholder 4"/>
          <p:cNvSpPr>
            <a:spLocks noGrp="1"/>
          </p:cNvSpPr>
          <p:nvPr>
            <p:ph type="dt" sz="half" idx="10"/>
          </p:nvPr>
        </p:nvSpPr>
        <p:spPr/>
        <p:txBody>
          <a:bodyPr/>
          <a:p>
            <a:fld id="{9CA89195-05D7-4633-9316-782A68A3655A}" type="datetimeFigureOut">
              <a:rPr lang="en-IN" smtClean="0"/>
              <a:t>10-05-2022</a:t>
            </a:fld>
            <a:endParaRPr lang="en-IN"/>
          </a:p>
        </p:txBody>
      </p:sp>
      <p:sp>
        <p:nvSpPr>
          <p:cNvPr id="1048601" name="Footer Placeholder 5"/>
          <p:cNvSpPr>
            <a:spLocks noGrp="1"/>
          </p:cNvSpPr>
          <p:nvPr>
            <p:ph type="ftr" sz="quarter" idx="11"/>
          </p:nvPr>
        </p:nvSpPr>
        <p:spPr/>
        <p:txBody>
          <a:bodyPr/>
          <a:p>
            <a:endParaRPr lang="en-IN"/>
          </a:p>
        </p:txBody>
      </p:sp>
      <p:sp>
        <p:nvSpPr>
          <p:cNvPr id="1048602" name="Slide Number Placeholder 6"/>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4" name=""/>
        <p:cNvGrpSpPr/>
        <p:nvPr/>
      </p:nvGrpSpPr>
      <p:grpSpPr>
        <a:xfrm>
          <a:off x="0" y="0"/>
          <a:ext cx="0" cy="0"/>
          <a:chOff x="0" y="0"/>
          <a:chExt cx="0" cy="0"/>
        </a:xfrm>
      </p:grpSpPr>
      <p:sp>
        <p:nvSpPr>
          <p:cNvPr id="1048697" name="Title 1"/>
          <p:cNvSpPr>
            <a:spLocks noGrp="1"/>
          </p:cNvSpPr>
          <p:nvPr>
            <p:ph type="title"/>
          </p:nvPr>
        </p:nvSpPr>
        <p:spPr/>
        <p:txBody>
          <a:bodyPr/>
          <a:p>
            <a:r>
              <a:rPr lang="en-US" smtClean="0"/>
              <a:t>Click to edit Master title style</a:t>
            </a:r>
            <a:endParaRPr lang="en-IN"/>
          </a:p>
        </p:txBody>
      </p:sp>
      <p:sp>
        <p:nvSpPr>
          <p:cNvPr id="1048698"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9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700"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0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702" name="Date Placeholder 6"/>
          <p:cNvSpPr>
            <a:spLocks noGrp="1"/>
          </p:cNvSpPr>
          <p:nvPr>
            <p:ph type="dt" sz="half" idx="10"/>
          </p:nvPr>
        </p:nvSpPr>
        <p:spPr/>
        <p:txBody>
          <a:bodyPr/>
          <a:p>
            <a:fld id="{9CA89195-05D7-4633-9316-782A68A3655A}" type="datetimeFigureOut">
              <a:rPr lang="en-IN" smtClean="0"/>
              <a:t>10-05-2022</a:t>
            </a:fld>
            <a:endParaRPr lang="en-IN"/>
          </a:p>
        </p:txBody>
      </p:sp>
      <p:sp>
        <p:nvSpPr>
          <p:cNvPr id="1048703" name="Footer Placeholder 7"/>
          <p:cNvSpPr>
            <a:spLocks noGrp="1"/>
          </p:cNvSpPr>
          <p:nvPr>
            <p:ph type="ftr" sz="quarter" idx="11"/>
          </p:nvPr>
        </p:nvSpPr>
        <p:spPr/>
        <p:txBody>
          <a:bodyPr/>
          <a:p>
            <a:endParaRPr lang="en-IN"/>
          </a:p>
        </p:txBody>
      </p:sp>
      <p:sp>
        <p:nvSpPr>
          <p:cNvPr id="1048704" name="Slide Number Placeholder 8"/>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89" name=""/>
        <p:cNvGrpSpPr/>
        <p:nvPr/>
      </p:nvGrpSpPr>
      <p:grpSpPr>
        <a:xfrm>
          <a:off x="0" y="0"/>
          <a:ext cx="0" cy="0"/>
          <a:chOff x="0" y="0"/>
          <a:chExt cx="0" cy="0"/>
        </a:xfrm>
      </p:grpSpPr>
      <p:sp>
        <p:nvSpPr>
          <p:cNvPr id="1048672" name="Title 1"/>
          <p:cNvSpPr>
            <a:spLocks noGrp="1"/>
          </p:cNvSpPr>
          <p:nvPr>
            <p:ph type="title"/>
          </p:nvPr>
        </p:nvSpPr>
        <p:spPr/>
        <p:txBody>
          <a:bodyPr/>
          <a:p>
            <a:r>
              <a:rPr lang="en-US" smtClean="0"/>
              <a:t>Click to edit Master title style</a:t>
            </a:r>
            <a:endParaRPr lang="en-IN"/>
          </a:p>
        </p:txBody>
      </p:sp>
      <p:sp>
        <p:nvSpPr>
          <p:cNvPr id="1048673" name="Date Placeholder 2"/>
          <p:cNvSpPr>
            <a:spLocks noGrp="1"/>
          </p:cNvSpPr>
          <p:nvPr>
            <p:ph type="dt" sz="half" idx="10"/>
          </p:nvPr>
        </p:nvSpPr>
        <p:spPr/>
        <p:txBody>
          <a:bodyPr/>
          <a:p>
            <a:fld id="{9CA89195-05D7-4633-9316-782A68A3655A}" type="datetimeFigureOut">
              <a:rPr lang="en-IN" smtClean="0"/>
              <a:t>10-05-2022</a:t>
            </a:fld>
            <a:endParaRPr lang="en-IN"/>
          </a:p>
        </p:txBody>
      </p:sp>
      <p:sp>
        <p:nvSpPr>
          <p:cNvPr id="1048674" name="Footer Placeholder 3"/>
          <p:cNvSpPr>
            <a:spLocks noGrp="1"/>
          </p:cNvSpPr>
          <p:nvPr>
            <p:ph type="ftr" sz="quarter" idx="11"/>
          </p:nvPr>
        </p:nvSpPr>
        <p:spPr/>
        <p:txBody>
          <a:bodyPr/>
          <a:p>
            <a:endParaRPr lang="en-IN"/>
          </a:p>
        </p:txBody>
      </p:sp>
      <p:sp>
        <p:nvSpPr>
          <p:cNvPr id="1048675" name="Slide Number Placeholder 4"/>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95" name=""/>
        <p:cNvGrpSpPr/>
        <p:nvPr/>
      </p:nvGrpSpPr>
      <p:grpSpPr>
        <a:xfrm>
          <a:off x="0" y="0"/>
          <a:ext cx="0" cy="0"/>
          <a:chOff x="0" y="0"/>
          <a:chExt cx="0" cy="0"/>
        </a:xfrm>
      </p:grpSpPr>
      <p:sp>
        <p:nvSpPr>
          <p:cNvPr id="1048705" name="Date Placeholder 1"/>
          <p:cNvSpPr>
            <a:spLocks noGrp="1"/>
          </p:cNvSpPr>
          <p:nvPr>
            <p:ph type="dt" sz="half" idx="10"/>
          </p:nvPr>
        </p:nvSpPr>
        <p:spPr/>
        <p:txBody>
          <a:bodyPr/>
          <a:p>
            <a:fld id="{9CA89195-05D7-4633-9316-782A68A3655A}" type="datetimeFigureOut">
              <a:rPr lang="en-IN" smtClean="0"/>
              <a:t>10-05-2022</a:t>
            </a:fld>
            <a:endParaRPr lang="en-IN"/>
          </a:p>
        </p:txBody>
      </p:sp>
      <p:sp>
        <p:nvSpPr>
          <p:cNvPr id="1048706" name="Footer Placeholder 2"/>
          <p:cNvSpPr>
            <a:spLocks noGrp="1"/>
          </p:cNvSpPr>
          <p:nvPr>
            <p:ph type="ftr" sz="quarter" idx="11"/>
          </p:nvPr>
        </p:nvSpPr>
        <p:spPr/>
        <p:txBody>
          <a:bodyPr/>
          <a:p>
            <a:endParaRPr lang="en-IN"/>
          </a:p>
        </p:txBody>
      </p:sp>
      <p:sp>
        <p:nvSpPr>
          <p:cNvPr id="1048707" name="Slide Number Placeholder 3"/>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6" name=""/>
        <p:cNvGrpSpPr/>
        <p:nvPr/>
      </p:nvGrpSpPr>
      <p:grpSpPr>
        <a:xfrm>
          <a:off x="0" y="0"/>
          <a:ext cx="0" cy="0"/>
          <a:chOff x="0" y="0"/>
          <a:chExt cx="0" cy="0"/>
        </a:xfrm>
      </p:grpSpPr>
      <p:sp>
        <p:nvSpPr>
          <p:cNvPr id="1048708"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IN"/>
          </a:p>
        </p:txBody>
      </p:sp>
      <p:sp>
        <p:nvSpPr>
          <p:cNvPr id="104870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71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11" name="Date Placeholder 4"/>
          <p:cNvSpPr>
            <a:spLocks noGrp="1"/>
          </p:cNvSpPr>
          <p:nvPr>
            <p:ph type="dt" sz="half" idx="10"/>
          </p:nvPr>
        </p:nvSpPr>
        <p:spPr/>
        <p:txBody>
          <a:bodyPr/>
          <a:p>
            <a:fld id="{9CA89195-05D7-4633-9316-782A68A3655A}" type="datetimeFigureOut">
              <a:rPr lang="en-IN" smtClean="0"/>
              <a:t>10-05-2022</a:t>
            </a:fld>
            <a:endParaRPr lang="en-IN"/>
          </a:p>
        </p:txBody>
      </p:sp>
      <p:sp>
        <p:nvSpPr>
          <p:cNvPr id="1048712" name="Footer Placeholder 5"/>
          <p:cNvSpPr>
            <a:spLocks noGrp="1"/>
          </p:cNvSpPr>
          <p:nvPr>
            <p:ph type="ftr" sz="quarter" idx="11"/>
          </p:nvPr>
        </p:nvSpPr>
        <p:spPr/>
        <p:txBody>
          <a:bodyPr/>
          <a:p>
            <a:endParaRPr lang="en-IN"/>
          </a:p>
        </p:txBody>
      </p:sp>
      <p:sp>
        <p:nvSpPr>
          <p:cNvPr id="1048713" name="Slide Number Placeholder 6"/>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1" name=""/>
        <p:cNvGrpSpPr/>
        <p:nvPr/>
      </p:nvGrpSpPr>
      <p:grpSpPr>
        <a:xfrm>
          <a:off x="0" y="0"/>
          <a:ext cx="0" cy="0"/>
          <a:chOff x="0" y="0"/>
          <a:chExt cx="0" cy="0"/>
        </a:xfrm>
      </p:grpSpPr>
      <p:sp>
        <p:nvSpPr>
          <p:cNvPr id="1048681"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IN"/>
          </a:p>
        </p:txBody>
      </p:sp>
      <p:sp>
        <p:nvSpPr>
          <p:cNvPr id="1048682"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IN"/>
          </a:p>
        </p:txBody>
      </p:sp>
      <p:sp>
        <p:nvSpPr>
          <p:cNvPr id="1048683"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84" name="Date Placeholder 4"/>
          <p:cNvSpPr>
            <a:spLocks noGrp="1"/>
          </p:cNvSpPr>
          <p:nvPr>
            <p:ph type="dt" sz="half" idx="10"/>
          </p:nvPr>
        </p:nvSpPr>
        <p:spPr/>
        <p:txBody>
          <a:bodyPr/>
          <a:p>
            <a:fld id="{9CA89195-05D7-4633-9316-782A68A3655A}" type="datetimeFigureOut">
              <a:rPr lang="en-IN" smtClean="0"/>
              <a:t>10-05-2022</a:t>
            </a:fld>
            <a:endParaRPr lang="en-IN"/>
          </a:p>
        </p:txBody>
      </p:sp>
      <p:sp>
        <p:nvSpPr>
          <p:cNvPr id="1048685" name="Footer Placeholder 5"/>
          <p:cNvSpPr>
            <a:spLocks noGrp="1"/>
          </p:cNvSpPr>
          <p:nvPr>
            <p:ph type="ftr" sz="quarter" idx="11"/>
          </p:nvPr>
        </p:nvSpPr>
        <p:spPr/>
        <p:txBody>
          <a:bodyPr/>
          <a:p>
            <a:endParaRPr lang="en-IN"/>
          </a:p>
        </p:txBody>
      </p:sp>
      <p:sp>
        <p:nvSpPr>
          <p:cNvPr id="1048686" name="Slide Number Placeholder 6"/>
          <p:cNvSpPr>
            <a:spLocks noGrp="1"/>
          </p:cNvSpPr>
          <p:nvPr>
            <p:ph type="sldNum" sz="quarter" idx="12"/>
          </p:nvPr>
        </p:nvSpPr>
        <p:spPr/>
        <p:txBody>
          <a:bodyPr/>
          <a:p>
            <a:fld id="{E8BEB004-3EFA-4A4C-95C6-5F19FD49FC1F}"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IN"/>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9CA89195-05D7-4633-9316-782A68A3655A}" type="datetimeFigureOut">
              <a:rPr lang="en-IN" smtClean="0"/>
              <a:t>10-05-2022</a:t>
            </a:fld>
            <a:endParaRPr lang="en-IN"/>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IN"/>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E8BEB004-3EFA-4A4C-95C6-5F19FD49FC1F}" type="slidenum">
              <a:rPr lang="en-IN" smtClean="0"/>
              <a:t>‹#›</a:t>
            </a:fld>
            <a:endParaRPr lang="en-IN"/>
          </a:p>
        </p:txBody>
      </p:sp>
    </p:spTree>
  </p:cSld>
  <p:clrMap accent1="accent1" accent2="accent2" accent3="accent3" accent4="accent4" accent5="accent5" accent6="accent6" bg1="lt1" bg2="lt2" tx1="dk1" tx2="dk2"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xml"/><Relationship Id="rId3"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Title 1"/>
          <p:cNvSpPr>
            <a:spLocks noGrp="1"/>
          </p:cNvSpPr>
          <p:nvPr>
            <p:ph type="ctrTitle"/>
          </p:nvPr>
        </p:nvSpPr>
        <p:spPr>
          <a:xfrm>
            <a:off x="683568" y="1772817"/>
            <a:ext cx="7774632" cy="1827634"/>
          </a:xfrm>
        </p:spPr>
        <p:txBody>
          <a:bodyPr>
            <a:normAutofit fontScale="90000"/>
          </a:bodyPr>
          <a:p>
            <a:r>
              <a:rPr dirty="0" lang="en-US" smtClean="0"/>
              <a:t>Imaging in </a:t>
            </a:r>
            <a:r>
              <a:rPr dirty="0" lang="en-US" err="1" smtClean="0"/>
              <a:t>Transcatheter</a:t>
            </a:r>
            <a:r>
              <a:rPr dirty="0" lang="en-US" smtClean="0"/>
              <a:t> Aortic Valve Replacement (TAVR): role of the Radiologist</a:t>
            </a:r>
            <a:endParaRPr dirty="0" lang="en-IN"/>
          </a:p>
        </p:txBody>
      </p:sp>
      <p:sp>
        <p:nvSpPr>
          <p:cNvPr id="1048587" name="Subtitle 2"/>
          <p:cNvSpPr>
            <a:spLocks noGrp="1"/>
          </p:cNvSpPr>
          <p:nvPr>
            <p:ph type="subTitle" idx="1"/>
          </p:nvPr>
        </p:nvSpPr>
        <p:spPr/>
        <p:txBody>
          <a:bodyPr/>
          <a:p>
            <a:r>
              <a:rPr dirty="0" lang="en-US" err="1" smtClean="0"/>
              <a:t>Presenter:Dr.Vishwanath</a:t>
            </a:r>
            <a:r>
              <a:rPr dirty="0" lang="en-US" smtClean="0"/>
              <a:t> </a:t>
            </a:r>
            <a:r>
              <a:rPr dirty="0" lang="en-US" err="1" smtClean="0"/>
              <a:t>Patil</a:t>
            </a:r>
            <a:endParaRPr dirty="0" lang="en-US" smtClean="0"/>
          </a:p>
          <a:p>
            <a:r>
              <a:rPr dirty="0" lang="en-US" err="1" smtClean="0"/>
              <a:t>Moderator:DR.Balasubramanyam</a:t>
            </a:r>
            <a:r>
              <a:rPr dirty="0" lang="en-US" smtClean="0"/>
              <a:t> S</a:t>
            </a:r>
            <a:endParaRPr dirty="0"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3" name="Title 1"/>
          <p:cNvSpPr>
            <a:spLocks noGrp="1"/>
          </p:cNvSpPr>
          <p:nvPr>
            <p:ph type="title"/>
          </p:nvPr>
        </p:nvSpPr>
        <p:spPr/>
        <p:txBody>
          <a:bodyPr>
            <a:normAutofit/>
          </a:bodyPr>
          <a:p>
            <a:r>
              <a:rPr dirty="0" sz="3200" lang="en-IN"/>
              <a:t>Contrast </a:t>
            </a:r>
            <a:r>
              <a:rPr dirty="0" sz="3200" lang="en-IN" smtClean="0"/>
              <a:t>administration/volume</a:t>
            </a:r>
            <a:endParaRPr dirty="0" sz="3200" lang="en-IN"/>
          </a:p>
        </p:txBody>
      </p:sp>
      <p:sp>
        <p:nvSpPr>
          <p:cNvPr id="1048614" name="Content Placeholder 2"/>
          <p:cNvSpPr>
            <a:spLocks noGrp="1"/>
          </p:cNvSpPr>
          <p:nvPr>
            <p:ph idx="1"/>
          </p:nvPr>
        </p:nvSpPr>
        <p:spPr/>
        <p:txBody>
          <a:bodyPr>
            <a:normAutofit fontScale="90625" lnSpcReduction="10000"/>
          </a:bodyPr>
          <a:p>
            <a:r>
              <a:rPr dirty="0" lang="en-US"/>
              <a:t>Fast anatomic coverage and low KV (70–80 kV), imaging is especially recommended in this fragile patient group to allow for a reduction in the amount of contrast agent [34</a:t>
            </a:r>
            <a:r>
              <a:rPr dirty="0" lang="en-US" smtClean="0"/>
              <a:t>].</a:t>
            </a:r>
          </a:p>
          <a:p>
            <a:r>
              <a:rPr dirty="0" lang="en-US" smtClean="0"/>
              <a:t> </a:t>
            </a:r>
            <a:r>
              <a:rPr dirty="0" lang="en-US"/>
              <a:t>A single injection of contrast agent for both acquisitions is </a:t>
            </a:r>
            <a:r>
              <a:rPr dirty="0" lang="en-US" smtClean="0"/>
              <a:t>recommended</a:t>
            </a:r>
            <a:r>
              <a:rPr dirty="0" lang="en-US"/>
              <a:t>. </a:t>
            </a:r>
            <a:endParaRPr dirty="0" lang="en-US" smtClean="0"/>
          </a:p>
          <a:p>
            <a:r>
              <a:rPr dirty="0" lang="en-US" smtClean="0"/>
              <a:t>Around </a:t>
            </a:r>
            <a:r>
              <a:rPr dirty="0" lang="en-US"/>
              <a:t>50-ml contrast material in total at a flow rate of 3– 4 ml/s is often sufficient but should be adapted to the </a:t>
            </a:r>
            <a:r>
              <a:rPr dirty="0" lang="en-US" smtClean="0"/>
              <a:t>capabilities </a:t>
            </a:r>
            <a:r>
              <a:rPr dirty="0" lang="en-US"/>
              <a:t>of the CT system and the body habitus of the </a:t>
            </a:r>
            <a:r>
              <a:rPr dirty="0" lang="en-US" smtClean="0"/>
              <a:t>patient.</a:t>
            </a:r>
            <a:endParaRPr dirty="0"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5" name="Title 1"/>
          <p:cNvSpPr>
            <a:spLocks noGrp="1"/>
          </p:cNvSpPr>
          <p:nvPr>
            <p:ph type="title"/>
          </p:nvPr>
        </p:nvSpPr>
        <p:spPr/>
        <p:txBody>
          <a:bodyPr>
            <a:normAutofit fontScale="90000"/>
          </a:bodyPr>
          <a:p>
            <a:r>
              <a:rPr dirty="0" lang="en-US"/>
              <a:t>Required Information from </a:t>
            </a:r>
            <a:r>
              <a:rPr dirty="0" lang="en-US" err="1"/>
              <a:t>Preprocedural</a:t>
            </a:r>
            <a:r>
              <a:rPr dirty="0" lang="en-US"/>
              <a:t> CT Examinations</a:t>
            </a:r>
            <a:endParaRPr dirty="0" lang="en-IN"/>
          </a:p>
        </p:txBody>
      </p:sp>
      <p:sp>
        <p:nvSpPr>
          <p:cNvPr id="1048616" name="Content Placeholder 3"/>
          <p:cNvSpPr>
            <a:spLocks noGrp="1"/>
          </p:cNvSpPr>
          <p:nvPr>
            <p:ph idx="1"/>
          </p:nvPr>
        </p:nvSpPr>
        <p:spPr/>
        <p:txBody>
          <a:bodyPr>
            <a:normAutofit fontScale="68750" lnSpcReduction="20000"/>
          </a:bodyPr>
          <a:p>
            <a:r>
              <a:rPr dirty="0" lang="en-US"/>
              <a:t>The main elements of CT in annular sizing are: </a:t>
            </a:r>
            <a:endParaRPr dirty="0" lang="en-US" smtClean="0"/>
          </a:p>
          <a:p>
            <a:pPr indent="0" marL="0">
              <a:buNone/>
            </a:pPr>
            <a:r>
              <a:rPr dirty="0" lang="en-US" smtClean="0"/>
              <a:t>– To </a:t>
            </a:r>
            <a:r>
              <a:rPr dirty="0" lang="en-US"/>
              <a:t>define a cross-sectional double-oblique image </a:t>
            </a:r>
            <a:r>
              <a:rPr dirty="0" lang="en-US" smtClean="0"/>
              <a:t>orientation </a:t>
            </a:r>
            <a:r>
              <a:rPr dirty="0" lang="en-US"/>
              <a:t>in the correct plane of the aortic </a:t>
            </a:r>
            <a:r>
              <a:rPr dirty="0" lang="en-US" smtClean="0"/>
              <a:t>annulus</a:t>
            </a:r>
          </a:p>
          <a:p>
            <a:pPr indent="0" marL="0">
              <a:buNone/>
            </a:pPr>
            <a:r>
              <a:rPr dirty="0" lang="en-US" smtClean="0"/>
              <a:t> </a:t>
            </a:r>
            <a:r>
              <a:rPr dirty="0" lang="en-US"/>
              <a:t>– </a:t>
            </a:r>
            <a:r>
              <a:rPr dirty="0" lang="en-US" smtClean="0"/>
              <a:t>To </a:t>
            </a:r>
            <a:r>
              <a:rPr dirty="0" lang="en-US"/>
              <a:t>obtain accurate and </a:t>
            </a:r>
            <a:r>
              <a:rPr dirty="0" lang="en-US" err="1"/>
              <a:t>standardised</a:t>
            </a:r>
            <a:r>
              <a:rPr dirty="0" lang="en-US"/>
              <a:t> measurements of different annular dimensions and height of coronary </a:t>
            </a:r>
            <a:r>
              <a:rPr dirty="0" lang="en-US" err="1" smtClean="0"/>
              <a:t>ostia</a:t>
            </a:r>
            <a:r>
              <a:rPr dirty="0" lang="en-US" smtClean="0"/>
              <a:t>.</a:t>
            </a:r>
          </a:p>
          <a:p>
            <a:pPr indent="0" marL="0">
              <a:buNone/>
            </a:pPr>
            <a:r>
              <a:rPr dirty="0" lang="en-US" smtClean="0"/>
              <a:t> </a:t>
            </a:r>
            <a:r>
              <a:rPr dirty="0" lang="en-US"/>
              <a:t>– </a:t>
            </a:r>
            <a:r>
              <a:rPr dirty="0" lang="en-US" smtClean="0"/>
              <a:t>To </a:t>
            </a:r>
            <a:r>
              <a:rPr dirty="0" lang="en-US"/>
              <a:t>implement these measurements in the selection process of a TAVI candidate in order to have the optimal </a:t>
            </a:r>
            <a:r>
              <a:rPr dirty="0" lang="en-US" err="1" smtClean="0"/>
              <a:t>prosthesipatient</a:t>
            </a:r>
            <a:r>
              <a:rPr dirty="0" lang="en-US" smtClean="0"/>
              <a:t> matching.</a:t>
            </a:r>
          </a:p>
          <a:p>
            <a:pPr indent="0" marL="0">
              <a:buNone/>
            </a:pPr>
            <a:r>
              <a:rPr dirty="0" lang="en-US" smtClean="0"/>
              <a:t> </a:t>
            </a:r>
          </a:p>
          <a:p>
            <a:r>
              <a:rPr dirty="0" lang="en-US" smtClean="0"/>
              <a:t>ECG-gated </a:t>
            </a:r>
            <a:r>
              <a:rPr dirty="0" lang="en-US"/>
              <a:t>acquisitions are mandatory, with a preference for systolic measurements. </a:t>
            </a:r>
            <a:endParaRPr dirty="0" lang="en-US" smtClean="0"/>
          </a:p>
          <a:p>
            <a:r>
              <a:rPr dirty="0" lang="en-US" smtClean="0"/>
              <a:t> </a:t>
            </a:r>
            <a:r>
              <a:rPr dirty="0" lang="en-US"/>
              <a:t>Evaluation of all potential access routes for suitability is mandatory. </a:t>
            </a:r>
          </a:p>
          <a:p>
            <a:r>
              <a:rPr dirty="0" lang="en-US" smtClean="0"/>
              <a:t>For </a:t>
            </a:r>
            <a:r>
              <a:rPr dirty="0" lang="en-US"/>
              <a:t>valve-in-valve procedures, simulated TAVI insertion is mandatory to assess potential coronary </a:t>
            </a:r>
            <a:r>
              <a:rPr dirty="0" lang="en-US" smtClean="0"/>
              <a:t>obstruction.</a:t>
            </a:r>
            <a:endParaRPr dirty="0"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7" name="Title 1"/>
          <p:cNvSpPr>
            <a:spLocks noGrp="1"/>
          </p:cNvSpPr>
          <p:nvPr>
            <p:ph type="title"/>
          </p:nvPr>
        </p:nvSpPr>
        <p:spPr/>
        <p:txBody>
          <a:bodyPr>
            <a:normAutofit fontScale="90000"/>
          </a:bodyPr>
          <a:p>
            <a:r>
              <a:rPr dirty="0" lang="en-US"/>
              <a:t>Required Information from </a:t>
            </a:r>
            <a:r>
              <a:rPr dirty="0" lang="en-US" err="1"/>
              <a:t>Preprocedural</a:t>
            </a:r>
            <a:r>
              <a:rPr dirty="0" lang="en-US"/>
              <a:t> CT Examinations</a:t>
            </a:r>
            <a:endParaRPr dirty="0" lang="en-IN"/>
          </a:p>
        </p:txBody>
      </p:sp>
      <p:pic>
        <p:nvPicPr>
          <p:cNvPr id="2097158" name="Picture 2"/>
          <p:cNvPicPr>
            <a:picLocks noChangeAspect="1" noChangeArrowheads="1"/>
          </p:cNvPicPr>
          <p:nvPr/>
        </p:nvPicPr>
        <p:blipFill>
          <a:blip xmlns:r="http://schemas.openxmlformats.org/officeDocument/2006/relationships" r:embed="rId1"/>
          <a:srcRect/>
          <a:stretch>
            <a:fillRect/>
          </a:stretch>
        </p:blipFill>
        <p:spPr bwMode="auto">
          <a:xfrm>
            <a:off x="395536" y="1700808"/>
            <a:ext cx="5583390" cy="4536504"/>
          </a:xfrm>
          <a:prstGeom prst="rect"/>
          <a:noFill/>
          <a:ln>
            <a:noFill/>
          </a:ln>
          <a:effectLst/>
        </p:spPr>
      </p:pic>
      <p:pic>
        <p:nvPicPr>
          <p:cNvPr id="2097159" name="Picture 3"/>
          <p:cNvPicPr>
            <a:picLocks noChangeAspect="1" noChangeArrowheads="1"/>
          </p:cNvPicPr>
          <p:nvPr/>
        </p:nvPicPr>
        <p:blipFill>
          <a:blip xmlns:r="http://schemas.openxmlformats.org/officeDocument/2006/relationships" r:embed="rId2"/>
          <a:srcRect/>
          <a:stretch>
            <a:fillRect/>
          </a:stretch>
        </p:blipFill>
        <p:spPr bwMode="auto">
          <a:xfrm>
            <a:off x="5641834" y="2132856"/>
            <a:ext cx="3425340" cy="2179762"/>
          </a:xfrm>
          <a:prstGeom prst="rect"/>
          <a:noFill/>
          <a:ln>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r>
              <a:rPr dirty="0" sz="2700" lang="en-US"/>
              <a:t>Sequence of images describing the step-by-step process of creating a plane that precisely corresponds to the aortic annulus </a:t>
            </a:r>
            <a:endParaRPr dirty="0" lang="en-IN"/>
          </a:p>
        </p:txBody>
      </p:sp>
      <p:sp>
        <p:nvSpPr>
          <p:cNvPr id="1048619" name="Content Placeholder 3"/>
          <p:cNvSpPr>
            <a:spLocks noGrp="1"/>
          </p:cNvSpPr>
          <p:nvPr>
            <p:ph sz="half" idx="1"/>
          </p:nvPr>
        </p:nvSpPr>
        <p:spPr/>
        <p:txBody>
          <a:bodyPr>
            <a:normAutofit fontScale="95833" lnSpcReduction="20000"/>
          </a:bodyPr>
          <a:p>
            <a:pPr indent="0" marL="0">
              <a:buNone/>
            </a:pPr>
            <a:r>
              <a:rPr dirty="0" sz="2400" lang="en-US"/>
              <a:t>a Thin-sliced axial reconstructions (0.625 mm for GE and 0.5 mm for Toshiba) are used to create standard coronal, sagittal and transverse plane reconstructions. </a:t>
            </a:r>
            <a:endParaRPr dirty="0" sz="2400" lang="en-US" smtClean="0"/>
          </a:p>
          <a:p>
            <a:pPr indent="0" marL="0">
              <a:buNone/>
            </a:pPr>
            <a:endParaRPr dirty="0" sz="2400" lang="en-US" smtClean="0"/>
          </a:p>
          <a:p>
            <a:pPr indent="0" marL="0">
              <a:buNone/>
            </a:pPr>
            <a:r>
              <a:rPr dirty="0" sz="2400" lang="en-US" smtClean="0"/>
              <a:t>b </a:t>
            </a:r>
            <a:r>
              <a:rPr dirty="0" sz="2400" lang="en-US"/>
              <a:t>Coronal plane reference line is rotated to bring the former axial plane as close as possible to the plane of the valve</a:t>
            </a:r>
            <a:endParaRPr dirty="0" sz="2400" lang="en-IN"/>
          </a:p>
        </p:txBody>
      </p:sp>
      <p:sp>
        <p:nvSpPr>
          <p:cNvPr id="1048620" name="Content Placeholder 4"/>
          <p:cNvSpPr>
            <a:spLocks noGrp="1"/>
          </p:cNvSpPr>
          <p:nvPr>
            <p:ph sz="half" idx="2"/>
          </p:nvPr>
        </p:nvSpPr>
        <p:spPr/>
        <p:txBody>
          <a:bodyPr>
            <a:normAutofit/>
          </a:bodyPr>
          <a:p>
            <a:endParaRPr dirty="0" lang="en-IN"/>
          </a:p>
        </p:txBody>
      </p:sp>
      <p:pic>
        <p:nvPicPr>
          <p:cNvPr id="2097160" name="Picture 2"/>
          <p:cNvPicPr>
            <a:picLocks noChangeAspect="1" noChangeArrowheads="1"/>
          </p:cNvPicPr>
          <p:nvPr/>
        </p:nvPicPr>
        <p:blipFill>
          <a:blip xmlns:r="http://schemas.openxmlformats.org/officeDocument/2006/relationships" r:embed="rId1"/>
          <a:srcRect/>
          <a:stretch>
            <a:fillRect/>
          </a:stretch>
        </p:blipFill>
        <p:spPr bwMode="auto">
          <a:xfrm>
            <a:off x="4716016" y="2276872"/>
            <a:ext cx="4043595" cy="3384376"/>
          </a:xfrm>
          <a:prstGeom prst="rect"/>
          <a:noFill/>
          <a:ln>
            <a:noFill/>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21" name="Title 3"/>
          <p:cNvSpPr>
            <a:spLocks noGrp="1"/>
          </p:cNvSpPr>
          <p:nvPr>
            <p:ph type="title"/>
          </p:nvPr>
        </p:nvSpPr>
        <p:spPr/>
        <p:txBody>
          <a:bodyPr/>
          <a:p>
            <a:endParaRPr lang="en-IN"/>
          </a:p>
        </p:txBody>
      </p:sp>
      <p:sp>
        <p:nvSpPr>
          <p:cNvPr id="1048622" name="Content Placeholder 4"/>
          <p:cNvSpPr>
            <a:spLocks noGrp="1"/>
          </p:cNvSpPr>
          <p:nvPr>
            <p:ph sz="half" idx="1"/>
          </p:nvPr>
        </p:nvSpPr>
        <p:spPr/>
        <p:txBody>
          <a:bodyPr>
            <a:normAutofit fontScale="71429" lnSpcReduction="20000"/>
          </a:bodyPr>
          <a:p>
            <a:pPr indent="0" marL="0">
              <a:buNone/>
            </a:pPr>
            <a:r>
              <a:rPr dirty="0" lang="en-US" err="1" smtClean="0"/>
              <a:t>c.The</a:t>
            </a:r>
            <a:r>
              <a:rPr dirty="0" lang="en-US" smtClean="0"/>
              <a:t> </a:t>
            </a:r>
            <a:r>
              <a:rPr dirty="0" lang="en-US"/>
              <a:t>reference line in the coronal image that controls the former axial plane is moved up and down to identify the lowest insertion point of the right coronary cusp, and the former axial plane is positioned exactly at the level of the right cusp insertion point</a:t>
            </a:r>
            <a:r>
              <a:rPr dirty="0" lang="en-US" smtClean="0"/>
              <a:t>.</a:t>
            </a:r>
          </a:p>
          <a:p>
            <a:pPr indent="0" marL="0">
              <a:buNone/>
            </a:pPr>
            <a:endParaRPr dirty="0" lang="en-US" smtClean="0"/>
          </a:p>
          <a:p>
            <a:pPr indent="0" marL="0">
              <a:buNone/>
            </a:pPr>
            <a:r>
              <a:rPr dirty="0" lang="en-US" smtClean="0"/>
              <a:t> </a:t>
            </a:r>
            <a:r>
              <a:rPr dirty="0" lang="en-US"/>
              <a:t>d The reference line in the formerly axial plane is rotated such that the line that controls the former sagittal plane crosses the lowest insertion point of the non-coronary cusp (located approximately at the 8 o’clock position, *)</a:t>
            </a:r>
            <a:endParaRPr dirty="0" lang="en-IN"/>
          </a:p>
        </p:txBody>
      </p:sp>
      <p:sp>
        <p:nvSpPr>
          <p:cNvPr id="1048623" name="Content Placeholder 5"/>
          <p:cNvSpPr>
            <a:spLocks noGrp="1"/>
          </p:cNvSpPr>
          <p:nvPr>
            <p:ph sz="half" idx="2"/>
          </p:nvPr>
        </p:nvSpPr>
        <p:spPr/>
        <p:txBody>
          <a:bodyPr>
            <a:normAutofit/>
          </a:bodyPr>
          <a:p>
            <a:endParaRPr dirty="0" lang="en-IN"/>
          </a:p>
        </p:txBody>
      </p:sp>
      <p:pic>
        <p:nvPicPr>
          <p:cNvPr id="2097161" name="Picture 2"/>
          <p:cNvPicPr>
            <a:picLocks noChangeAspect="1" noChangeArrowheads="1"/>
          </p:cNvPicPr>
          <p:nvPr/>
        </p:nvPicPr>
        <p:blipFill>
          <a:blip xmlns:r="http://schemas.openxmlformats.org/officeDocument/2006/relationships" r:embed="rId1"/>
          <a:srcRect/>
          <a:stretch>
            <a:fillRect/>
          </a:stretch>
        </p:blipFill>
        <p:spPr bwMode="auto">
          <a:xfrm>
            <a:off x="4788024" y="2553926"/>
            <a:ext cx="3960440" cy="3007929"/>
          </a:xfrm>
          <a:prstGeom prst="rect"/>
          <a:noFill/>
          <a:ln>
            <a:noFill/>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24" name="Content Placeholder 4"/>
          <p:cNvSpPr>
            <a:spLocks noGrp="1"/>
          </p:cNvSpPr>
          <p:nvPr>
            <p:ph sz="half" idx="1"/>
          </p:nvPr>
        </p:nvSpPr>
        <p:spPr/>
        <p:txBody>
          <a:bodyPr>
            <a:normAutofit fontScale="64286" lnSpcReduction="20000"/>
          </a:bodyPr>
          <a:p>
            <a:pPr indent="0" marL="0">
              <a:buNone/>
            </a:pPr>
            <a:r>
              <a:rPr dirty="0" lang="en-US"/>
              <a:t>e Manipulation with the former sagittal plane, currently showing the lowest insertion of the right and </a:t>
            </a:r>
            <a:r>
              <a:rPr dirty="0" lang="en-US" err="1"/>
              <a:t>noncoronary</a:t>
            </a:r>
            <a:r>
              <a:rPr dirty="0" lang="en-US"/>
              <a:t> cusp. On this plane, the reference line of the former axial plane should be rotated until it crosses the two insertion points. </a:t>
            </a:r>
            <a:endParaRPr dirty="0" lang="en-US" smtClean="0"/>
          </a:p>
          <a:p>
            <a:pPr indent="0" marL="0">
              <a:buNone/>
            </a:pPr>
            <a:endParaRPr dirty="0" lang="en-US" smtClean="0"/>
          </a:p>
          <a:p>
            <a:pPr indent="0" marL="0">
              <a:buNone/>
            </a:pPr>
            <a:r>
              <a:rPr dirty="0" lang="en-US" smtClean="0"/>
              <a:t>f </a:t>
            </a:r>
            <a:r>
              <a:rPr dirty="0" lang="en-US"/>
              <a:t>On the former coronal plane the reference line of the former axial plane is rotated until the lowest point of the left coronary cusp appears on the formerly axial plane window. At this point the formerly axial plane is now rotated to represent the correct orientation and level of the aortic </a:t>
            </a:r>
            <a:r>
              <a:rPr dirty="0" lang="en-US" err="1"/>
              <a:t>valvular</a:t>
            </a:r>
            <a:r>
              <a:rPr dirty="0" lang="en-US"/>
              <a:t> plane. This image should be used to provide all the precise pertinent measurements</a:t>
            </a:r>
            <a:endParaRPr dirty="0" lang="en-IN"/>
          </a:p>
        </p:txBody>
      </p:sp>
      <p:sp>
        <p:nvSpPr>
          <p:cNvPr id="1048625" name="Content Placeholder 5"/>
          <p:cNvSpPr>
            <a:spLocks noGrp="1"/>
          </p:cNvSpPr>
          <p:nvPr>
            <p:ph sz="half" idx="2"/>
          </p:nvPr>
        </p:nvSpPr>
        <p:spPr/>
        <p:txBody>
          <a:bodyPr>
            <a:normAutofit/>
          </a:bodyPr>
          <a:p>
            <a:endParaRPr dirty="0" lang="en-IN"/>
          </a:p>
        </p:txBody>
      </p:sp>
      <p:pic>
        <p:nvPicPr>
          <p:cNvPr id="2097162" name="Picture 2"/>
          <p:cNvPicPr>
            <a:picLocks noChangeAspect="1" noChangeArrowheads="1"/>
          </p:cNvPicPr>
          <p:nvPr/>
        </p:nvPicPr>
        <p:blipFill>
          <a:blip xmlns:r="http://schemas.openxmlformats.org/officeDocument/2006/relationships" r:embed="rId1"/>
          <a:srcRect/>
          <a:stretch>
            <a:fillRect/>
          </a:stretch>
        </p:blipFill>
        <p:spPr bwMode="auto">
          <a:xfrm>
            <a:off x="4716016" y="2060848"/>
            <a:ext cx="3969375" cy="3926582"/>
          </a:xfrm>
          <a:prstGeom prst="rect"/>
          <a:noFill/>
          <a:ln>
            <a:noFill/>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6" name="Title 3"/>
          <p:cNvSpPr>
            <a:spLocks noGrp="1"/>
          </p:cNvSpPr>
          <p:nvPr>
            <p:ph type="title"/>
          </p:nvPr>
        </p:nvSpPr>
        <p:spPr/>
        <p:txBody>
          <a:bodyPr/>
          <a:p>
            <a:endParaRPr lang="en-IN"/>
          </a:p>
        </p:txBody>
      </p:sp>
      <p:sp>
        <p:nvSpPr>
          <p:cNvPr id="1048627" name="Content Placeholder 2"/>
          <p:cNvSpPr>
            <a:spLocks noGrp="1"/>
          </p:cNvSpPr>
          <p:nvPr>
            <p:ph sz="half" idx="1"/>
          </p:nvPr>
        </p:nvSpPr>
        <p:spPr/>
        <p:txBody>
          <a:bodyPr>
            <a:normAutofit fontScale="82143" lnSpcReduction="10000"/>
          </a:bodyPr>
          <a:p>
            <a:pPr indent="0" marL="0">
              <a:buNone/>
            </a:pPr>
            <a:r>
              <a:rPr dirty="0" lang="en-US" smtClean="0"/>
              <a:t>1.Aortic </a:t>
            </a:r>
            <a:r>
              <a:rPr dirty="0" lang="en-US"/>
              <a:t>annulus diameters: </a:t>
            </a:r>
            <a:endParaRPr dirty="0" lang="en-US" smtClean="0"/>
          </a:p>
          <a:p>
            <a:pPr indent="0" marL="0">
              <a:buNone/>
            </a:pPr>
            <a:r>
              <a:rPr dirty="0" lang="en-US"/>
              <a:t>L</a:t>
            </a:r>
            <a:r>
              <a:rPr dirty="0" lang="en-US" smtClean="0"/>
              <a:t>ong </a:t>
            </a:r>
            <a:r>
              <a:rPr dirty="0" lang="en-US"/>
              <a:t>and short diameters are measured, and the mean diameter is calculated by averaging short and long diameters </a:t>
            </a:r>
            <a:r>
              <a:rPr dirty="0" lang="en-US" smtClean="0"/>
              <a:t>. </a:t>
            </a:r>
            <a:endParaRPr dirty="0" lang="en-US" smtClean="0"/>
          </a:p>
          <a:p>
            <a:pPr indent="0" marL="0">
              <a:buNone/>
            </a:pPr>
            <a:r>
              <a:rPr dirty="0" lang="en-US" smtClean="0"/>
              <a:t>(</a:t>
            </a:r>
            <a:r>
              <a:rPr dirty="0" lang="en-US"/>
              <a:t>2) The circumference (perimeter) of the aortic annulus can be either calculated under the assumption that the area </a:t>
            </a:r>
            <a:r>
              <a:rPr dirty="0" lang="en-US" smtClean="0"/>
              <a:t>corresponds </a:t>
            </a:r>
            <a:r>
              <a:rPr dirty="0" lang="en-US"/>
              <a:t>to full circularity or measured </a:t>
            </a:r>
            <a:r>
              <a:rPr dirty="0" lang="en-US" smtClean="0"/>
              <a:t>manually.</a:t>
            </a:r>
            <a:endParaRPr dirty="0" lang="en-US" smtClean="0"/>
          </a:p>
        </p:txBody>
      </p:sp>
      <p:pic>
        <p:nvPicPr>
          <p:cNvPr id="2097163" name="Picture 3"/>
          <p:cNvPicPr>
            <a:picLocks noChangeAspect="1" noChangeArrowheads="1"/>
          </p:cNvPicPr>
          <p:nvPr/>
        </p:nvPicPr>
        <p:blipFill>
          <a:blip xmlns:r="http://schemas.openxmlformats.org/officeDocument/2006/relationships" r:embed="rId1"/>
          <a:srcRect/>
          <a:stretch>
            <a:fillRect/>
          </a:stretch>
        </p:blipFill>
        <p:spPr bwMode="auto">
          <a:xfrm>
            <a:off x="4499992" y="1628800"/>
            <a:ext cx="2622532" cy="3168352"/>
          </a:xfrm>
          <a:prstGeom prst="rect"/>
          <a:noFill/>
          <a:ln>
            <a:noFill/>
          </a:ln>
          <a:effectLst/>
        </p:spPr>
      </p:pic>
      <p:pic>
        <p:nvPicPr>
          <p:cNvPr id="2097164" name="Picture 4"/>
          <p:cNvPicPr>
            <a:picLocks noChangeAspect="1" noChangeArrowheads="1"/>
          </p:cNvPicPr>
          <p:nvPr/>
        </p:nvPicPr>
        <p:blipFill>
          <a:blip xmlns:r="http://schemas.openxmlformats.org/officeDocument/2006/relationships" r:embed="rId2"/>
          <a:srcRect/>
          <a:stretch>
            <a:fillRect/>
          </a:stretch>
        </p:blipFill>
        <p:spPr bwMode="auto">
          <a:xfrm>
            <a:off x="7122525" y="3573757"/>
            <a:ext cx="1699160" cy="2446790"/>
          </a:xfrm>
          <a:prstGeom prst="rect"/>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28" name="Title 3"/>
          <p:cNvSpPr>
            <a:spLocks noGrp="1"/>
          </p:cNvSpPr>
          <p:nvPr>
            <p:ph type="title"/>
          </p:nvPr>
        </p:nvSpPr>
        <p:spPr/>
        <p:txBody>
          <a:bodyPr/>
          <a:p>
            <a:endParaRPr lang="en-IN"/>
          </a:p>
        </p:txBody>
      </p:sp>
      <p:sp>
        <p:nvSpPr>
          <p:cNvPr id="1048629" name="Content Placeholder 4"/>
          <p:cNvSpPr>
            <a:spLocks noGrp="1"/>
          </p:cNvSpPr>
          <p:nvPr>
            <p:ph sz="half" idx="1"/>
          </p:nvPr>
        </p:nvSpPr>
        <p:spPr/>
        <p:txBody>
          <a:bodyPr/>
          <a:p>
            <a:r>
              <a:rPr dirty="0" lang="en-US"/>
              <a:t>(3) Aortic annulus area can be calculated based on the mean diameter or measured manually using the </a:t>
            </a:r>
            <a:r>
              <a:rPr dirty="0" lang="en-US" err="1"/>
              <a:t>planimetry</a:t>
            </a:r>
            <a:r>
              <a:rPr dirty="0" lang="en-US"/>
              <a:t> technique. </a:t>
            </a:r>
          </a:p>
          <a:p>
            <a:endParaRPr dirty="0" lang="en-IN"/>
          </a:p>
        </p:txBody>
      </p:sp>
      <p:pic>
        <p:nvPicPr>
          <p:cNvPr id="2097165" name="Picture 2"/>
          <p:cNvPicPr>
            <a:picLocks noChangeAspect="1" noChangeArrowheads="1"/>
          </p:cNvPicPr>
          <p:nvPr/>
        </p:nvPicPr>
        <p:blipFill>
          <a:blip xmlns:r="http://schemas.openxmlformats.org/officeDocument/2006/relationships" r:embed="rId1"/>
          <a:srcRect/>
          <a:stretch>
            <a:fillRect/>
          </a:stretch>
        </p:blipFill>
        <p:spPr bwMode="auto">
          <a:xfrm>
            <a:off x="1403648" y="4437112"/>
            <a:ext cx="6192688" cy="2266950"/>
          </a:xfrm>
          <a:prstGeom prst="rect"/>
          <a:noFill/>
          <a:ln>
            <a:noFill/>
          </a:ln>
          <a:effectLst/>
        </p:spPr>
      </p:pic>
      <p:pic>
        <p:nvPicPr>
          <p:cNvPr id="2097166" name="Picture 2"/>
          <p:cNvPicPr>
            <a:picLocks noChangeAspect="1" noChangeArrowheads="1"/>
          </p:cNvPicPr>
          <p:nvPr/>
        </p:nvPicPr>
        <p:blipFill>
          <a:blip xmlns:r="http://schemas.openxmlformats.org/officeDocument/2006/relationships" r:embed="rId2"/>
          <a:srcRect/>
          <a:stretch>
            <a:fillRect/>
          </a:stretch>
        </p:blipFill>
        <p:spPr bwMode="auto">
          <a:xfrm>
            <a:off x="4716016" y="1124745"/>
            <a:ext cx="3528392" cy="3118456"/>
          </a:xfrm>
          <a:prstGeom prst="rect"/>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30" name="Title 1"/>
          <p:cNvSpPr>
            <a:spLocks noGrp="1"/>
          </p:cNvSpPr>
          <p:nvPr>
            <p:ph type="title"/>
          </p:nvPr>
        </p:nvSpPr>
        <p:spPr/>
        <p:txBody>
          <a:bodyPr/>
          <a:p>
            <a:endParaRPr lang="en-IN"/>
          </a:p>
        </p:txBody>
      </p:sp>
      <p:sp>
        <p:nvSpPr>
          <p:cNvPr id="1048631" name="Content Placeholder 2"/>
          <p:cNvSpPr>
            <a:spLocks noGrp="1"/>
          </p:cNvSpPr>
          <p:nvPr>
            <p:ph sz="half" idx="1"/>
          </p:nvPr>
        </p:nvSpPr>
        <p:spPr>
          <a:xfrm>
            <a:off x="457200" y="1412776"/>
            <a:ext cx="3682752" cy="4713387"/>
          </a:xfrm>
        </p:spPr>
        <p:txBody>
          <a:bodyPr/>
          <a:p>
            <a:r>
              <a:rPr dirty="0" sz="2400" lang="en-US"/>
              <a:t>Errors During Measurements at the Level of the Aortic </a:t>
            </a:r>
            <a:r>
              <a:rPr dirty="0" sz="2400" lang="en-US" smtClean="0"/>
              <a:t>Root.</a:t>
            </a:r>
          </a:p>
          <a:p>
            <a:endParaRPr dirty="0" sz="2400" lang="en-US"/>
          </a:p>
          <a:p>
            <a:r>
              <a:rPr dirty="0" sz="2400" lang="en-US"/>
              <a:t>False measurements, as well as correct aortic annular definition at the hinge-point plane, are illustrated.</a:t>
            </a:r>
          </a:p>
          <a:p>
            <a:endParaRPr dirty="0" lang="en-IN"/>
          </a:p>
        </p:txBody>
      </p:sp>
      <p:pic>
        <p:nvPicPr>
          <p:cNvPr id="2097167" name="Picture 2"/>
          <p:cNvPicPr>
            <a:picLocks noChangeAspect="1" noGrp="1" noChangeArrowheads="1"/>
          </p:cNvPicPr>
          <p:nvPr>
            <p:ph sz="half" idx="2"/>
          </p:nvPr>
        </p:nvPicPr>
        <p:blipFill>
          <a:blip xmlns:r="http://schemas.openxmlformats.org/officeDocument/2006/relationships" r:embed="rId1"/>
          <a:srcRect/>
          <a:stretch>
            <a:fillRect/>
          </a:stretch>
        </p:blipFill>
        <p:spPr bwMode="auto">
          <a:xfrm>
            <a:off x="4067944" y="2348880"/>
            <a:ext cx="4831415" cy="3263725"/>
          </a:xfrm>
          <a:prstGeom prst="rect"/>
          <a:no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32" name="Content Placeholder 5"/>
          <p:cNvSpPr>
            <a:spLocks noGrp="1"/>
          </p:cNvSpPr>
          <p:nvPr>
            <p:ph sz="half" idx="1"/>
          </p:nvPr>
        </p:nvSpPr>
        <p:spPr/>
        <p:txBody>
          <a:bodyPr>
            <a:normAutofit fontScale="82143" lnSpcReduction="10000"/>
          </a:bodyPr>
          <a:p>
            <a:r>
              <a:rPr dirty="0" lang="en-US"/>
              <a:t>In cases of annuli without calcification </a:t>
            </a:r>
            <a:r>
              <a:rPr dirty="0" lang="en-US"/>
              <a:t>,</a:t>
            </a:r>
            <a:r>
              <a:rPr dirty="0" lang="en-US" smtClean="0"/>
              <a:t> </a:t>
            </a:r>
            <a:r>
              <a:rPr dirty="0" lang="en-US"/>
              <a:t>the valve size should be at least ≥1 mm bigger than the annular size. However, </a:t>
            </a:r>
            <a:endParaRPr dirty="0" lang="en-US" smtClean="0"/>
          </a:p>
          <a:p>
            <a:r>
              <a:rPr dirty="0" lang="en-US" smtClean="0"/>
              <a:t>in </a:t>
            </a:r>
            <a:r>
              <a:rPr dirty="0" lang="en-US"/>
              <a:t>cases of moderate calcification </a:t>
            </a:r>
            <a:r>
              <a:rPr dirty="0" lang="en-US" smtClean="0"/>
              <a:t>, </a:t>
            </a:r>
            <a:r>
              <a:rPr dirty="0" lang="en-US"/>
              <a:t>the valve size should be ≥0.5 mm bigger than annular size, and for </a:t>
            </a:r>
            <a:endParaRPr dirty="0" lang="en-US" smtClean="0"/>
          </a:p>
          <a:p>
            <a:r>
              <a:rPr dirty="0" lang="en-US" smtClean="0"/>
              <a:t>severe </a:t>
            </a:r>
            <a:r>
              <a:rPr dirty="0" lang="en-US"/>
              <a:t>or diffuse calcification </a:t>
            </a:r>
            <a:r>
              <a:rPr dirty="0" lang="en-US" smtClean="0"/>
              <a:t>, </a:t>
            </a:r>
            <a:r>
              <a:rPr dirty="0" lang="en-US"/>
              <a:t>the chosen valve size could be nearly equal to the annular size. </a:t>
            </a:r>
            <a:endParaRPr dirty="0" lang="en-IN"/>
          </a:p>
        </p:txBody>
      </p:sp>
      <p:pic>
        <p:nvPicPr>
          <p:cNvPr id="2097168" name="Picture 2"/>
          <p:cNvPicPr>
            <a:picLocks noChangeAspect="1" noChangeArrowheads="1"/>
          </p:cNvPicPr>
          <p:nvPr/>
        </p:nvPicPr>
        <p:blipFill>
          <a:blip xmlns:r="http://schemas.openxmlformats.org/officeDocument/2006/relationships" r:embed="rId1"/>
          <a:srcRect/>
          <a:stretch>
            <a:fillRect/>
          </a:stretch>
        </p:blipFill>
        <p:spPr bwMode="auto">
          <a:xfrm>
            <a:off x="4644008" y="4365104"/>
            <a:ext cx="3960440" cy="1503611"/>
          </a:xfrm>
          <a:prstGeom prst="rect"/>
          <a:noFill/>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3" name="Title 1"/>
          <p:cNvSpPr>
            <a:spLocks noGrp="1"/>
          </p:cNvSpPr>
          <p:nvPr>
            <p:ph type="title"/>
          </p:nvPr>
        </p:nvSpPr>
        <p:spPr/>
        <p:txBody>
          <a:bodyPr/>
          <a:p>
            <a:r>
              <a:rPr dirty="0" lang="en-IN" smtClean="0"/>
              <a:t>Introduction</a:t>
            </a:r>
            <a:endParaRPr dirty="0" lang="en-IN"/>
          </a:p>
        </p:txBody>
      </p:sp>
      <p:sp>
        <p:nvSpPr>
          <p:cNvPr id="1048594" name="Content Placeholder 2"/>
          <p:cNvSpPr>
            <a:spLocks noGrp="1"/>
          </p:cNvSpPr>
          <p:nvPr>
            <p:ph idx="1"/>
          </p:nvPr>
        </p:nvSpPr>
        <p:spPr/>
        <p:txBody>
          <a:bodyPr>
            <a:normAutofit/>
          </a:bodyPr>
          <a:p>
            <a:r>
              <a:rPr dirty="0" sz="2200" lang="en-US" smtClean="0"/>
              <a:t>TAVR is a new technique to treat severe aortic stenosis in high-risk and nonsurgical candidates </a:t>
            </a:r>
            <a:r>
              <a:rPr dirty="0" sz="2400" lang="en-US" smtClean="0"/>
              <a:t>for symptom relief and extension of life</a:t>
            </a:r>
            <a:r>
              <a:rPr dirty="0" sz="2400" lang="en-IN"/>
              <a:t>.</a:t>
            </a:r>
            <a:endParaRPr dirty="0" sz="2200" lang="en-US" smtClean="0"/>
          </a:p>
          <a:p>
            <a:pPr indent="0" marL="0">
              <a:buNone/>
            </a:pPr>
            <a:r>
              <a:rPr dirty="0" sz="2200" lang="en-US" smtClean="0"/>
              <a:t>• MDCT assessment of the aortic annulus is important for appropriate patient and device selection. </a:t>
            </a:r>
          </a:p>
          <a:p>
            <a:pPr indent="0" marL="0">
              <a:buNone/>
            </a:pPr>
            <a:r>
              <a:rPr dirty="0" sz="2200" lang="en-US" smtClean="0"/>
              <a:t>• Multidisciplinary approach is required for patient selection, procedure planning and performance. </a:t>
            </a:r>
          </a:p>
          <a:p>
            <a:pPr indent="0" marL="0">
              <a:buNone/>
            </a:pPr>
            <a:r>
              <a:rPr dirty="0" sz="2200" lang="en-US" smtClean="0"/>
              <a:t>• MDCT is required for assessment of the aortic root, </a:t>
            </a:r>
            <a:r>
              <a:rPr dirty="0" sz="2200" lang="en-US" err="1" smtClean="0"/>
              <a:t>iliofemoral</a:t>
            </a:r>
            <a:r>
              <a:rPr dirty="0" sz="2200" lang="en-US" smtClean="0"/>
              <a:t> or alternative vascular pathway</a:t>
            </a:r>
            <a:r>
              <a:rPr dirty="0" lang="en-US" smtClean="0"/>
              <a:t>. </a:t>
            </a:r>
            <a:endParaRPr dirty="0"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33" name="Title 4"/>
          <p:cNvSpPr>
            <a:spLocks noGrp="1"/>
          </p:cNvSpPr>
          <p:nvPr>
            <p:ph type="title"/>
          </p:nvPr>
        </p:nvSpPr>
        <p:spPr/>
        <p:txBody>
          <a:bodyPr/>
          <a:p>
            <a:endParaRPr lang="en-IN"/>
          </a:p>
        </p:txBody>
      </p:sp>
      <p:sp>
        <p:nvSpPr>
          <p:cNvPr id="1048634" name="Content Placeholder 5"/>
          <p:cNvSpPr>
            <a:spLocks noGrp="1"/>
          </p:cNvSpPr>
          <p:nvPr>
            <p:ph idx="1"/>
          </p:nvPr>
        </p:nvSpPr>
        <p:spPr/>
        <p:txBody>
          <a:bodyPr>
            <a:normAutofit fontScale="46875" lnSpcReduction="20000"/>
          </a:bodyPr>
          <a:p>
            <a:r>
              <a:rPr dirty="0" sz="4200" lang="en-US"/>
              <a:t>Aortic valve calcifications (AVCs) </a:t>
            </a:r>
            <a:r>
              <a:rPr dirty="0" lang="en-US"/>
              <a:t>are either diffusely or focally located on the aortic surface of thickened aortic valve cusps</a:t>
            </a:r>
            <a:r>
              <a:rPr dirty="0" lang="en-US" smtClean="0"/>
              <a:t>.</a:t>
            </a:r>
          </a:p>
          <a:p>
            <a:r>
              <a:rPr dirty="0" lang="en-US" smtClean="0"/>
              <a:t> </a:t>
            </a:r>
            <a:r>
              <a:rPr dirty="0" lang="en-US"/>
              <a:t>If excessive, these calcifications may prevent appropriate alignment of the prosthesis, leading to gaps between the </a:t>
            </a:r>
            <a:r>
              <a:rPr dirty="0" lang="en-US" smtClean="0"/>
              <a:t>prosthetic </a:t>
            </a:r>
            <a:r>
              <a:rPr dirty="0" lang="en-US"/>
              <a:t>valve and the aortic annulus and subsequent </a:t>
            </a:r>
            <a:endParaRPr dirty="0" lang="en-US" smtClean="0"/>
          </a:p>
          <a:p>
            <a:r>
              <a:rPr dirty="0" lang="en-US" smtClean="0"/>
              <a:t>a.paravalvular </a:t>
            </a:r>
            <a:r>
              <a:rPr dirty="0" lang="en-US"/>
              <a:t>aortic regurgitation (leak), as well as </a:t>
            </a:r>
            <a:endParaRPr dirty="0" lang="en-US" smtClean="0"/>
          </a:p>
          <a:p>
            <a:r>
              <a:rPr dirty="0" lang="en-US" err="1"/>
              <a:t>b</a:t>
            </a:r>
            <a:r>
              <a:rPr dirty="0" lang="en-US" err="1" smtClean="0"/>
              <a:t>increased</a:t>
            </a:r>
            <a:r>
              <a:rPr dirty="0" lang="en-US" smtClean="0"/>
              <a:t> </a:t>
            </a:r>
            <a:r>
              <a:rPr dirty="0" lang="en-US"/>
              <a:t>risk of annular rupture, </a:t>
            </a:r>
            <a:endParaRPr dirty="0" lang="en-US" smtClean="0"/>
          </a:p>
          <a:p>
            <a:r>
              <a:rPr dirty="0" lang="en-US" err="1" smtClean="0"/>
              <a:t>C.Device</a:t>
            </a:r>
            <a:r>
              <a:rPr dirty="0" lang="en-US" smtClean="0"/>
              <a:t> </a:t>
            </a:r>
            <a:r>
              <a:rPr dirty="0" lang="en-US"/>
              <a:t>dislodgement or obstruction of coronary </a:t>
            </a:r>
            <a:r>
              <a:rPr dirty="0" lang="en-US" err="1"/>
              <a:t>ostia</a:t>
            </a:r>
            <a:r>
              <a:rPr dirty="0" lang="en-US"/>
              <a:t> due to opposition of calcified aortic </a:t>
            </a:r>
            <a:r>
              <a:rPr dirty="0" lang="en-US" smtClean="0"/>
              <a:t>cusp.</a:t>
            </a:r>
          </a:p>
          <a:p>
            <a:r>
              <a:rPr dirty="0" lang="en-US" err="1" smtClean="0"/>
              <a:t>d.Calcification</a:t>
            </a:r>
            <a:r>
              <a:rPr dirty="0" lang="en-US" smtClean="0"/>
              <a:t> </a:t>
            </a:r>
            <a:r>
              <a:rPr dirty="0" lang="en-US"/>
              <a:t>of the </a:t>
            </a:r>
            <a:r>
              <a:rPr dirty="0" lang="en-US" err="1"/>
              <a:t>aortomitral</a:t>
            </a:r>
            <a:r>
              <a:rPr dirty="0" lang="en-US"/>
              <a:t> continuity may increase the risk of annular rupture with balloon dilatation </a:t>
            </a:r>
          </a:p>
          <a:p>
            <a:r>
              <a:rPr dirty="0" lang="en-US" smtClean="0"/>
              <a:t> </a:t>
            </a:r>
            <a:r>
              <a:rPr dirty="0" lang="en-US"/>
              <a:t>AVC can be assessed in the cross-sectional view of the sinus of </a:t>
            </a:r>
            <a:r>
              <a:rPr dirty="0" lang="en-US" err="1"/>
              <a:t>Valsalva</a:t>
            </a:r>
            <a:r>
              <a:rPr dirty="0" lang="en-US"/>
              <a:t> (SOV) either qualitatively (mild, moderate, severe) or </a:t>
            </a:r>
            <a:r>
              <a:rPr dirty="0" lang="en-US" err="1"/>
              <a:t>quantitatively</a:t>
            </a:r>
            <a:r>
              <a:rPr dirty="0" lang="en-US"/>
              <a:t> using </a:t>
            </a:r>
            <a:r>
              <a:rPr dirty="0" lang="en-US" err="1"/>
              <a:t>Agatston</a:t>
            </a:r>
            <a:r>
              <a:rPr dirty="0" lang="en-US"/>
              <a:t> units (</a:t>
            </a:r>
            <a:r>
              <a:rPr dirty="0" lang="en-US" err="1"/>
              <a:t>Agatston</a:t>
            </a:r>
            <a:r>
              <a:rPr dirty="0" lang="en-US"/>
              <a:t> Score), the calcified </a:t>
            </a:r>
            <a:r>
              <a:rPr dirty="0" lang="en-US" err="1"/>
              <a:t>volume</a:t>
            </a:r>
            <a:r>
              <a:rPr dirty="0" lang="en-US"/>
              <a:t> score (in mm3 ) or mass score (in mg of CAHA), similar to the assessment of coronary calcifications [38, 43]. </a:t>
            </a:r>
            <a:endParaRPr dirty="0" lang="en-US" smtClean="0"/>
          </a:p>
          <a:p>
            <a:r>
              <a:rPr dirty="0" lang="en-US" err="1" smtClean="0"/>
              <a:t>Agatston</a:t>
            </a:r>
            <a:r>
              <a:rPr dirty="0" lang="en-US" smtClean="0"/>
              <a:t> </a:t>
            </a:r>
            <a:r>
              <a:rPr dirty="0" lang="en-US"/>
              <a:t>scores exceeding 3,000 are correlated with an increased </a:t>
            </a:r>
            <a:r>
              <a:rPr dirty="0" lang="en-US" smtClean="0"/>
              <a:t>incidence </a:t>
            </a:r>
            <a:r>
              <a:rPr dirty="0" lang="en-US"/>
              <a:t>of </a:t>
            </a:r>
            <a:r>
              <a:rPr dirty="0" lang="en-US" err="1"/>
              <a:t>paravalvular</a:t>
            </a:r>
            <a:r>
              <a:rPr dirty="0" lang="en-US"/>
              <a:t> regurgitation after TAVR [44]. </a:t>
            </a:r>
            <a:r>
              <a:rPr dirty="0" lang="en-US" smtClean="0"/>
              <a:t>S</a:t>
            </a:r>
          </a:p>
          <a:p>
            <a:r>
              <a:rPr dirty="0" lang="en-US" err="1"/>
              <a:t>S</a:t>
            </a:r>
            <a:r>
              <a:rPr dirty="0" lang="en-US" err="1" smtClean="0"/>
              <a:t>emiquantitative</a:t>
            </a:r>
            <a:r>
              <a:rPr dirty="0" lang="en-US" smtClean="0"/>
              <a:t> </a:t>
            </a:r>
            <a:r>
              <a:rPr dirty="0" lang="en-US"/>
              <a:t>scores assess the number of affected cusps, homogeneous versus more focal distribution of calcium and involvement of coronary versus non-coronary cusps. </a:t>
            </a:r>
            <a:endParaRPr dirty="0" lang="en-US" smtClean="0"/>
          </a:p>
          <a:p>
            <a:endParaRPr dirty="0" lang="en-US" smtClean="0"/>
          </a:p>
          <a:p>
            <a:r>
              <a:rPr dirty="0" lang="en-US" smtClean="0"/>
              <a:t>Post-deployment </a:t>
            </a:r>
            <a:r>
              <a:rPr dirty="0" lang="en-US"/>
              <a:t>balloon dilatation is required more frequently in patients with severe </a:t>
            </a:r>
            <a:r>
              <a:rPr dirty="0" lang="en-US" err="1"/>
              <a:t>valvular</a:t>
            </a:r>
            <a:r>
              <a:rPr dirty="0" lang="en-US"/>
              <a:t> calcification </a:t>
            </a:r>
            <a:endParaRPr dirty="0"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35" name="Title 1"/>
          <p:cNvSpPr>
            <a:spLocks noGrp="1"/>
          </p:cNvSpPr>
          <p:nvPr>
            <p:ph type="title"/>
          </p:nvPr>
        </p:nvSpPr>
        <p:spPr/>
        <p:txBody>
          <a:bodyPr>
            <a:normAutofit fontScale="90000"/>
          </a:bodyPr>
          <a:p>
            <a:r>
              <a:rPr dirty="0" lang="en-US"/>
              <a:t>Distance of the coronary </a:t>
            </a:r>
            <a:r>
              <a:rPr dirty="0" lang="en-US" err="1"/>
              <a:t>ostia</a:t>
            </a:r>
            <a:r>
              <a:rPr dirty="0" lang="en-US"/>
              <a:t> to the aortic annulus plane:</a:t>
            </a:r>
            <a:endParaRPr dirty="0" lang="en-IN"/>
          </a:p>
        </p:txBody>
      </p:sp>
      <p:sp>
        <p:nvSpPr>
          <p:cNvPr id="1048636" name="Content Placeholder 2"/>
          <p:cNvSpPr>
            <a:spLocks noGrp="1"/>
          </p:cNvSpPr>
          <p:nvPr>
            <p:ph sz="half" idx="1"/>
          </p:nvPr>
        </p:nvSpPr>
        <p:spPr>
          <a:xfrm>
            <a:off x="457200" y="1600200"/>
            <a:ext cx="5410944" cy="5141168"/>
          </a:xfrm>
        </p:spPr>
        <p:txBody>
          <a:bodyPr>
            <a:normAutofit fontScale="60714" lnSpcReduction="20000"/>
          </a:bodyPr>
          <a:p>
            <a:r>
              <a:rPr dirty="0" lang="en-US" smtClean="0"/>
              <a:t>Coronary </a:t>
            </a:r>
            <a:r>
              <a:rPr dirty="0" lang="en-US"/>
              <a:t>arteries generally arise within the SOV, below the level of the </a:t>
            </a:r>
            <a:r>
              <a:rPr dirty="0" lang="en-US" err="1"/>
              <a:t>sinotubular</a:t>
            </a:r>
            <a:r>
              <a:rPr dirty="0" lang="en-US"/>
              <a:t> junction (STJ). </a:t>
            </a:r>
            <a:endParaRPr dirty="0" lang="en-US" smtClean="0"/>
          </a:p>
          <a:p>
            <a:r>
              <a:rPr dirty="0" lang="en-US" smtClean="0"/>
              <a:t>The </a:t>
            </a:r>
            <a:r>
              <a:rPr dirty="0" lang="en-US"/>
              <a:t>right coronary artery generally lies higher than the left coronary artery, with average distance between the plane of the aortic annulus and coronary artery </a:t>
            </a:r>
            <a:r>
              <a:rPr dirty="0" lang="en-US" err="1"/>
              <a:t>ostium</a:t>
            </a:r>
            <a:r>
              <a:rPr dirty="0" lang="en-US"/>
              <a:t> (CAO) of 15.5 mm on the left and 17.3 mm on the </a:t>
            </a:r>
            <a:r>
              <a:rPr dirty="0" lang="en-US" smtClean="0"/>
              <a:t>right.</a:t>
            </a:r>
          </a:p>
          <a:p>
            <a:endParaRPr dirty="0" lang="en-US" smtClean="0"/>
          </a:p>
          <a:p>
            <a:r>
              <a:rPr dirty="0" lang="en-US" smtClean="0"/>
              <a:t>Degenerative </a:t>
            </a:r>
            <a:r>
              <a:rPr dirty="0" lang="en-US"/>
              <a:t>aortic stenosis may result in </a:t>
            </a:r>
            <a:r>
              <a:rPr dirty="0" lang="en-US" smtClean="0"/>
              <a:t>longitudinal </a:t>
            </a:r>
            <a:r>
              <a:rPr dirty="0" lang="en-US"/>
              <a:t>remodeling of the SOV with decreased distance from the aortic valve annulus to the </a:t>
            </a:r>
            <a:r>
              <a:rPr dirty="0" lang="en-US" smtClean="0"/>
              <a:t>CAO.</a:t>
            </a:r>
          </a:p>
          <a:p>
            <a:r>
              <a:rPr dirty="0" lang="en-US" smtClean="0"/>
              <a:t>The </a:t>
            </a:r>
            <a:r>
              <a:rPr dirty="0" lang="en-US"/>
              <a:t>combination of a relatively low-lying coronary artery </a:t>
            </a:r>
            <a:r>
              <a:rPr dirty="0" lang="en-US" err="1"/>
              <a:t>ostium</a:t>
            </a:r>
            <a:r>
              <a:rPr dirty="0" lang="en-US"/>
              <a:t> and a large native aortic valve leaflet can therefore obstruct the flow into the coronary arteries during device deployment. </a:t>
            </a:r>
            <a:endParaRPr dirty="0" lang="en-US" smtClean="0"/>
          </a:p>
          <a:p>
            <a:r>
              <a:rPr dirty="0" lang="en-US" smtClean="0"/>
              <a:t>The </a:t>
            </a:r>
            <a:r>
              <a:rPr dirty="0" lang="en-US"/>
              <a:t>height of the CAO is determined by identifying the origin of the coronary artery from the cross-section MPR and then measuring the vertical distance between the inferior edge of the CAO and the aortic annular plane. </a:t>
            </a:r>
            <a:endParaRPr dirty="0" lang="en-US" smtClean="0"/>
          </a:p>
          <a:p>
            <a:r>
              <a:rPr dirty="0" lang="en-US" smtClean="0"/>
              <a:t>If </a:t>
            </a:r>
            <a:r>
              <a:rPr dirty="0" lang="en-US"/>
              <a:t>coronary </a:t>
            </a:r>
            <a:r>
              <a:rPr dirty="0" lang="en-US" err="1"/>
              <a:t>ostia</a:t>
            </a:r>
            <a:r>
              <a:rPr dirty="0" lang="en-US"/>
              <a:t> height is more than 10– 14 mm in patients with planned THV implantation, the chance of obstruction is </a:t>
            </a:r>
            <a:r>
              <a:rPr dirty="0" lang="en-US" smtClean="0"/>
              <a:t>low.</a:t>
            </a:r>
          </a:p>
          <a:p>
            <a:endParaRPr dirty="0" lang="en-US"/>
          </a:p>
          <a:p>
            <a:endParaRPr dirty="0" lang="en-US" smtClean="0"/>
          </a:p>
          <a:p>
            <a:endParaRPr dirty="0" lang="en-US"/>
          </a:p>
          <a:p>
            <a:endParaRPr dirty="0" lang="en-US" smtClean="0"/>
          </a:p>
          <a:p>
            <a:endParaRPr dirty="0" lang="en-US" smtClean="0"/>
          </a:p>
          <a:p>
            <a:endParaRPr dirty="0" lang="en-US"/>
          </a:p>
          <a:p>
            <a:endParaRPr dirty="0" lang="en-IN"/>
          </a:p>
        </p:txBody>
      </p:sp>
      <p:pic>
        <p:nvPicPr>
          <p:cNvPr id="2097169" name="Picture 2"/>
          <p:cNvPicPr>
            <a:picLocks noChangeAspect="1" noChangeArrowheads="1"/>
          </p:cNvPicPr>
          <p:nvPr/>
        </p:nvPicPr>
        <p:blipFill>
          <a:blip xmlns:r="http://schemas.openxmlformats.org/officeDocument/2006/relationships" r:embed="rId1"/>
          <a:srcRect/>
          <a:stretch>
            <a:fillRect/>
          </a:stretch>
        </p:blipFill>
        <p:spPr bwMode="auto">
          <a:xfrm>
            <a:off x="5868144" y="1960542"/>
            <a:ext cx="3106260" cy="3716634"/>
          </a:xfrm>
          <a:prstGeom prst="rect"/>
          <a:noFill/>
          <a:ln>
            <a:noFill/>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37" name="Title 1"/>
          <p:cNvSpPr>
            <a:spLocks noGrp="1"/>
          </p:cNvSpPr>
          <p:nvPr>
            <p:ph type="title"/>
          </p:nvPr>
        </p:nvSpPr>
        <p:spPr/>
        <p:txBody>
          <a:bodyPr/>
          <a:p>
            <a:endParaRPr lang="en-IN"/>
          </a:p>
        </p:txBody>
      </p:sp>
      <p:sp>
        <p:nvSpPr>
          <p:cNvPr id="1048638" name="Content Placeholder 2"/>
          <p:cNvSpPr>
            <a:spLocks noGrp="1"/>
          </p:cNvSpPr>
          <p:nvPr>
            <p:ph sz="half" idx="1"/>
          </p:nvPr>
        </p:nvSpPr>
        <p:spPr/>
        <p:txBody>
          <a:bodyPr>
            <a:normAutofit fontScale="83333" lnSpcReduction="10000"/>
          </a:bodyPr>
          <a:p>
            <a:r>
              <a:rPr dirty="0" sz="1800" lang="en-US"/>
              <a:t>The width and maximal height of the SOV are important parameters for coronary perfusion with THV, determining whether the THV will be accommodated within the SOV without causing coronary occlusion from displacement of the native aortic valve </a:t>
            </a:r>
            <a:r>
              <a:rPr dirty="0" sz="1800" lang="en-US" smtClean="0"/>
              <a:t>leaflet.</a:t>
            </a:r>
          </a:p>
          <a:p>
            <a:r>
              <a:rPr dirty="0" sz="1800" lang="en-US"/>
              <a:t>As for the rest of the aortic valve apparatus, measurements of the aortic </a:t>
            </a:r>
            <a:r>
              <a:rPr dirty="0" sz="1800" lang="en-US" smtClean="0"/>
              <a:t>sinus diameter </a:t>
            </a:r>
            <a:r>
              <a:rPr dirty="0" sz="1800" lang="en-US"/>
              <a:t>and height should be assessed on a double-oblique projection. </a:t>
            </a:r>
            <a:endParaRPr dirty="0" sz="1800" lang="en-US" smtClean="0"/>
          </a:p>
          <a:p>
            <a:r>
              <a:rPr dirty="0" sz="1800" lang="en-US" smtClean="0"/>
              <a:t>The </a:t>
            </a:r>
            <a:r>
              <a:rPr dirty="0" sz="1800" lang="en-US"/>
              <a:t>SOV width assessment is particularly </a:t>
            </a:r>
            <a:r>
              <a:rPr dirty="0" sz="1800" lang="en-US" smtClean="0"/>
              <a:t>important </a:t>
            </a:r>
            <a:r>
              <a:rPr dirty="0" sz="1800" lang="en-US"/>
              <a:t>for the </a:t>
            </a:r>
            <a:r>
              <a:rPr dirty="0" sz="1800" lang="en-US" err="1"/>
              <a:t>CoreValve</a:t>
            </a:r>
            <a:r>
              <a:rPr dirty="0" sz="1800" lang="en-US"/>
              <a:t> device with a </a:t>
            </a:r>
            <a:endParaRPr dirty="0" sz="1800" lang="en-US" smtClean="0"/>
          </a:p>
          <a:p>
            <a:r>
              <a:rPr dirty="0" sz="1800" lang="en-US"/>
              <a:t>M</a:t>
            </a:r>
            <a:r>
              <a:rPr dirty="0" sz="1800" lang="en-US" smtClean="0"/>
              <a:t>inimum </a:t>
            </a:r>
            <a:r>
              <a:rPr dirty="0" sz="1800" lang="en-US"/>
              <a:t>27 mm </a:t>
            </a:r>
            <a:r>
              <a:rPr dirty="0" sz="1800" lang="en-US" smtClean="0"/>
              <a:t>required </a:t>
            </a:r>
            <a:r>
              <a:rPr dirty="0" sz="1800" lang="en-US"/>
              <a:t>for the 26-mm prosthesis and </a:t>
            </a:r>
            <a:r>
              <a:rPr dirty="0" sz="1800" lang="en-US" smtClean="0"/>
              <a:t>29 </a:t>
            </a:r>
            <a:r>
              <a:rPr dirty="0" sz="1800" lang="en-US"/>
              <a:t>mm for the 29- and 31-mm prostheses; </a:t>
            </a:r>
            <a:endParaRPr dirty="0" sz="1800" lang="en-US" smtClean="0"/>
          </a:p>
          <a:p>
            <a:r>
              <a:rPr dirty="0" sz="1800" lang="en-US"/>
              <a:t>T</a:t>
            </a:r>
            <a:r>
              <a:rPr dirty="0" sz="1800" lang="en-US" smtClean="0"/>
              <a:t>he minimum </a:t>
            </a:r>
            <a:r>
              <a:rPr dirty="0" sz="1800" lang="en-US"/>
              <a:t>SOV </a:t>
            </a:r>
            <a:r>
              <a:rPr dirty="0" sz="1800" lang="en-US" smtClean="0"/>
              <a:t>height</a:t>
            </a:r>
            <a:r>
              <a:rPr dirty="0" sz="1800" lang="en-IN"/>
              <a:t>height is 15 mm</a:t>
            </a:r>
          </a:p>
        </p:txBody>
      </p:sp>
      <p:sp>
        <p:nvSpPr>
          <p:cNvPr id="1048639" name="Content Placeholder 3"/>
          <p:cNvSpPr>
            <a:spLocks noGrp="1"/>
          </p:cNvSpPr>
          <p:nvPr>
            <p:ph sz="half" idx="2"/>
          </p:nvPr>
        </p:nvSpPr>
        <p:spPr/>
        <p:txBody>
          <a:bodyPr>
            <a:normAutofit/>
          </a:bodyPr>
          <a:p>
            <a:endParaRPr dirty="0" lang="en-IN"/>
          </a:p>
        </p:txBody>
      </p:sp>
      <p:pic>
        <p:nvPicPr>
          <p:cNvPr id="2097170" name="Picture 2"/>
          <p:cNvPicPr>
            <a:picLocks noChangeAspect="1" noChangeArrowheads="1"/>
          </p:cNvPicPr>
          <p:nvPr/>
        </p:nvPicPr>
        <p:blipFill>
          <a:blip xmlns:r="http://schemas.openxmlformats.org/officeDocument/2006/relationships" r:embed="rId1"/>
          <a:srcRect/>
          <a:stretch>
            <a:fillRect/>
          </a:stretch>
        </p:blipFill>
        <p:spPr bwMode="auto">
          <a:xfrm>
            <a:off x="4860032" y="1268760"/>
            <a:ext cx="3554938" cy="4767114"/>
          </a:xfrm>
          <a:prstGeom prst="rect"/>
          <a:noFill/>
          <a:ln>
            <a:noFill/>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40" name="Title 1"/>
          <p:cNvSpPr>
            <a:spLocks noGrp="1"/>
          </p:cNvSpPr>
          <p:nvPr>
            <p:ph type="title"/>
          </p:nvPr>
        </p:nvSpPr>
        <p:spPr/>
        <p:txBody>
          <a:bodyPr/>
          <a:p>
            <a:endParaRPr lang="en-IN"/>
          </a:p>
        </p:txBody>
      </p:sp>
      <p:sp>
        <p:nvSpPr>
          <p:cNvPr id="1048641" name="Content Placeholder 2"/>
          <p:cNvSpPr>
            <a:spLocks noGrp="1"/>
          </p:cNvSpPr>
          <p:nvPr>
            <p:ph sz="half" idx="1"/>
          </p:nvPr>
        </p:nvSpPr>
        <p:spPr/>
        <p:txBody>
          <a:bodyPr>
            <a:normAutofit fontScale="67857" lnSpcReduction="20000"/>
          </a:bodyPr>
          <a:p>
            <a:r>
              <a:rPr b="1" dirty="0" sz="3400" lang="en-US"/>
              <a:t>The diameter of the ascending aorta</a:t>
            </a:r>
            <a:r>
              <a:rPr dirty="0" lang="en-US"/>
              <a:t>: For </a:t>
            </a:r>
            <a:r>
              <a:rPr dirty="0" lang="en-US" err="1"/>
              <a:t>CoreValue</a:t>
            </a:r>
            <a:r>
              <a:rPr dirty="0" lang="en-US"/>
              <a:t> </a:t>
            </a:r>
            <a:r>
              <a:rPr dirty="0" lang="en-US" smtClean="0"/>
              <a:t>devices</a:t>
            </a:r>
            <a:r>
              <a:rPr dirty="0" lang="en-US"/>
              <a:t>, orientation of the direction of the device flow occurs when the frame contacts the inner and outer curvature of the aorta. </a:t>
            </a:r>
            <a:endParaRPr dirty="0" lang="en-US" smtClean="0"/>
          </a:p>
          <a:p>
            <a:endParaRPr dirty="0" lang="en-US" smtClean="0"/>
          </a:p>
          <a:p>
            <a:r>
              <a:rPr dirty="0" lang="en-US" smtClean="0"/>
              <a:t>Ascending </a:t>
            </a:r>
            <a:r>
              <a:rPr dirty="0" lang="en-US"/>
              <a:t>aortic dilatation of more than 43 mm (when measured 4 cm above the basal aortic annulus plane) </a:t>
            </a:r>
            <a:r>
              <a:rPr dirty="0" lang="en-US" smtClean="0"/>
              <a:t>precludes </a:t>
            </a:r>
            <a:r>
              <a:rPr dirty="0" lang="en-US"/>
              <a:t>the use of the 29- and 31-mm </a:t>
            </a:r>
            <a:r>
              <a:rPr dirty="0" lang="en-US" err="1"/>
              <a:t>CoreValve</a:t>
            </a:r>
            <a:r>
              <a:rPr dirty="0" lang="en-US"/>
              <a:t> </a:t>
            </a:r>
            <a:r>
              <a:rPr dirty="0" lang="en-US" smtClean="0"/>
              <a:t>device.</a:t>
            </a:r>
          </a:p>
          <a:p>
            <a:endParaRPr dirty="0" lang="en-US" smtClean="0"/>
          </a:p>
          <a:p>
            <a:r>
              <a:rPr dirty="0" lang="en-US" smtClean="0"/>
              <a:t>Dilatation </a:t>
            </a:r>
            <a:r>
              <a:rPr dirty="0" lang="en-US"/>
              <a:t>of more than 40 mm precludes the use of the </a:t>
            </a:r>
            <a:r>
              <a:rPr dirty="0" lang="en-US" smtClean="0"/>
              <a:t>23</a:t>
            </a:r>
            <a:r>
              <a:rPr dirty="0" lang="en-IN"/>
              <a:t>and 26-mm </a:t>
            </a:r>
            <a:r>
              <a:rPr dirty="0" lang="en-IN" err="1"/>
              <a:t>CoreValve</a:t>
            </a:r>
            <a:r>
              <a:rPr dirty="0" lang="en-IN"/>
              <a:t> </a:t>
            </a:r>
            <a:r>
              <a:rPr dirty="0" lang="en-IN" smtClean="0"/>
              <a:t>device.</a:t>
            </a:r>
            <a:endParaRPr dirty="0" lang="en-IN"/>
          </a:p>
        </p:txBody>
      </p:sp>
      <p:sp>
        <p:nvSpPr>
          <p:cNvPr id="1048642" name="Content Placeholder 3"/>
          <p:cNvSpPr>
            <a:spLocks noGrp="1"/>
          </p:cNvSpPr>
          <p:nvPr>
            <p:ph sz="half" idx="2"/>
          </p:nvPr>
        </p:nvSpPr>
        <p:spPr/>
        <p:txBody>
          <a:bodyPr>
            <a:normAutofit/>
          </a:bodyPr>
          <a:p>
            <a:r>
              <a:rPr dirty="0" lang="en-US"/>
              <a:t>Size is of less concern for valves that are short in length and confined to the aortic annulus and sinus of </a:t>
            </a:r>
            <a:r>
              <a:rPr dirty="0" lang="en-US" err="1"/>
              <a:t>Valsalva</a:t>
            </a:r>
            <a:r>
              <a:rPr dirty="0" lang="en-US"/>
              <a:t> such as the Edwards SAPIEN </a:t>
            </a:r>
            <a:r>
              <a:rPr dirty="0" lang="en-US" smtClean="0"/>
              <a:t>valve.</a:t>
            </a:r>
            <a:endParaRPr dirty="0" lang="en-IN"/>
          </a:p>
        </p:txBody>
      </p:sp>
      <p:pic>
        <p:nvPicPr>
          <p:cNvPr id="2097171" name="Picture 2"/>
          <p:cNvPicPr>
            <a:picLocks noChangeAspect="1" noChangeArrowheads="1"/>
          </p:cNvPicPr>
          <p:nvPr/>
        </p:nvPicPr>
        <p:blipFill>
          <a:blip xmlns:r="http://schemas.openxmlformats.org/officeDocument/2006/relationships" r:embed="rId1"/>
          <a:srcRect/>
          <a:stretch>
            <a:fillRect/>
          </a:stretch>
        </p:blipFill>
        <p:spPr bwMode="auto">
          <a:xfrm>
            <a:off x="4572000" y="2924944"/>
            <a:ext cx="3971925" cy="2952328"/>
          </a:xfrm>
          <a:prstGeom prst="rect"/>
          <a:noFill/>
          <a:ln>
            <a:noFill/>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46" name="Title 1"/>
          <p:cNvSpPr>
            <a:spLocks noGrp="1"/>
          </p:cNvSpPr>
          <p:nvPr>
            <p:ph type="title"/>
          </p:nvPr>
        </p:nvSpPr>
        <p:spPr/>
        <p:txBody>
          <a:bodyPr/>
          <a:p>
            <a:endParaRPr lang="en-IN"/>
          </a:p>
        </p:txBody>
      </p:sp>
      <p:sp>
        <p:nvSpPr>
          <p:cNvPr id="1048647" name="Content Placeholder 2"/>
          <p:cNvSpPr>
            <a:spLocks noGrp="1"/>
          </p:cNvSpPr>
          <p:nvPr>
            <p:ph sz="half" idx="1"/>
          </p:nvPr>
        </p:nvSpPr>
        <p:spPr/>
        <p:txBody>
          <a:bodyPr>
            <a:normAutofit fontScale="46429" lnSpcReduction="20000"/>
          </a:bodyPr>
          <a:p>
            <a:r>
              <a:rPr dirty="0" lang="en-US"/>
              <a:t>Additional features that might interfere with successful implantation: </a:t>
            </a:r>
            <a:endParaRPr dirty="0" lang="en-US" smtClean="0"/>
          </a:p>
          <a:p>
            <a:pPr indent="0" marL="0">
              <a:buNone/>
            </a:pPr>
            <a:r>
              <a:rPr dirty="0" lang="en-US" err="1" smtClean="0"/>
              <a:t>a.The</a:t>
            </a:r>
            <a:r>
              <a:rPr dirty="0" lang="en-US" smtClean="0"/>
              <a:t> </a:t>
            </a:r>
            <a:r>
              <a:rPr dirty="0" lang="en-US"/>
              <a:t>left ventricular outflow tract (LVOT) is the area between the basal annulus and the anatomic </a:t>
            </a:r>
            <a:r>
              <a:rPr dirty="0" lang="en-US" err="1"/>
              <a:t>aortoventricular</a:t>
            </a:r>
            <a:r>
              <a:rPr dirty="0" lang="en-US"/>
              <a:t> junction. </a:t>
            </a:r>
            <a:endParaRPr dirty="0" lang="en-US" smtClean="0"/>
          </a:p>
          <a:p>
            <a:pPr indent="0" marL="0">
              <a:buNone/>
            </a:pPr>
            <a:r>
              <a:rPr dirty="0" lang="en-US"/>
              <a:t>T</a:t>
            </a:r>
            <a:r>
              <a:rPr dirty="0" lang="en-US" smtClean="0"/>
              <a:t>he </a:t>
            </a:r>
            <a:r>
              <a:rPr dirty="0" lang="en-US"/>
              <a:t>degree of LV upper </a:t>
            </a:r>
            <a:r>
              <a:rPr dirty="0" lang="en-US" err="1"/>
              <a:t>septal</a:t>
            </a:r>
            <a:r>
              <a:rPr dirty="0" lang="en-US"/>
              <a:t> hypertrophy protruding into the LVOT can hinder </a:t>
            </a:r>
            <a:r>
              <a:rPr dirty="0" lang="en-US" smtClean="0"/>
              <a:t>accurate </a:t>
            </a:r>
            <a:r>
              <a:rPr dirty="0" lang="en-US"/>
              <a:t>placement of the valve and present a significant risk of THV repositioning. </a:t>
            </a:r>
            <a:endParaRPr dirty="0" lang="en-US" smtClean="0"/>
          </a:p>
          <a:p>
            <a:pPr indent="0" marL="0">
              <a:buNone/>
            </a:pPr>
            <a:endParaRPr dirty="0" lang="en-US" smtClean="0"/>
          </a:p>
          <a:p>
            <a:pPr indent="0" marL="0">
              <a:buNone/>
            </a:pPr>
            <a:r>
              <a:rPr dirty="0" lang="en-US" smtClean="0"/>
              <a:t>The </a:t>
            </a:r>
            <a:r>
              <a:rPr dirty="0" lang="en-US" err="1"/>
              <a:t>aortoventricular</a:t>
            </a:r>
            <a:r>
              <a:rPr dirty="0" lang="en-US"/>
              <a:t> angle is the angle between the proximal aorta, aortic annulus and LVOT </a:t>
            </a:r>
            <a:endParaRPr dirty="0" lang="en-US" smtClean="0"/>
          </a:p>
          <a:p>
            <a:pPr indent="0" marL="0">
              <a:buNone/>
            </a:pPr>
            <a:r>
              <a:rPr dirty="0" lang="en-US" smtClean="0"/>
              <a:t>This </a:t>
            </a:r>
            <a:r>
              <a:rPr dirty="0" lang="en-US"/>
              <a:t>angle is determined by the angle of the </a:t>
            </a:r>
            <a:r>
              <a:rPr dirty="0" lang="en-US" smtClean="0"/>
              <a:t>horizontal </a:t>
            </a:r>
            <a:r>
              <a:rPr dirty="0" lang="en-US"/>
              <a:t>plane and the angle of the aortic annulus </a:t>
            </a:r>
            <a:r>
              <a:rPr dirty="0" lang="en-US" smtClean="0"/>
              <a:t>. </a:t>
            </a:r>
          </a:p>
          <a:p>
            <a:pPr indent="0" marL="0">
              <a:buNone/>
            </a:pPr>
            <a:r>
              <a:rPr dirty="0" lang="en-US"/>
              <a:t>T</a:t>
            </a:r>
            <a:r>
              <a:rPr dirty="0" lang="en-US" smtClean="0"/>
              <a:t>he </a:t>
            </a:r>
            <a:r>
              <a:rPr dirty="0" lang="en-US" err="1"/>
              <a:t>aortoventricular</a:t>
            </a:r>
            <a:r>
              <a:rPr dirty="0" lang="en-US"/>
              <a:t> angle is an important consideration when using THVs that are long in length and require deployment perpendicular to the native annular plane</a:t>
            </a:r>
            <a:r>
              <a:rPr dirty="0" lang="en-US" smtClean="0"/>
              <a:t>.</a:t>
            </a:r>
          </a:p>
          <a:p>
            <a:pPr indent="0" marL="0">
              <a:buNone/>
            </a:pPr>
            <a:endParaRPr dirty="0" lang="en-US"/>
          </a:p>
          <a:p>
            <a:pPr indent="0" marL="0">
              <a:buNone/>
            </a:pPr>
            <a:r>
              <a:rPr dirty="0" lang="en-US" smtClean="0"/>
              <a:t> </a:t>
            </a:r>
            <a:r>
              <a:rPr dirty="0" lang="en-US"/>
              <a:t>Each type of THV has a maximum </a:t>
            </a:r>
            <a:r>
              <a:rPr dirty="0" lang="en-US" err="1"/>
              <a:t>aortoventricular</a:t>
            </a:r>
            <a:r>
              <a:rPr dirty="0" lang="en-US"/>
              <a:t> angle for successful valve deployment, typically 70º for the </a:t>
            </a:r>
            <a:r>
              <a:rPr dirty="0" lang="en-US" err="1"/>
              <a:t>iliofemoral</a:t>
            </a:r>
            <a:r>
              <a:rPr dirty="0" lang="en-US"/>
              <a:t> approach and 30º for the </a:t>
            </a:r>
            <a:r>
              <a:rPr dirty="0" lang="en-US" err="1"/>
              <a:t>subclavian</a:t>
            </a:r>
            <a:r>
              <a:rPr dirty="0" lang="en-US"/>
              <a:t> approach, due to angulation from the right </a:t>
            </a:r>
            <a:r>
              <a:rPr dirty="0" lang="en-US" err="1"/>
              <a:t>subclavian</a:t>
            </a:r>
            <a:r>
              <a:rPr dirty="0" lang="en-US"/>
              <a:t> into the ascending aorta.</a:t>
            </a:r>
            <a:endParaRPr dirty="0" lang="en-IN"/>
          </a:p>
        </p:txBody>
      </p:sp>
      <p:sp>
        <p:nvSpPr>
          <p:cNvPr id="1048648" name="Content Placeholder 3"/>
          <p:cNvSpPr>
            <a:spLocks noGrp="1"/>
          </p:cNvSpPr>
          <p:nvPr>
            <p:ph sz="half" idx="2"/>
          </p:nvPr>
        </p:nvSpPr>
        <p:spPr/>
        <p:txBody>
          <a:bodyPr>
            <a:normAutofit/>
          </a:bodyPr>
          <a:p>
            <a:endParaRPr dirty="0" lang="en-IN"/>
          </a:p>
        </p:txBody>
      </p:sp>
      <p:pic>
        <p:nvPicPr>
          <p:cNvPr id="2097172" name="Picture 2"/>
          <p:cNvPicPr>
            <a:picLocks noChangeAspect="1" noChangeArrowheads="1"/>
          </p:cNvPicPr>
          <p:nvPr/>
        </p:nvPicPr>
        <p:blipFill>
          <a:blip xmlns:r="http://schemas.openxmlformats.org/officeDocument/2006/relationships" r:embed="rId1"/>
          <a:srcRect/>
          <a:stretch>
            <a:fillRect/>
          </a:stretch>
        </p:blipFill>
        <p:spPr bwMode="auto">
          <a:xfrm>
            <a:off x="4652993" y="4005064"/>
            <a:ext cx="4104456" cy="1924761"/>
          </a:xfrm>
          <a:prstGeom prst="rect"/>
          <a:noFill/>
          <a:ln>
            <a:noFill/>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49" name="Title 1"/>
          <p:cNvSpPr>
            <a:spLocks noGrp="1"/>
          </p:cNvSpPr>
          <p:nvPr>
            <p:ph type="title"/>
          </p:nvPr>
        </p:nvSpPr>
        <p:spPr/>
        <p:txBody>
          <a:bodyPr>
            <a:normAutofit fontScale="90000"/>
          </a:bodyPr>
          <a:p>
            <a:r>
              <a:rPr dirty="0" lang="en-US"/>
              <a:t>Peripheral vascular pathway, aorta, chest wall and left heart imaging</a:t>
            </a:r>
            <a:endParaRPr dirty="0" lang="en-IN"/>
          </a:p>
        </p:txBody>
      </p:sp>
      <p:sp>
        <p:nvSpPr>
          <p:cNvPr id="1048650" name="Content Placeholder 4"/>
          <p:cNvSpPr>
            <a:spLocks noGrp="1"/>
          </p:cNvSpPr>
          <p:nvPr>
            <p:ph idx="1"/>
          </p:nvPr>
        </p:nvSpPr>
        <p:spPr/>
        <p:txBody>
          <a:bodyPr>
            <a:normAutofit fontScale="68750" lnSpcReduction="20000"/>
          </a:bodyPr>
          <a:p>
            <a:r>
              <a:rPr dirty="0" lang="en-US" smtClean="0"/>
              <a:t>Imaging </a:t>
            </a:r>
            <a:r>
              <a:rPr dirty="0" lang="en-US"/>
              <a:t>of peripheral access can be obtained with non-gated spiral acquisition to </a:t>
            </a:r>
            <a:r>
              <a:rPr dirty="0" lang="en-US" err="1"/>
              <a:t>minimise</a:t>
            </a:r>
            <a:r>
              <a:rPr dirty="0" lang="en-US"/>
              <a:t> radiation. </a:t>
            </a:r>
            <a:endParaRPr dirty="0" lang="en-US" smtClean="0"/>
          </a:p>
          <a:p>
            <a:pPr indent="0" marL="0">
              <a:buNone/>
            </a:pPr>
            <a:r>
              <a:rPr dirty="0" lang="en-US" smtClean="0"/>
              <a:t>Peripheral </a:t>
            </a:r>
            <a:r>
              <a:rPr dirty="0" lang="en-US"/>
              <a:t>access includes the </a:t>
            </a:r>
            <a:endParaRPr dirty="0" lang="en-US" smtClean="0"/>
          </a:p>
          <a:p>
            <a:r>
              <a:rPr dirty="0" lang="en-US" err="1" smtClean="0"/>
              <a:t>a.Iliofemoral</a:t>
            </a:r>
            <a:r>
              <a:rPr dirty="0" lang="en-US"/>
              <a:t>, </a:t>
            </a:r>
            <a:endParaRPr dirty="0" lang="en-US" smtClean="0"/>
          </a:p>
          <a:p>
            <a:r>
              <a:rPr dirty="0" lang="en-US" err="1" smtClean="0"/>
              <a:t>b.Transsubclavian</a:t>
            </a:r>
            <a:r>
              <a:rPr dirty="0" lang="en-US"/>
              <a:t>, </a:t>
            </a:r>
            <a:endParaRPr dirty="0" lang="en-US" smtClean="0"/>
          </a:p>
          <a:p>
            <a:r>
              <a:rPr dirty="0" lang="en-US" err="1" smtClean="0"/>
              <a:t>c.Transapical</a:t>
            </a:r>
            <a:r>
              <a:rPr dirty="0" lang="en-US" smtClean="0"/>
              <a:t> </a:t>
            </a:r>
            <a:r>
              <a:rPr dirty="0" lang="en-US"/>
              <a:t>and </a:t>
            </a:r>
            <a:endParaRPr dirty="0" lang="en-US" smtClean="0"/>
          </a:p>
          <a:p>
            <a:r>
              <a:rPr dirty="0" lang="en-US" err="1" smtClean="0"/>
              <a:t>d.Direct</a:t>
            </a:r>
            <a:r>
              <a:rPr dirty="0" lang="en-US" smtClean="0"/>
              <a:t> </a:t>
            </a:r>
            <a:r>
              <a:rPr dirty="0" lang="en-US"/>
              <a:t>aortic access routes. </a:t>
            </a:r>
            <a:endParaRPr dirty="0" lang="en-US" smtClean="0"/>
          </a:p>
          <a:p>
            <a:r>
              <a:rPr dirty="0" lang="en-US" err="1" smtClean="0"/>
              <a:t>Transapical</a:t>
            </a:r>
            <a:r>
              <a:rPr dirty="0" lang="en-US" smtClean="0"/>
              <a:t> </a:t>
            </a:r>
            <a:r>
              <a:rPr dirty="0" lang="en-US"/>
              <a:t>and direct aortic access (ascending aorta) routes are assessed with the ECG-gated portion of the MDCT. </a:t>
            </a:r>
            <a:endParaRPr dirty="0" lang="en-US" smtClean="0"/>
          </a:p>
          <a:p>
            <a:r>
              <a:rPr dirty="0" lang="en-US" smtClean="0"/>
              <a:t>The </a:t>
            </a:r>
            <a:r>
              <a:rPr dirty="0" lang="en-US"/>
              <a:t>common femoral artery should be included in the field of view when assessing femoral access</a:t>
            </a:r>
            <a:r>
              <a:rPr dirty="0" lang="en-US" smtClean="0"/>
              <a:t>.</a:t>
            </a:r>
          </a:p>
          <a:p>
            <a:r>
              <a:rPr dirty="0" lang="en-US" smtClean="0"/>
              <a:t> </a:t>
            </a:r>
            <a:r>
              <a:rPr dirty="0" lang="en-US"/>
              <a:t>Assessment of the axillary and </a:t>
            </a:r>
            <a:r>
              <a:rPr dirty="0" lang="en-US" err="1"/>
              <a:t>subclavian</a:t>
            </a:r>
            <a:r>
              <a:rPr dirty="0" lang="en-US"/>
              <a:t> arteries should be obtained with the patient’s arms placed along his/ her body to exclude pseudo narrowing of the imaged vasculature.</a:t>
            </a:r>
            <a:endParaRPr dirty="0"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51" name="Title 1"/>
          <p:cNvSpPr>
            <a:spLocks noGrp="1"/>
          </p:cNvSpPr>
          <p:nvPr>
            <p:ph type="title"/>
          </p:nvPr>
        </p:nvSpPr>
        <p:spPr/>
        <p:txBody>
          <a:bodyPr/>
          <a:p>
            <a:endParaRPr lang="en-IN"/>
          </a:p>
        </p:txBody>
      </p:sp>
      <p:sp>
        <p:nvSpPr>
          <p:cNvPr id="1048652" name="Content Placeholder 2"/>
          <p:cNvSpPr>
            <a:spLocks noGrp="1"/>
          </p:cNvSpPr>
          <p:nvPr>
            <p:ph sz="half" idx="1"/>
          </p:nvPr>
        </p:nvSpPr>
        <p:spPr/>
        <p:txBody>
          <a:bodyPr>
            <a:normAutofit/>
          </a:bodyPr>
          <a:p>
            <a:endParaRPr dirty="0" lang="en-IN"/>
          </a:p>
        </p:txBody>
      </p:sp>
      <p:sp>
        <p:nvSpPr>
          <p:cNvPr id="1048653" name="Content Placeholder 3"/>
          <p:cNvSpPr>
            <a:spLocks noGrp="1"/>
          </p:cNvSpPr>
          <p:nvPr>
            <p:ph sz="half" idx="2"/>
          </p:nvPr>
        </p:nvSpPr>
        <p:spPr/>
        <p:txBody>
          <a:bodyPr>
            <a:normAutofit/>
          </a:bodyPr>
          <a:p>
            <a:r>
              <a:rPr dirty="0" sz="1800" lang="en-US"/>
              <a:t>MDCT selection of patients with appropriate peripheral access </a:t>
            </a:r>
            <a:r>
              <a:rPr dirty="0" sz="1800" lang="en-US" smtClean="0"/>
              <a:t>has substantially </a:t>
            </a:r>
            <a:r>
              <a:rPr dirty="0" sz="1800" lang="en-US"/>
              <a:t>reduced the risk </a:t>
            </a:r>
            <a:r>
              <a:rPr dirty="0" sz="1800" lang="en-US" smtClean="0"/>
              <a:t>of vascular </a:t>
            </a:r>
            <a:r>
              <a:rPr dirty="0" sz="1800" lang="en-US"/>
              <a:t>complications from </a:t>
            </a:r>
            <a:r>
              <a:rPr dirty="0" sz="1800" lang="en-US" smtClean="0"/>
              <a:t>30.1 % </a:t>
            </a:r>
            <a:r>
              <a:rPr dirty="0" sz="1800" lang="en-IN" smtClean="0"/>
              <a:t>to </a:t>
            </a:r>
            <a:r>
              <a:rPr dirty="0" sz="1800" lang="en-IN"/>
              <a:t>8 </a:t>
            </a:r>
            <a:r>
              <a:rPr dirty="0" sz="1800" lang="en-IN" smtClean="0"/>
              <a:t>%.</a:t>
            </a:r>
          </a:p>
          <a:p>
            <a:r>
              <a:rPr dirty="0" sz="1800" lang="en-US"/>
              <a:t>A sheath-to-femoral artery ratio ≥1.05 has been shown to be associated with increased vascular complications and 30-day mortality [36, 48]. </a:t>
            </a:r>
            <a:endParaRPr dirty="0" sz="1800" lang="en-US" smtClean="0"/>
          </a:p>
          <a:p>
            <a:r>
              <a:rPr dirty="0" sz="1800" lang="en-US" smtClean="0"/>
              <a:t>A </a:t>
            </a:r>
            <a:r>
              <a:rPr dirty="0" sz="1800" lang="en-US" err="1"/>
              <a:t>standardised</a:t>
            </a:r>
            <a:r>
              <a:rPr dirty="0" sz="1800" lang="en-US"/>
              <a:t> approach for peripheral access has been developed, adding significant reduction in vascular injury rates [48]. </a:t>
            </a:r>
            <a:endParaRPr dirty="0" sz="1800" lang="en-US" smtClean="0"/>
          </a:p>
        </p:txBody>
      </p:sp>
      <p:pic>
        <p:nvPicPr>
          <p:cNvPr id="2097173" name="Picture 2"/>
          <p:cNvPicPr>
            <a:picLocks noChangeAspect="1" noChangeArrowheads="1"/>
          </p:cNvPicPr>
          <p:nvPr/>
        </p:nvPicPr>
        <p:blipFill>
          <a:blip xmlns:r="http://schemas.openxmlformats.org/officeDocument/2006/relationships" r:embed="rId1"/>
          <a:srcRect/>
          <a:stretch>
            <a:fillRect/>
          </a:stretch>
        </p:blipFill>
        <p:spPr bwMode="auto">
          <a:xfrm>
            <a:off x="611560" y="1628800"/>
            <a:ext cx="3391669" cy="4469706"/>
          </a:xfrm>
          <a:prstGeom prst="rect"/>
          <a:noFill/>
          <a:ln>
            <a:noFill/>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54" name="Title 1"/>
          <p:cNvSpPr>
            <a:spLocks noGrp="1"/>
          </p:cNvSpPr>
          <p:nvPr>
            <p:ph type="title"/>
          </p:nvPr>
        </p:nvSpPr>
        <p:spPr/>
        <p:txBody>
          <a:bodyPr/>
          <a:p>
            <a:endParaRPr lang="en-IN"/>
          </a:p>
        </p:txBody>
      </p:sp>
      <p:sp>
        <p:nvSpPr>
          <p:cNvPr id="1048655" name="Content Placeholder 2"/>
          <p:cNvSpPr>
            <a:spLocks noGrp="1"/>
          </p:cNvSpPr>
          <p:nvPr>
            <p:ph sz="half" idx="1"/>
          </p:nvPr>
        </p:nvSpPr>
        <p:spPr/>
        <p:txBody>
          <a:bodyPr>
            <a:normAutofit fontScale="50000" lnSpcReduction="20000"/>
          </a:bodyPr>
          <a:p>
            <a:r>
              <a:rPr dirty="0" lang="en-US"/>
              <a:t>For all TAVR approaches, assessment of the entire aorta is done routinely as part of the pre-procedure protocol using curved MPR with subsequent creation of true perpendicular axial images for precise patent lumen diameter assessment. </a:t>
            </a:r>
            <a:endParaRPr dirty="0" lang="en-US" smtClean="0"/>
          </a:p>
          <a:p>
            <a:r>
              <a:rPr b="1" dirty="0" sz="3400" lang="en-US" smtClean="0"/>
              <a:t>For </a:t>
            </a:r>
            <a:r>
              <a:rPr b="1" dirty="0" sz="3400" lang="en-US"/>
              <a:t>the </a:t>
            </a:r>
            <a:r>
              <a:rPr b="1" dirty="0" sz="3400" lang="en-US" err="1"/>
              <a:t>transfemoral</a:t>
            </a:r>
            <a:r>
              <a:rPr b="1" dirty="0" sz="3400" lang="en-US"/>
              <a:t> approach</a:t>
            </a:r>
            <a:r>
              <a:rPr dirty="0" lang="en-US"/>
              <a:t>, the aorta is assessed to exclude the presence of an abdominal </a:t>
            </a:r>
            <a:r>
              <a:rPr dirty="0" lang="en-US" err="1"/>
              <a:t>anekinking</a:t>
            </a:r>
            <a:r>
              <a:rPr dirty="0" lang="en-US"/>
              <a:t> of the aorta, dissection or large thrombi protruding into the lumen and/or complex </a:t>
            </a:r>
            <a:r>
              <a:rPr dirty="0" lang="en-US" err="1"/>
              <a:t>atheromas</a:t>
            </a:r>
            <a:r>
              <a:rPr dirty="0" lang="en-US"/>
              <a:t>, as these are </a:t>
            </a:r>
            <a:r>
              <a:rPr dirty="0" lang="en-US" smtClean="0"/>
              <a:t>contraindications </a:t>
            </a:r>
            <a:r>
              <a:rPr dirty="0" lang="en-US"/>
              <a:t>for </a:t>
            </a:r>
            <a:r>
              <a:rPr dirty="0" lang="en-US" err="1"/>
              <a:t>transfemoral</a:t>
            </a:r>
            <a:r>
              <a:rPr dirty="0" lang="en-US"/>
              <a:t> approach [11]. </a:t>
            </a:r>
            <a:endParaRPr dirty="0" lang="en-US" smtClean="0"/>
          </a:p>
          <a:p>
            <a:endParaRPr dirty="0" lang="en-US"/>
          </a:p>
          <a:p>
            <a:r>
              <a:rPr b="1" dirty="0" sz="3400" lang="en-US" smtClean="0"/>
              <a:t>For </a:t>
            </a:r>
            <a:r>
              <a:rPr b="1" dirty="0" sz="3400" lang="en-US"/>
              <a:t>the direct aortic approach, </a:t>
            </a:r>
            <a:endParaRPr b="1" dirty="0" sz="3400" lang="en-US" smtClean="0"/>
          </a:p>
          <a:p>
            <a:r>
              <a:rPr dirty="0" lang="en-US" smtClean="0"/>
              <a:t>assessment </a:t>
            </a:r>
            <a:r>
              <a:rPr dirty="0" lang="en-US"/>
              <a:t>of the ascending aorta for the presence and pattern of calcification is of paramount </a:t>
            </a:r>
            <a:r>
              <a:rPr dirty="0" lang="en-US" smtClean="0"/>
              <a:t>importance, </a:t>
            </a:r>
            <a:r>
              <a:rPr dirty="0" lang="en-US"/>
              <a:t>as calcium may interfere with direct puncture of the aorta</a:t>
            </a:r>
            <a:r>
              <a:rPr dirty="0" lang="en-US" smtClean="0"/>
              <a:t>.</a:t>
            </a:r>
          </a:p>
          <a:p>
            <a:r>
              <a:rPr dirty="0" lang="en-US" smtClean="0"/>
              <a:t> </a:t>
            </a:r>
            <a:r>
              <a:rPr dirty="0" lang="en-US"/>
              <a:t>In these cases, the ascending aorta from the aortic annulus plane to the origin of the brachiocephalic artery is assessed for the presence of </a:t>
            </a:r>
            <a:r>
              <a:rPr dirty="0" lang="en-US" err="1"/>
              <a:t>aneurysmatic</a:t>
            </a:r>
            <a:r>
              <a:rPr dirty="0" lang="en-US"/>
              <a:t> dilatation or circumferential/anterior </a:t>
            </a:r>
            <a:r>
              <a:rPr dirty="0" lang="en-US" smtClean="0"/>
              <a:t>calcifications.</a:t>
            </a:r>
            <a:endParaRPr dirty="0" lang="en-IN"/>
          </a:p>
        </p:txBody>
      </p:sp>
      <p:sp>
        <p:nvSpPr>
          <p:cNvPr id="1048656" name="Content Placeholder 3"/>
          <p:cNvSpPr>
            <a:spLocks noGrp="1"/>
          </p:cNvSpPr>
          <p:nvPr>
            <p:ph sz="half" idx="2"/>
          </p:nvPr>
        </p:nvSpPr>
        <p:spPr/>
        <p:txBody>
          <a:bodyPr>
            <a:normAutofit/>
          </a:bodyPr>
          <a:p>
            <a:r>
              <a:rPr b="1" dirty="0" sz="3800" lang="en-US"/>
              <a:t>For </a:t>
            </a:r>
            <a:r>
              <a:rPr b="1" dirty="0" sz="3800" lang="en-US" err="1"/>
              <a:t>transapical</a:t>
            </a:r>
            <a:r>
              <a:rPr b="1" dirty="0" sz="3800" lang="en-US"/>
              <a:t> access</a:t>
            </a:r>
            <a:r>
              <a:rPr dirty="0" lang="en-US"/>
              <a:t>, assessment of the entire aorta is less crucial, unless a change in the </a:t>
            </a:r>
            <a:r>
              <a:rPr dirty="0" lang="en-US" smtClean="0"/>
              <a:t>approach </a:t>
            </a:r>
            <a:r>
              <a:rPr dirty="0" lang="en-US"/>
              <a:t>is anticipated during the </a:t>
            </a:r>
            <a:r>
              <a:rPr dirty="0" lang="en-US" smtClean="0"/>
              <a:t>procedure.</a:t>
            </a:r>
            <a:endParaRPr dirty="0" lang="en-IN"/>
          </a:p>
        </p:txBody>
      </p:sp>
      <p:pic>
        <p:nvPicPr>
          <p:cNvPr id="2097174" name="Picture 2"/>
          <p:cNvPicPr>
            <a:picLocks noChangeAspect="1" noChangeArrowheads="1"/>
          </p:cNvPicPr>
          <p:nvPr/>
        </p:nvPicPr>
        <p:blipFill>
          <a:blip xmlns:r="http://schemas.openxmlformats.org/officeDocument/2006/relationships" r:embed="rId1"/>
          <a:srcRect/>
          <a:stretch>
            <a:fillRect/>
          </a:stretch>
        </p:blipFill>
        <p:spPr bwMode="auto">
          <a:xfrm>
            <a:off x="5184472" y="2636912"/>
            <a:ext cx="3168352" cy="3269382"/>
          </a:xfrm>
          <a:prstGeom prst="rect"/>
          <a:noFill/>
          <a:ln>
            <a:noFill/>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57" name="Title 1"/>
          <p:cNvSpPr>
            <a:spLocks noGrp="1"/>
          </p:cNvSpPr>
          <p:nvPr>
            <p:ph type="title"/>
          </p:nvPr>
        </p:nvSpPr>
        <p:spPr/>
        <p:txBody>
          <a:bodyPr/>
          <a:p>
            <a:r>
              <a:rPr dirty="0" lang="en-IN"/>
              <a:t>Post-implantation imaging</a:t>
            </a:r>
          </a:p>
        </p:txBody>
      </p:sp>
      <p:sp>
        <p:nvSpPr>
          <p:cNvPr id="1048658" name="Content Placeholder 2"/>
          <p:cNvSpPr>
            <a:spLocks noGrp="1"/>
          </p:cNvSpPr>
          <p:nvPr>
            <p:ph sz="half" idx="1"/>
          </p:nvPr>
        </p:nvSpPr>
        <p:spPr/>
        <p:txBody>
          <a:bodyPr/>
          <a:p>
            <a:r>
              <a:rPr dirty="0" lang="en-US"/>
              <a:t>Post-implantation imaging can be divided into </a:t>
            </a:r>
            <a:endParaRPr dirty="0" lang="en-US" smtClean="0"/>
          </a:p>
          <a:p>
            <a:pPr indent="0" marL="0">
              <a:buNone/>
            </a:pPr>
            <a:r>
              <a:rPr dirty="0" lang="en-US" smtClean="0"/>
              <a:t>A.Immediately post-procedure. </a:t>
            </a:r>
          </a:p>
          <a:p>
            <a:pPr indent="0" marL="0">
              <a:buNone/>
            </a:pPr>
            <a:r>
              <a:rPr dirty="0" lang="en-US" err="1" smtClean="0"/>
              <a:t>B.Long</a:t>
            </a:r>
            <a:r>
              <a:rPr dirty="0" lang="en-US" smtClean="0"/>
              <a:t>-term </a:t>
            </a:r>
            <a:r>
              <a:rPr dirty="0" lang="en-US"/>
              <a:t>follow-up.</a:t>
            </a:r>
            <a:endParaRPr dirty="0"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59" name="Title 1"/>
          <p:cNvSpPr>
            <a:spLocks noGrp="1"/>
          </p:cNvSpPr>
          <p:nvPr>
            <p:ph type="title"/>
          </p:nvPr>
        </p:nvSpPr>
        <p:spPr/>
        <p:txBody>
          <a:bodyPr/>
          <a:p>
            <a:endParaRPr lang="en-IN"/>
          </a:p>
        </p:txBody>
      </p:sp>
      <p:sp>
        <p:nvSpPr>
          <p:cNvPr id="1048660" name="Content Placeholder 2"/>
          <p:cNvSpPr>
            <a:spLocks noGrp="1"/>
          </p:cNvSpPr>
          <p:nvPr>
            <p:ph sz="half" idx="1"/>
          </p:nvPr>
        </p:nvSpPr>
        <p:spPr/>
        <p:txBody>
          <a:bodyPr>
            <a:normAutofit fontScale="95000" lnSpcReduction="20000"/>
          </a:bodyPr>
          <a:p>
            <a:r>
              <a:rPr dirty="0" sz="2000" lang="en-US"/>
              <a:t>For the </a:t>
            </a:r>
            <a:r>
              <a:rPr b="1" dirty="0" sz="2000" lang="en-US"/>
              <a:t>immediate assessment </a:t>
            </a:r>
            <a:r>
              <a:rPr dirty="0" sz="2000" lang="en-US"/>
              <a:t>of valve position </a:t>
            </a:r>
            <a:r>
              <a:rPr dirty="0" sz="2000" lang="en-US" err="1" smtClean="0"/>
              <a:t>andhaemodynamic</a:t>
            </a:r>
            <a:r>
              <a:rPr dirty="0" sz="2000" lang="en-US" smtClean="0"/>
              <a:t> </a:t>
            </a:r>
            <a:r>
              <a:rPr dirty="0" sz="2000" lang="en-US"/>
              <a:t>status, </a:t>
            </a:r>
            <a:r>
              <a:rPr dirty="0" sz="2000" lang="en-US" smtClean="0"/>
              <a:t>including </a:t>
            </a:r>
            <a:r>
              <a:rPr dirty="0" sz="2000" lang="en-US"/>
              <a:t>the gradients and effective valve area, the modality of choice is </a:t>
            </a:r>
            <a:r>
              <a:rPr dirty="0" sz="2000" lang="en-US">
                <a:solidFill>
                  <a:srgbClr val="FF0000"/>
                </a:solidFill>
              </a:rPr>
              <a:t>TEE, </a:t>
            </a:r>
            <a:r>
              <a:rPr dirty="0" sz="2000" lang="en-US"/>
              <a:t>which can be done in the hybrid procedure room. </a:t>
            </a:r>
            <a:endParaRPr dirty="0" sz="2000" lang="en-US" smtClean="0"/>
          </a:p>
          <a:p>
            <a:endParaRPr dirty="0" sz="2000" lang="en-US" smtClean="0"/>
          </a:p>
          <a:p>
            <a:r>
              <a:rPr dirty="0" sz="2000" lang="en-US" err="1" smtClean="0"/>
              <a:t>Paravalvular</a:t>
            </a:r>
            <a:r>
              <a:rPr dirty="0" sz="2000" lang="en-US" smtClean="0"/>
              <a:t> </a:t>
            </a:r>
            <a:r>
              <a:rPr dirty="0" sz="2000" lang="en-US"/>
              <a:t>and </a:t>
            </a:r>
            <a:r>
              <a:rPr dirty="0" sz="2000" lang="en-US" err="1"/>
              <a:t>transvalvular</a:t>
            </a:r>
            <a:r>
              <a:rPr dirty="0" sz="2000" lang="en-US"/>
              <a:t> regurgitation can also be estimated in real time, allowing appropriate steps to be taken to </a:t>
            </a:r>
            <a:r>
              <a:rPr dirty="0" sz="2000" lang="en-US" err="1"/>
              <a:t>minimise</a:t>
            </a:r>
            <a:r>
              <a:rPr dirty="0" sz="2000" lang="en-US"/>
              <a:t> complications and </a:t>
            </a:r>
            <a:r>
              <a:rPr dirty="0" sz="2000" lang="en-US" err="1"/>
              <a:t>optimise</a:t>
            </a:r>
            <a:r>
              <a:rPr dirty="0" sz="2000" lang="en-US"/>
              <a:t> device </a:t>
            </a:r>
            <a:r>
              <a:rPr dirty="0" sz="2000" lang="en-US" smtClean="0"/>
              <a:t>positioning.</a:t>
            </a:r>
            <a:endParaRPr dirty="0" sz="2000" lang="en-IN"/>
          </a:p>
        </p:txBody>
      </p:sp>
      <p:sp>
        <p:nvSpPr>
          <p:cNvPr id="1048661" name="Content Placeholder 3"/>
          <p:cNvSpPr>
            <a:spLocks noGrp="1"/>
          </p:cNvSpPr>
          <p:nvPr>
            <p:ph sz="half" idx="2"/>
          </p:nvPr>
        </p:nvSpPr>
        <p:spPr/>
        <p:txBody>
          <a:bodyPr>
            <a:normAutofit/>
          </a:bodyPr>
          <a:p>
            <a:r>
              <a:rPr b="1" dirty="0" lang="en-IN" smtClean="0"/>
              <a:t>Long-term follow-up</a:t>
            </a:r>
          </a:p>
          <a:p>
            <a:r>
              <a:rPr dirty="0" sz="1800" lang="en-US"/>
              <a:t>ECG-gated MDCT is useful in diagnosing </a:t>
            </a:r>
            <a:r>
              <a:rPr dirty="0" sz="1800" lang="en-US" smtClean="0"/>
              <a:t>prosthesis misplacement </a:t>
            </a:r>
            <a:r>
              <a:rPr dirty="0" sz="1800" lang="en-US"/>
              <a:t>by careful </a:t>
            </a:r>
            <a:r>
              <a:rPr dirty="0" sz="1800" lang="en-US" smtClean="0"/>
              <a:t>inspection </a:t>
            </a:r>
            <a:r>
              <a:rPr dirty="0" sz="1800" lang="en-US"/>
              <a:t>of the exact positioning of the device in relation to the aortic annulus </a:t>
            </a:r>
            <a:r>
              <a:rPr dirty="0" sz="1800" lang="en-US" smtClean="0"/>
              <a:t>plane.</a:t>
            </a:r>
            <a:endParaRPr b="1" dirty="0" sz="1800" lang="en-IN"/>
          </a:p>
        </p:txBody>
      </p:sp>
      <p:pic>
        <p:nvPicPr>
          <p:cNvPr id="2097175" name="Picture 2"/>
          <p:cNvPicPr>
            <a:picLocks noChangeAspect="1" noChangeArrowheads="1"/>
          </p:cNvPicPr>
          <p:nvPr/>
        </p:nvPicPr>
        <p:blipFill>
          <a:blip xmlns:r="http://schemas.openxmlformats.org/officeDocument/2006/relationships" r:embed="rId1"/>
          <a:srcRect/>
          <a:stretch>
            <a:fillRect/>
          </a:stretch>
        </p:blipFill>
        <p:spPr bwMode="auto">
          <a:xfrm>
            <a:off x="4788024" y="3789040"/>
            <a:ext cx="3888432" cy="2548260"/>
          </a:xfrm>
          <a:prstGeom prst="rect"/>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95" name="Title 1"/>
          <p:cNvSpPr>
            <a:spLocks noGrp="1"/>
          </p:cNvSpPr>
          <p:nvPr>
            <p:ph type="title"/>
          </p:nvPr>
        </p:nvSpPr>
        <p:spPr/>
        <p:txBody>
          <a:bodyPr/>
          <a:p>
            <a:r>
              <a:rPr dirty="0" lang="en-IN" smtClean="0"/>
              <a:t>Aortic valve apparatus anatomy</a:t>
            </a:r>
            <a:endParaRPr dirty="0" lang="en-IN"/>
          </a:p>
        </p:txBody>
      </p:sp>
      <p:sp>
        <p:nvSpPr>
          <p:cNvPr id="1048596" name="Content Placeholder 2"/>
          <p:cNvSpPr>
            <a:spLocks noGrp="1"/>
          </p:cNvSpPr>
          <p:nvPr>
            <p:ph idx="1"/>
          </p:nvPr>
        </p:nvSpPr>
        <p:spPr/>
        <p:txBody>
          <a:bodyPr>
            <a:normAutofit fontScale="90000" lnSpcReduction="10000"/>
          </a:bodyPr>
          <a:p>
            <a:r>
              <a:rPr dirty="0" sz="2000" lang="en-US" smtClean="0"/>
              <a:t>The aortic valve complex consists of the </a:t>
            </a:r>
          </a:p>
          <a:p>
            <a:pPr indent="0" marL="0">
              <a:buNone/>
            </a:pPr>
            <a:r>
              <a:rPr dirty="0" sz="2000" lang="en-US" err="1" smtClean="0"/>
              <a:t>a.aortic</a:t>
            </a:r>
            <a:r>
              <a:rPr dirty="0" sz="2000" lang="en-US" smtClean="0"/>
              <a:t> valve annulus, </a:t>
            </a:r>
          </a:p>
          <a:p>
            <a:pPr indent="0" marL="0">
              <a:buNone/>
            </a:pPr>
            <a:r>
              <a:rPr dirty="0" sz="2000" lang="en-US" err="1" smtClean="0"/>
              <a:t>b.commissures</a:t>
            </a:r>
            <a:r>
              <a:rPr dirty="0" sz="2000" lang="en-US" smtClean="0"/>
              <a:t>, </a:t>
            </a:r>
          </a:p>
          <a:p>
            <a:pPr indent="0" marL="0">
              <a:buNone/>
            </a:pPr>
            <a:r>
              <a:rPr dirty="0" sz="2000" lang="en-US" err="1" smtClean="0"/>
              <a:t>c.sinuses</a:t>
            </a:r>
            <a:r>
              <a:rPr dirty="0" sz="2000" lang="en-US" smtClean="0"/>
              <a:t> of Valsalva (SOV), </a:t>
            </a:r>
          </a:p>
          <a:p>
            <a:pPr indent="0" marL="0">
              <a:buNone/>
            </a:pPr>
            <a:r>
              <a:rPr dirty="0" sz="2000" lang="en-US" err="1" smtClean="0"/>
              <a:t>d.coronary</a:t>
            </a:r>
            <a:r>
              <a:rPr dirty="0" sz="2000" lang="en-US" smtClean="0"/>
              <a:t> ostia (CO) and </a:t>
            </a:r>
          </a:p>
          <a:p>
            <a:pPr indent="0" marL="0">
              <a:buNone/>
            </a:pPr>
            <a:r>
              <a:rPr dirty="0" sz="2000" lang="en-US" err="1"/>
              <a:t>e</a:t>
            </a:r>
            <a:r>
              <a:rPr dirty="0" sz="2000" lang="en-US" err="1" smtClean="0"/>
              <a:t>.sinotubular</a:t>
            </a:r>
            <a:r>
              <a:rPr dirty="0" sz="2000" lang="en-US" smtClean="0"/>
              <a:t> junction (STJ). </a:t>
            </a:r>
          </a:p>
          <a:p>
            <a:r>
              <a:rPr dirty="0" sz="2000" lang="en-US" smtClean="0"/>
              <a:t>Three aortic valve cusps are connected proximally to the wall of the left ventricular outflow tract (LVOT) [10] by three anchor points at the nadir (hinge point) of each aortic cusp. </a:t>
            </a:r>
          </a:p>
          <a:p>
            <a:r>
              <a:rPr dirty="0" sz="2000" lang="en-US" smtClean="0"/>
              <a:t>Those nadir points, when virtually connected, form an oval-shaped, three-pronged coronet—the “virtual basal ring” (Fig. 1). </a:t>
            </a:r>
          </a:p>
          <a:p>
            <a:r>
              <a:rPr dirty="0" sz="2000" lang="en-US" smtClean="0"/>
              <a:t>The orientation of this virtual basal ring, or aortic annulus, is double oblique and does not correspond to conventional axial, coronal or </a:t>
            </a:r>
            <a:r>
              <a:rPr dirty="0" sz="2000" lang="en-US" err="1" smtClean="0"/>
              <a:t>sagittalplanes</a:t>
            </a:r>
            <a:r>
              <a:rPr dirty="0" sz="2000" lang="en-US" smtClean="0"/>
              <a:t> of MDCT. This ring is the major target for </a:t>
            </a:r>
            <a:r>
              <a:rPr dirty="0" sz="2000" lang="en-US" err="1" smtClean="0"/>
              <a:t>transcatheter</a:t>
            </a:r>
            <a:r>
              <a:rPr dirty="0" sz="2000" lang="en-US" smtClean="0"/>
              <a:t> aortic valve prosthesis sizing.</a:t>
            </a:r>
            <a:endParaRPr dirty="0" sz="2000"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62" name="Content Placeholder 2"/>
          <p:cNvSpPr>
            <a:spLocks noGrp="1"/>
          </p:cNvSpPr>
          <p:nvPr>
            <p:ph sz="half" idx="1"/>
          </p:nvPr>
        </p:nvSpPr>
        <p:spPr/>
        <p:txBody>
          <a:bodyPr>
            <a:normAutofit fontScale="67857" lnSpcReduction="20000"/>
          </a:bodyPr>
          <a:p>
            <a:r>
              <a:rPr dirty="0" lang="en-IN"/>
              <a:t>Significantly </a:t>
            </a:r>
            <a:endParaRPr dirty="0" lang="en-IN" smtClean="0"/>
          </a:p>
          <a:p>
            <a:pPr indent="0" marL="0">
              <a:buNone/>
            </a:pPr>
            <a:r>
              <a:rPr b="1" dirty="0" lang="en-IN"/>
              <a:t>L</a:t>
            </a:r>
            <a:r>
              <a:rPr b="1" dirty="0" lang="en-IN" smtClean="0"/>
              <a:t>ow </a:t>
            </a:r>
            <a:r>
              <a:rPr b="1" dirty="0" lang="en-IN"/>
              <a:t>implantation may result in </a:t>
            </a:r>
            <a:endParaRPr b="1" dirty="0" lang="en-IN" smtClean="0"/>
          </a:p>
          <a:p>
            <a:r>
              <a:rPr dirty="0" lang="en-IN"/>
              <a:t>S</a:t>
            </a:r>
            <a:r>
              <a:rPr dirty="0" lang="en-IN" smtClean="0"/>
              <a:t>evere </a:t>
            </a:r>
            <a:r>
              <a:rPr dirty="0" lang="en-IN"/>
              <a:t>paravalvular regurgitation, </a:t>
            </a:r>
            <a:endParaRPr dirty="0" lang="en-IN" smtClean="0"/>
          </a:p>
          <a:p>
            <a:r>
              <a:rPr dirty="0" lang="en-IN"/>
              <a:t>R</a:t>
            </a:r>
            <a:r>
              <a:rPr dirty="0" lang="en-IN" smtClean="0"/>
              <a:t>esidual </a:t>
            </a:r>
            <a:r>
              <a:rPr dirty="0" lang="en-IN"/>
              <a:t>aortic valve </a:t>
            </a:r>
            <a:r>
              <a:rPr dirty="0" lang="en-IN" smtClean="0"/>
              <a:t>stenosis,</a:t>
            </a:r>
          </a:p>
          <a:p>
            <a:r>
              <a:rPr dirty="0" lang="en-IN" smtClean="0"/>
              <a:t>Mitral </a:t>
            </a:r>
            <a:r>
              <a:rPr dirty="0" lang="en-IN"/>
              <a:t>valve insufficiency, </a:t>
            </a:r>
            <a:endParaRPr dirty="0" lang="en-IN" smtClean="0"/>
          </a:p>
          <a:p>
            <a:r>
              <a:rPr dirty="0" lang="en-IN"/>
              <a:t>C</a:t>
            </a:r>
            <a:r>
              <a:rPr dirty="0" lang="en-IN" smtClean="0"/>
              <a:t>onduction </a:t>
            </a:r>
            <a:r>
              <a:rPr dirty="0" lang="en-IN"/>
              <a:t>abnormalities and, in </a:t>
            </a:r>
            <a:endParaRPr dirty="0" lang="en-IN" smtClean="0"/>
          </a:p>
          <a:p>
            <a:r>
              <a:rPr dirty="0" lang="en-IN"/>
              <a:t>E</a:t>
            </a:r>
            <a:r>
              <a:rPr dirty="0" lang="en-IN" smtClean="0"/>
              <a:t>xtreme </a:t>
            </a:r>
            <a:r>
              <a:rPr dirty="0" lang="en-IN"/>
              <a:t>cases, device drop into the left ventricular cavity. </a:t>
            </a:r>
            <a:endParaRPr dirty="0" lang="en-IN" smtClean="0"/>
          </a:p>
          <a:p>
            <a:endParaRPr dirty="0" lang="en-IN" smtClean="0"/>
          </a:p>
          <a:p>
            <a:pPr indent="0" marL="0">
              <a:buNone/>
            </a:pPr>
            <a:r>
              <a:rPr b="1" dirty="0" lang="en-IN"/>
              <a:t>H</a:t>
            </a:r>
            <a:r>
              <a:rPr b="1" dirty="0" lang="en-IN" smtClean="0"/>
              <a:t>igh </a:t>
            </a:r>
            <a:r>
              <a:rPr b="1" dirty="0" lang="en-IN"/>
              <a:t>implantation may result in </a:t>
            </a:r>
            <a:endParaRPr b="1" dirty="0" lang="en-IN" smtClean="0"/>
          </a:p>
          <a:p>
            <a:r>
              <a:rPr dirty="0" lang="en-IN"/>
              <a:t>P</a:t>
            </a:r>
            <a:r>
              <a:rPr dirty="0" lang="en-IN" smtClean="0"/>
              <a:t>aravalvular </a:t>
            </a:r>
            <a:r>
              <a:rPr dirty="0" lang="en-IN"/>
              <a:t>regurgitation, </a:t>
            </a:r>
            <a:endParaRPr dirty="0" lang="en-IN" smtClean="0"/>
          </a:p>
          <a:p>
            <a:r>
              <a:rPr dirty="0" lang="en-IN"/>
              <a:t>C</a:t>
            </a:r>
            <a:r>
              <a:rPr dirty="0" lang="en-IN" smtClean="0"/>
              <a:t>oronary </a:t>
            </a:r>
            <a:r>
              <a:rPr dirty="0" lang="en-IN"/>
              <a:t>flow obstruction and </a:t>
            </a:r>
            <a:endParaRPr dirty="0" lang="en-IN" smtClean="0"/>
          </a:p>
          <a:p>
            <a:r>
              <a:rPr dirty="0" lang="en-IN"/>
              <a:t>D</a:t>
            </a:r>
            <a:r>
              <a:rPr dirty="0" lang="en-IN" smtClean="0"/>
              <a:t>evice </a:t>
            </a:r>
            <a:r>
              <a:rPr dirty="0" lang="en-IN" err="1" smtClean="0"/>
              <a:t>embolisation</a:t>
            </a:r>
            <a:r>
              <a:rPr dirty="0" lang="en-IN" smtClean="0"/>
              <a:t> </a:t>
            </a:r>
            <a:r>
              <a:rPr dirty="0" lang="en-IN"/>
              <a:t>into the thoracic </a:t>
            </a:r>
            <a:r>
              <a:rPr dirty="0" lang="en-IN" smtClean="0"/>
              <a:t>aorta.</a:t>
            </a:r>
            <a:endParaRPr dirty="0"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63" name="Title 1"/>
          <p:cNvSpPr>
            <a:spLocks noGrp="1"/>
          </p:cNvSpPr>
          <p:nvPr>
            <p:ph type="title"/>
          </p:nvPr>
        </p:nvSpPr>
        <p:spPr/>
        <p:txBody>
          <a:bodyPr/>
          <a:p>
            <a:endParaRPr dirty="0" lang="en-IN"/>
          </a:p>
        </p:txBody>
      </p:sp>
      <p:sp>
        <p:nvSpPr>
          <p:cNvPr id="1048664" name="Content Placeholder 2"/>
          <p:cNvSpPr>
            <a:spLocks noGrp="1"/>
          </p:cNvSpPr>
          <p:nvPr>
            <p:ph sz="half" idx="1"/>
          </p:nvPr>
        </p:nvSpPr>
        <p:spPr/>
        <p:txBody>
          <a:bodyPr>
            <a:normAutofit fontScale="94444" lnSpcReduction="20000"/>
          </a:bodyPr>
          <a:p>
            <a:r>
              <a:rPr dirty="0" sz="1800" lang="en-US"/>
              <a:t>The exact definition of misplacement is specific to the TAVR device type. </a:t>
            </a:r>
            <a:endParaRPr dirty="0" sz="1800" lang="en-US" smtClean="0"/>
          </a:p>
          <a:p>
            <a:r>
              <a:rPr dirty="0" sz="1800" lang="en-US" smtClean="0"/>
              <a:t>The </a:t>
            </a:r>
            <a:r>
              <a:rPr dirty="0" sz="1800" lang="en-US"/>
              <a:t>optimal </a:t>
            </a:r>
            <a:r>
              <a:rPr dirty="0" sz="1800" lang="en-IN"/>
              <a:t>deployment location of </a:t>
            </a:r>
            <a:endParaRPr dirty="0" sz="1800" lang="en-IN" smtClean="0"/>
          </a:p>
          <a:p>
            <a:endParaRPr dirty="0" sz="1800" lang="en-IN"/>
          </a:p>
          <a:p>
            <a:r>
              <a:rPr dirty="0" sz="1800" lang="en-US" smtClean="0"/>
              <a:t>Medtronic </a:t>
            </a:r>
            <a:r>
              <a:rPr dirty="0" sz="1800" lang="en-US" err="1"/>
              <a:t>CoreValve</a:t>
            </a:r>
            <a:r>
              <a:rPr dirty="0" sz="1800" lang="en-US"/>
              <a:t>® device requires that the most inferior </a:t>
            </a:r>
            <a:r>
              <a:rPr dirty="0" sz="1800" lang="en-US" smtClean="0"/>
              <a:t> </a:t>
            </a:r>
            <a:r>
              <a:rPr dirty="0" sz="1800" lang="en-US"/>
              <a:t>edge of the device, the inflow portion, should be positioned approximately </a:t>
            </a:r>
            <a:r>
              <a:rPr b="1" dirty="0" sz="1800" lang="en-US"/>
              <a:t>4–6 mm </a:t>
            </a:r>
            <a:r>
              <a:rPr dirty="0" sz="1800" lang="en-US"/>
              <a:t>below the aortic annulus </a:t>
            </a:r>
            <a:r>
              <a:rPr dirty="0" sz="1800" lang="en-US" smtClean="0"/>
              <a:t>plane.</a:t>
            </a:r>
          </a:p>
          <a:p>
            <a:endParaRPr dirty="0" sz="1800" lang="en-US"/>
          </a:p>
          <a:p>
            <a:r>
              <a:rPr dirty="0" sz="1800" lang="en-US" smtClean="0"/>
              <a:t>the </a:t>
            </a:r>
            <a:r>
              <a:rPr dirty="0" sz="1800" lang="en-US"/>
              <a:t>Edwards SAPIEN device is likely gained when 50 % of its height is below and 50 % of its height above the aortic </a:t>
            </a:r>
            <a:r>
              <a:rPr dirty="0" sz="1800" lang="en-US" smtClean="0"/>
              <a:t>annulus. </a:t>
            </a:r>
            <a:endParaRPr dirty="0" sz="1800" lang="en-IN"/>
          </a:p>
        </p:txBody>
      </p:sp>
      <p:sp>
        <p:nvSpPr>
          <p:cNvPr id="1048665" name="Content Placeholder 3"/>
          <p:cNvSpPr>
            <a:spLocks noGrp="1"/>
          </p:cNvSpPr>
          <p:nvPr>
            <p:ph sz="half" idx="2"/>
          </p:nvPr>
        </p:nvSpPr>
        <p:spPr/>
        <p:txBody>
          <a:bodyPr>
            <a:normAutofit/>
          </a:bodyPr>
          <a:p>
            <a:endParaRPr dirty="0" lang="en-IN"/>
          </a:p>
        </p:txBody>
      </p:sp>
      <p:pic>
        <p:nvPicPr>
          <p:cNvPr id="2097176" name="Picture 2"/>
          <p:cNvPicPr>
            <a:picLocks noChangeAspect="1" noChangeArrowheads="1"/>
          </p:cNvPicPr>
          <p:nvPr/>
        </p:nvPicPr>
        <p:blipFill>
          <a:blip xmlns:r="http://schemas.openxmlformats.org/officeDocument/2006/relationships" r:embed="rId1"/>
          <a:srcRect/>
          <a:stretch>
            <a:fillRect/>
          </a:stretch>
        </p:blipFill>
        <p:spPr bwMode="auto">
          <a:xfrm>
            <a:off x="4716016" y="1700808"/>
            <a:ext cx="2446166" cy="2664296"/>
          </a:xfrm>
          <a:prstGeom prst="rect"/>
          <a:noFill/>
          <a:ln>
            <a:noFill/>
          </a:ln>
          <a:effectLst/>
        </p:spPr>
      </p:pic>
      <p:pic>
        <p:nvPicPr>
          <p:cNvPr id="2097177" name="Picture 3"/>
          <p:cNvPicPr>
            <a:picLocks noChangeAspect="1" noChangeArrowheads="1"/>
          </p:cNvPicPr>
          <p:nvPr/>
        </p:nvPicPr>
        <p:blipFill>
          <a:blip xmlns:r="http://schemas.openxmlformats.org/officeDocument/2006/relationships" r:embed="rId2"/>
          <a:srcRect/>
          <a:stretch>
            <a:fillRect/>
          </a:stretch>
        </p:blipFill>
        <p:spPr bwMode="auto">
          <a:xfrm>
            <a:off x="4689192" y="4509120"/>
            <a:ext cx="3550940" cy="1782247"/>
          </a:xfrm>
          <a:prstGeom prst="rect"/>
          <a:noFill/>
          <a:ln>
            <a:noFill/>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66" name="Title 1"/>
          <p:cNvSpPr>
            <a:spLocks noGrp="1"/>
          </p:cNvSpPr>
          <p:nvPr>
            <p:ph type="title"/>
          </p:nvPr>
        </p:nvSpPr>
        <p:spPr/>
        <p:txBody>
          <a:bodyPr/>
          <a:p>
            <a:r>
              <a:rPr dirty="0" lang="en-IN"/>
              <a:t>Summary</a:t>
            </a:r>
          </a:p>
        </p:txBody>
      </p:sp>
      <p:sp>
        <p:nvSpPr>
          <p:cNvPr id="1048667" name="Content Placeholder 2"/>
          <p:cNvSpPr>
            <a:spLocks noGrp="1"/>
          </p:cNvSpPr>
          <p:nvPr>
            <p:ph sz="half" idx="1"/>
          </p:nvPr>
        </p:nvSpPr>
        <p:spPr>
          <a:xfrm>
            <a:off x="467544" y="1628800"/>
            <a:ext cx="7920880" cy="4525963"/>
          </a:xfrm>
        </p:spPr>
        <p:txBody>
          <a:bodyPr>
            <a:normAutofit/>
          </a:bodyPr>
          <a:p>
            <a:r>
              <a:rPr dirty="0" sz="2000" lang="en-US"/>
              <a:t>During the last decade </a:t>
            </a:r>
            <a:r>
              <a:rPr dirty="0" sz="2000" lang="en-US" err="1"/>
              <a:t>transcatheter</a:t>
            </a:r>
            <a:r>
              <a:rPr dirty="0" sz="2000" lang="en-US"/>
              <a:t> aortic valve replacement has become widely used in many </a:t>
            </a:r>
            <a:r>
              <a:rPr dirty="0" sz="2000" lang="en-US" err="1"/>
              <a:t>centres</a:t>
            </a:r>
            <a:r>
              <a:rPr dirty="0" sz="2000" lang="en-US"/>
              <a:t> across the world with good clinical outcomes. </a:t>
            </a:r>
            <a:endParaRPr dirty="0" sz="2000" lang="en-US" smtClean="0"/>
          </a:p>
          <a:p>
            <a:endParaRPr dirty="0" sz="2000" lang="en-US" smtClean="0"/>
          </a:p>
          <a:p>
            <a:r>
              <a:rPr dirty="0" sz="2000" lang="en-US" smtClean="0"/>
              <a:t>MDCT </a:t>
            </a:r>
            <a:r>
              <a:rPr dirty="0" sz="2000" lang="en-US"/>
              <a:t>plays an important role in assessing the aortic valve, aortic root and ascending aorta, as well as the access root for the procedure (i.e., </a:t>
            </a:r>
            <a:r>
              <a:rPr dirty="0" sz="2000" lang="en-US" err="1"/>
              <a:t>ilio</a:t>
            </a:r>
            <a:r>
              <a:rPr dirty="0" sz="2000" lang="en-US"/>
              <a:t>-femoral, direct aortic or </a:t>
            </a:r>
            <a:r>
              <a:rPr dirty="0" sz="2000" lang="en-US" err="1"/>
              <a:t>subclavian</a:t>
            </a:r>
            <a:r>
              <a:rPr dirty="0" sz="2000" lang="en-US"/>
              <a:t>) </a:t>
            </a:r>
            <a:r>
              <a:rPr dirty="0" sz="2000" lang="en-US" err="1"/>
              <a:t>utilising</a:t>
            </a:r>
            <a:r>
              <a:rPr dirty="0" sz="2000" lang="en-US"/>
              <a:t> the combination of </a:t>
            </a:r>
            <a:r>
              <a:rPr dirty="0" sz="2000" lang="en-US" err="1"/>
              <a:t>multiplanar</a:t>
            </a:r>
            <a:r>
              <a:rPr dirty="0" sz="2000" lang="en-US"/>
              <a:t> </a:t>
            </a:r>
            <a:r>
              <a:rPr dirty="0" sz="2000" lang="en-US" err="1"/>
              <a:t>reconstruction</a:t>
            </a:r>
            <a:r>
              <a:rPr dirty="0" sz="2000" lang="en-US"/>
              <a:t> and 3D imaging. </a:t>
            </a:r>
            <a:endParaRPr dirty="0" sz="2000" lang="en-US" smtClean="0"/>
          </a:p>
          <a:p>
            <a:endParaRPr dirty="0" sz="2000" lang="en-US" smtClean="0"/>
          </a:p>
          <a:p>
            <a:r>
              <a:rPr dirty="0" sz="2000" lang="en-US" smtClean="0"/>
              <a:t>TAVR </a:t>
            </a:r>
            <a:r>
              <a:rPr dirty="0" sz="2000" lang="en-US"/>
              <a:t>technology and equipment are rapidly advancing, with increased </a:t>
            </a:r>
            <a:r>
              <a:rPr dirty="0" sz="2000" lang="en-US" err="1"/>
              <a:t>utilisation</a:t>
            </a:r>
            <a:r>
              <a:rPr dirty="0" sz="2000" lang="en-US"/>
              <a:t> of advanced MDCT imaging contributing to continuing </a:t>
            </a:r>
            <a:r>
              <a:rPr dirty="0" sz="2000" lang="en-US" smtClean="0"/>
              <a:t>outcome</a:t>
            </a:r>
            <a:endParaRPr dirty="0" sz="2000"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68" name="Title 1"/>
          <p:cNvSpPr>
            <a:spLocks noGrp="1"/>
          </p:cNvSpPr>
          <p:nvPr>
            <p:ph type="title"/>
          </p:nvPr>
        </p:nvSpPr>
        <p:spPr/>
        <p:txBody>
          <a:bodyPr/>
          <a:p>
            <a:r>
              <a:rPr dirty="0" lang="en-US"/>
              <a:t>Mitral Valve Imaging with CT</a:t>
            </a:r>
            <a:endParaRPr dirty="0" lang="en-IN"/>
          </a:p>
        </p:txBody>
      </p:sp>
      <p:sp>
        <p:nvSpPr>
          <p:cNvPr id="1048669" name="Content Placeholder 3"/>
          <p:cNvSpPr>
            <a:spLocks noGrp="1"/>
          </p:cNvSpPr>
          <p:nvPr>
            <p:ph sz="half" idx="2"/>
          </p:nvPr>
        </p:nvSpPr>
        <p:spPr/>
        <p:txBody>
          <a:bodyPr/>
          <a:p>
            <a:endParaRPr dirty="0" lang="en-IN"/>
          </a:p>
        </p:txBody>
      </p:sp>
      <p:pic>
        <p:nvPicPr>
          <p:cNvPr id="2097178" name="Picture 2"/>
          <p:cNvPicPr>
            <a:picLocks noChangeAspect="1" noChangeArrowheads="1"/>
          </p:cNvPicPr>
          <p:nvPr/>
        </p:nvPicPr>
        <p:blipFill>
          <a:blip xmlns:r="http://schemas.openxmlformats.org/officeDocument/2006/relationships" r:embed="rId1"/>
          <a:srcRect/>
          <a:stretch>
            <a:fillRect/>
          </a:stretch>
        </p:blipFill>
        <p:spPr bwMode="auto">
          <a:xfrm>
            <a:off x="827584" y="1772816"/>
            <a:ext cx="7734300" cy="2647950"/>
          </a:xfrm>
          <a:prstGeom prst="rect"/>
          <a:noFill/>
          <a:ln>
            <a:noFill/>
          </a:ln>
          <a:effectLst/>
        </p:spPr>
      </p:pic>
      <p:pic>
        <p:nvPicPr>
          <p:cNvPr id="2097179" name="Picture 3"/>
          <p:cNvPicPr>
            <a:picLocks noChangeAspect="1" noChangeArrowheads="1"/>
          </p:cNvPicPr>
          <p:nvPr/>
        </p:nvPicPr>
        <p:blipFill>
          <a:blip xmlns:r="http://schemas.openxmlformats.org/officeDocument/2006/relationships" r:embed="rId2"/>
          <a:srcRect/>
          <a:stretch>
            <a:fillRect/>
          </a:stretch>
        </p:blipFill>
        <p:spPr bwMode="auto">
          <a:xfrm>
            <a:off x="772840" y="4487743"/>
            <a:ext cx="5832648" cy="2047875"/>
          </a:xfrm>
          <a:prstGeom prst="rect"/>
          <a:noFill/>
          <a:ln>
            <a:noFill/>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pic>
        <p:nvPicPr>
          <p:cNvPr id="2097180" name="Picture 2"/>
          <p:cNvPicPr>
            <a:picLocks noChangeAspect="1" noChangeArrowheads="1"/>
          </p:cNvPicPr>
          <p:nvPr/>
        </p:nvPicPr>
        <p:blipFill>
          <a:blip xmlns:r="http://schemas.openxmlformats.org/officeDocument/2006/relationships" r:embed="rId1"/>
          <a:srcRect/>
          <a:stretch>
            <a:fillRect/>
          </a:stretch>
        </p:blipFill>
        <p:spPr bwMode="auto">
          <a:xfrm>
            <a:off x="592520" y="1052736"/>
            <a:ext cx="7924800" cy="3162300"/>
          </a:xfrm>
          <a:prstGeom prst="rect"/>
          <a:noFill/>
          <a:ln>
            <a:noFill/>
          </a:ln>
          <a:effectLst/>
        </p:spPr>
      </p:pic>
      <p:pic>
        <p:nvPicPr>
          <p:cNvPr id="2097181" name="Picture 3"/>
          <p:cNvPicPr>
            <a:picLocks noChangeAspect="1" noChangeArrowheads="1"/>
          </p:cNvPicPr>
          <p:nvPr/>
        </p:nvPicPr>
        <p:blipFill>
          <a:blip xmlns:r="http://schemas.openxmlformats.org/officeDocument/2006/relationships" r:embed="rId2"/>
          <a:srcRect/>
          <a:stretch>
            <a:fillRect/>
          </a:stretch>
        </p:blipFill>
        <p:spPr bwMode="auto">
          <a:xfrm>
            <a:off x="600120" y="4240540"/>
            <a:ext cx="7917200" cy="2219325"/>
          </a:xfrm>
          <a:prstGeom prst="rect"/>
          <a:noFill/>
          <a:ln>
            <a:noFill/>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70" name="Title 1"/>
          <p:cNvSpPr>
            <a:spLocks noGrp="1"/>
          </p:cNvSpPr>
          <p:nvPr>
            <p:ph type="title"/>
          </p:nvPr>
        </p:nvSpPr>
        <p:spPr/>
        <p:txBody>
          <a:bodyPr/>
          <a:p>
            <a:endParaRPr lang="en-IN"/>
          </a:p>
        </p:txBody>
      </p:sp>
      <p:sp>
        <p:nvSpPr>
          <p:cNvPr id="1048671" name="Content Placeholder 2"/>
          <p:cNvSpPr>
            <a:spLocks noGrp="1"/>
          </p:cNvSpPr>
          <p:nvPr>
            <p:ph idx="1"/>
          </p:nvPr>
        </p:nvSpPr>
        <p:spPr/>
        <p:txBody>
          <a:bodyPr/>
          <a:p>
            <a:r>
              <a:rPr dirty="0" lang="en-US" smtClean="0"/>
              <a:t>Thank you</a:t>
            </a:r>
            <a:endParaRPr dirty="0"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3" name="Title 3"/>
          <p:cNvSpPr>
            <a:spLocks noGrp="1"/>
          </p:cNvSpPr>
          <p:nvPr>
            <p:ph type="title"/>
          </p:nvPr>
        </p:nvSpPr>
        <p:spPr/>
        <p:txBody>
          <a:bodyPr/>
          <a:p>
            <a:r>
              <a:rPr dirty="0" lang="en-IN" smtClean="0"/>
              <a:t>Aortic valve apparatus anatomy</a:t>
            </a:r>
            <a:endParaRPr dirty="0" lang="en-IN"/>
          </a:p>
        </p:txBody>
      </p:sp>
      <p:pic>
        <p:nvPicPr>
          <p:cNvPr id="2097152" name="Picture 3"/>
          <p:cNvPicPr>
            <a:picLocks noChangeAspect="1" noGrp="1" noChangeArrowheads="1"/>
          </p:cNvPicPr>
          <p:nvPr>
            <p:ph sz="half" idx="2"/>
          </p:nvPr>
        </p:nvPicPr>
        <p:blipFill>
          <a:blip xmlns:r="http://schemas.openxmlformats.org/officeDocument/2006/relationships" r:embed="rId1"/>
          <a:srcRect/>
          <a:stretch>
            <a:fillRect/>
          </a:stretch>
        </p:blipFill>
        <p:spPr bwMode="auto">
          <a:xfrm>
            <a:off x="6156176" y="1744529"/>
            <a:ext cx="2367135" cy="4525963"/>
          </a:xfrm>
          <a:prstGeom prst="rect"/>
          <a:noFill/>
          <a:ln>
            <a:noFill/>
          </a:ln>
        </p:spPr>
      </p:pic>
      <p:pic>
        <p:nvPicPr>
          <p:cNvPr id="2097153" name="Picture 4"/>
          <p:cNvPicPr>
            <a:picLocks noChangeAspect="1" noGrp="1" noChangeArrowheads="1"/>
          </p:cNvPicPr>
          <p:nvPr>
            <p:ph sz="half" idx="1"/>
          </p:nvPr>
        </p:nvPicPr>
        <p:blipFill>
          <a:blip xmlns:r="http://schemas.openxmlformats.org/officeDocument/2006/relationships" r:embed="rId2"/>
          <a:srcRect/>
          <a:stretch>
            <a:fillRect/>
          </a:stretch>
        </p:blipFill>
        <p:spPr bwMode="auto">
          <a:xfrm>
            <a:off x="395536" y="1412776"/>
            <a:ext cx="2196488" cy="3350199"/>
          </a:xfrm>
          <a:prstGeom prst="rect"/>
          <a:noFill/>
          <a:ln>
            <a:noFill/>
          </a:ln>
        </p:spPr>
      </p:pic>
      <p:pic>
        <p:nvPicPr>
          <p:cNvPr id="2097154" name="Picture 6"/>
          <p:cNvPicPr>
            <a:picLocks noChangeAspect="1" noChangeArrowheads="1"/>
          </p:cNvPicPr>
          <p:nvPr/>
        </p:nvPicPr>
        <p:blipFill>
          <a:blip xmlns:r="http://schemas.openxmlformats.org/officeDocument/2006/relationships" r:embed="rId3"/>
          <a:srcRect/>
          <a:stretch>
            <a:fillRect/>
          </a:stretch>
        </p:blipFill>
        <p:spPr bwMode="auto">
          <a:xfrm>
            <a:off x="251520" y="4725144"/>
            <a:ext cx="2852409" cy="2016646"/>
          </a:xfrm>
          <a:prstGeom prst="rect"/>
          <a:noFill/>
          <a:ln>
            <a:noFill/>
          </a:ln>
        </p:spPr>
      </p:pic>
      <p:pic>
        <p:nvPicPr>
          <p:cNvPr id="2097155" name="Picture 7"/>
          <p:cNvPicPr>
            <a:picLocks noChangeAspect="1" noChangeArrowheads="1"/>
          </p:cNvPicPr>
          <p:nvPr/>
        </p:nvPicPr>
        <p:blipFill>
          <a:blip xmlns:r="http://schemas.openxmlformats.org/officeDocument/2006/relationships" r:embed="rId4" cstate="print"/>
          <a:srcRect/>
          <a:stretch>
            <a:fillRect/>
          </a:stretch>
        </p:blipFill>
        <p:spPr bwMode="auto">
          <a:xfrm>
            <a:off x="2783113" y="1628800"/>
            <a:ext cx="3043913" cy="2376264"/>
          </a:xfrm>
          <a:prstGeom prst="rect"/>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4" name="Title 1"/>
          <p:cNvSpPr>
            <a:spLocks noGrp="1"/>
          </p:cNvSpPr>
          <p:nvPr>
            <p:ph type="title"/>
          </p:nvPr>
        </p:nvSpPr>
        <p:spPr/>
        <p:txBody>
          <a:bodyPr>
            <a:normAutofit fontScale="90000"/>
          </a:bodyPr>
          <a:p>
            <a:r>
              <a:rPr dirty="0" lang="en-US" smtClean="0"/>
              <a:t>Patient selection for TAVR suitability</a:t>
            </a:r>
            <a:endParaRPr dirty="0" lang="en-IN"/>
          </a:p>
        </p:txBody>
      </p:sp>
      <p:pic>
        <p:nvPicPr>
          <p:cNvPr id="209715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07504" y="2636912"/>
            <a:ext cx="3748567" cy="3024336"/>
          </a:xfrm>
          <a:prstGeom prst="rect"/>
          <a:noFill/>
          <a:ln>
            <a:noFill/>
          </a:ln>
        </p:spPr>
      </p:pic>
      <p:pic>
        <p:nvPicPr>
          <p:cNvPr id="2097157" name="Picture 3"/>
          <p:cNvPicPr>
            <a:picLocks noChangeAspect="1" noChangeArrowheads="1"/>
          </p:cNvPicPr>
          <p:nvPr/>
        </p:nvPicPr>
        <p:blipFill>
          <a:blip xmlns:r="http://schemas.openxmlformats.org/officeDocument/2006/relationships" r:embed="rId2"/>
          <a:srcRect/>
          <a:stretch>
            <a:fillRect/>
          </a:stretch>
        </p:blipFill>
        <p:spPr bwMode="auto">
          <a:xfrm>
            <a:off x="4283968" y="1988840"/>
            <a:ext cx="4461388" cy="3677196"/>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5" name="Title 1"/>
          <p:cNvSpPr>
            <a:spLocks noGrp="1"/>
          </p:cNvSpPr>
          <p:nvPr>
            <p:ph type="title"/>
          </p:nvPr>
        </p:nvSpPr>
        <p:spPr/>
        <p:txBody>
          <a:bodyPr>
            <a:normAutofit/>
          </a:bodyPr>
          <a:p>
            <a:r>
              <a:rPr dirty="0" sz="2800" lang="en-US" smtClean="0"/>
              <a:t>Pre-TAVR assessment of aortic root anatomy with echocardiography and MDCT</a:t>
            </a:r>
            <a:endParaRPr dirty="0" sz="2800" lang="en-IN"/>
          </a:p>
        </p:txBody>
      </p:sp>
      <p:sp>
        <p:nvSpPr>
          <p:cNvPr id="1048606" name="Content Placeholder 2"/>
          <p:cNvSpPr>
            <a:spLocks noGrp="1"/>
          </p:cNvSpPr>
          <p:nvPr>
            <p:ph idx="1"/>
          </p:nvPr>
        </p:nvSpPr>
        <p:spPr/>
        <p:txBody>
          <a:bodyPr>
            <a:normAutofit/>
          </a:bodyPr>
          <a:p>
            <a:r>
              <a:rPr dirty="0" sz="2400" lang="en-US" smtClean="0"/>
              <a:t>TTE, TEE and MDCT are currently the primary modalities for aortic root anatomy assessment.</a:t>
            </a:r>
          </a:p>
          <a:p>
            <a:endParaRPr dirty="0" sz="2400" lang="en-US" smtClean="0"/>
          </a:p>
          <a:p>
            <a:r>
              <a:rPr dirty="0" sz="2400" lang="en-US" smtClean="0"/>
              <a:t>Each imaging technique providing complementary information for optimal valve prosthesis sizing and THV selection.</a:t>
            </a:r>
            <a:endParaRPr dirty="0" sz="2400"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7" name="Title 1"/>
          <p:cNvSpPr>
            <a:spLocks noGrp="1"/>
          </p:cNvSpPr>
          <p:nvPr>
            <p:ph type="title"/>
          </p:nvPr>
        </p:nvSpPr>
        <p:spPr/>
        <p:txBody>
          <a:bodyPr/>
          <a:p>
            <a:r>
              <a:rPr dirty="0" lang="en-IN" smtClean="0"/>
              <a:t>Echocardiography assessment</a:t>
            </a:r>
            <a:endParaRPr dirty="0" lang="en-IN"/>
          </a:p>
        </p:txBody>
      </p:sp>
      <p:sp>
        <p:nvSpPr>
          <p:cNvPr id="1048608" name="Content Placeholder 2"/>
          <p:cNvSpPr>
            <a:spLocks noGrp="1"/>
          </p:cNvSpPr>
          <p:nvPr>
            <p:ph idx="1"/>
          </p:nvPr>
        </p:nvSpPr>
        <p:spPr/>
        <p:txBody>
          <a:bodyPr>
            <a:normAutofit/>
          </a:bodyPr>
          <a:p>
            <a:r>
              <a:rPr dirty="0" lang="en-US" smtClean="0"/>
              <a:t>Echocardiography is used to confirm severe aortic stenosis (aortic valve area of 4 m/s and mean gradient &gt;40 mmHg). </a:t>
            </a:r>
          </a:p>
          <a:p>
            <a:r>
              <a:rPr dirty="0" lang="en-US" smtClean="0"/>
              <a:t>It is also used to assess the </a:t>
            </a:r>
          </a:p>
          <a:p>
            <a:pPr indent="0" marL="0">
              <a:buNone/>
            </a:pPr>
            <a:r>
              <a:rPr dirty="0" sz="2000" lang="en-US" err="1" smtClean="0"/>
              <a:t>a.degree</a:t>
            </a:r>
            <a:r>
              <a:rPr dirty="0" sz="2000" lang="en-US" smtClean="0"/>
              <a:t> of aortic incompetence and other </a:t>
            </a:r>
            <a:r>
              <a:rPr dirty="0" sz="2000" lang="en-US" err="1" smtClean="0"/>
              <a:t>valvular</a:t>
            </a:r>
            <a:r>
              <a:rPr dirty="0" sz="2000" lang="en-US" smtClean="0"/>
              <a:t> diseases, </a:t>
            </a:r>
          </a:p>
          <a:p>
            <a:pPr indent="0" marL="0">
              <a:buNone/>
            </a:pPr>
            <a:r>
              <a:rPr dirty="0" sz="2000" lang="en-US" err="1" smtClean="0"/>
              <a:t>b.Left</a:t>
            </a:r>
            <a:r>
              <a:rPr dirty="0" sz="2000" lang="en-US" smtClean="0"/>
              <a:t> ventricular systolic ejection fraction </a:t>
            </a:r>
          </a:p>
          <a:p>
            <a:pPr indent="0" marL="0">
              <a:buNone/>
            </a:pPr>
            <a:r>
              <a:rPr dirty="0" sz="2000" lang="en-US" err="1" smtClean="0"/>
              <a:t>c.Diastolic</a:t>
            </a:r>
            <a:r>
              <a:rPr dirty="0" sz="2000" lang="en-US" smtClean="0"/>
              <a:t> dysfunction, as well as to estimate right-sided and pulmonary pressures.</a:t>
            </a:r>
          </a:p>
          <a:p>
            <a:pPr indent="0" marL="0">
              <a:buNone/>
            </a:pPr>
            <a:r>
              <a:rPr dirty="0" sz="2000" lang="en-US" smtClean="0"/>
              <a:t>TEE allows for </a:t>
            </a:r>
            <a:r>
              <a:rPr dirty="0" sz="2000" lang="en-US" err="1" smtClean="0"/>
              <a:t>realtime</a:t>
            </a:r>
            <a:r>
              <a:rPr dirty="0" sz="2000" lang="en-US" smtClean="0"/>
              <a:t> imaging during the TAVR procedure while assisting in device placement and positioning as well as assessing the degree of aortic regurgitation  </a:t>
            </a:r>
            <a:endParaRPr dirty="0" sz="2000"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9" name="Title 1"/>
          <p:cNvSpPr>
            <a:spLocks noGrp="1"/>
          </p:cNvSpPr>
          <p:nvPr>
            <p:ph type="title"/>
          </p:nvPr>
        </p:nvSpPr>
        <p:spPr/>
        <p:txBody>
          <a:bodyPr/>
          <a:p>
            <a:r>
              <a:rPr dirty="0" lang="en-IN" smtClean="0"/>
              <a:t>MDCT assessment</a:t>
            </a:r>
            <a:endParaRPr dirty="0" lang="en-IN"/>
          </a:p>
        </p:txBody>
      </p:sp>
      <p:sp>
        <p:nvSpPr>
          <p:cNvPr id="1048610" name="Content Placeholder 2"/>
          <p:cNvSpPr>
            <a:spLocks noGrp="1"/>
          </p:cNvSpPr>
          <p:nvPr>
            <p:ph idx="1"/>
          </p:nvPr>
        </p:nvSpPr>
        <p:spPr/>
        <p:txBody>
          <a:bodyPr>
            <a:normAutofit/>
          </a:bodyPr>
          <a:p>
            <a:r>
              <a:rPr dirty="0" lang="en-IN"/>
              <a:t>Standardisation of scanning </a:t>
            </a:r>
            <a:r>
              <a:rPr dirty="0" lang="en-IN" smtClean="0"/>
              <a:t>protocols,</a:t>
            </a:r>
          </a:p>
          <a:p>
            <a:r>
              <a:rPr dirty="0" sz="1800" lang="en-US"/>
              <a:t>The CT acquisition protocol should at least include a </a:t>
            </a:r>
            <a:r>
              <a:rPr dirty="0" sz="1800" lang="en-US" smtClean="0"/>
              <a:t>contrast </a:t>
            </a:r>
            <a:r>
              <a:rPr dirty="0" sz="1800" lang="en-US"/>
              <a:t>enhanced ECG-gated or triggered scan of the aortic root reconstructed with 1.0 mm or </a:t>
            </a:r>
            <a:r>
              <a:rPr dirty="0" sz="1800" lang="en-US" smtClean="0"/>
              <a:t>less </a:t>
            </a:r>
            <a:r>
              <a:rPr dirty="0" sz="1800" lang="en-US"/>
              <a:t>slice </a:t>
            </a:r>
            <a:r>
              <a:rPr dirty="0" sz="1800" lang="en-US" smtClean="0"/>
              <a:t>thickness preferably </a:t>
            </a:r>
            <a:r>
              <a:rPr dirty="0" sz="1800" lang="en-US"/>
              <a:t>with several reconstructed phases but at least including a systolic phase</a:t>
            </a:r>
            <a:r>
              <a:rPr dirty="0" sz="1800" lang="en-US" smtClean="0"/>
              <a:t>.</a:t>
            </a:r>
          </a:p>
          <a:p>
            <a:pPr indent="0" marL="0">
              <a:buNone/>
            </a:pPr>
            <a:endParaRPr dirty="0" sz="1800" lang="en-US" smtClean="0"/>
          </a:p>
          <a:p>
            <a:r>
              <a:rPr dirty="0" sz="1800" lang="en-US"/>
              <a:t>A</a:t>
            </a:r>
            <a:r>
              <a:rPr dirty="0" sz="1800" lang="en-US" smtClean="0"/>
              <a:t> </a:t>
            </a:r>
            <a:r>
              <a:rPr dirty="0" sz="1800" lang="en-US"/>
              <a:t>scan range that at least extends from the subclavian arteries to the superficial femoral arteries at the level of the femoral head is required. </a:t>
            </a:r>
            <a:endParaRPr dirty="0" sz="1800" lang="en-US" smtClean="0"/>
          </a:p>
          <a:p>
            <a:endParaRPr dirty="0" sz="1800" lang="en-US" smtClean="0"/>
          </a:p>
          <a:p>
            <a:r>
              <a:rPr dirty="0" sz="1800" lang="en-US" smtClean="0"/>
              <a:t>Both </a:t>
            </a:r>
            <a:r>
              <a:rPr dirty="0" sz="1800" lang="en-US"/>
              <a:t>scans may be obtained from a single acquisition but in most cases two separate acquisitions (one for the aortic </a:t>
            </a:r>
            <a:r>
              <a:rPr dirty="0" sz="1800" lang="en-US" smtClean="0"/>
              <a:t>root and </a:t>
            </a:r>
            <a:r>
              <a:rPr dirty="0" sz="1800" lang="en-US"/>
              <a:t>one for the vascular access) during the same session are </a:t>
            </a:r>
            <a:r>
              <a:rPr dirty="0" sz="1800" lang="en-US" smtClean="0"/>
              <a:t>preferable.</a:t>
            </a:r>
            <a:endParaRPr dirty="0" sz="1800"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11" name="Title 1"/>
          <p:cNvSpPr>
            <a:spLocks noGrp="1"/>
          </p:cNvSpPr>
          <p:nvPr>
            <p:ph type="title"/>
          </p:nvPr>
        </p:nvSpPr>
        <p:spPr/>
        <p:txBody>
          <a:bodyPr/>
          <a:p>
            <a:endParaRPr lang="en-IN"/>
          </a:p>
        </p:txBody>
      </p:sp>
      <p:sp>
        <p:nvSpPr>
          <p:cNvPr id="1048612" name="Content Placeholder 2"/>
          <p:cNvSpPr>
            <a:spLocks noGrp="1"/>
          </p:cNvSpPr>
          <p:nvPr>
            <p:ph idx="1"/>
          </p:nvPr>
        </p:nvSpPr>
        <p:spPr/>
        <p:txBody>
          <a:bodyPr>
            <a:normAutofit fontScale="90000" lnSpcReduction="10000"/>
          </a:bodyPr>
          <a:p>
            <a:r>
              <a:rPr dirty="0" sz="2000" lang="en-US"/>
              <a:t>No routine administration of β-blockers is used for scanning purposes because of concerns with underlying severe aortic stenosis</a:t>
            </a:r>
            <a:r>
              <a:rPr dirty="0" sz="2000" lang="en-US" smtClean="0"/>
              <a:t>.</a:t>
            </a:r>
          </a:p>
          <a:p>
            <a:r>
              <a:rPr dirty="0" sz="2000" lang="en-US"/>
              <a:t>Tube potential of 100 kV is suggested for patients weighing less than 90 kg or with a body mass index (BMI) less than 30, whereas a tube potential of 120 kV is usually indicated for patients weighing more than 90 kg (BMI &gt;30). </a:t>
            </a:r>
            <a:endParaRPr dirty="0" sz="2000" lang="en-US" smtClean="0"/>
          </a:p>
          <a:p>
            <a:r>
              <a:rPr dirty="0" sz="2000" lang="en-US"/>
              <a:t>Image acquisition triggering can be obtained automatically or by using a bolus injection technique for determining the transit time</a:t>
            </a:r>
            <a:r>
              <a:rPr dirty="0" sz="2000" lang="en-US" smtClean="0"/>
              <a:t>.</a:t>
            </a:r>
          </a:p>
          <a:p>
            <a:r>
              <a:rPr dirty="0" sz="2000" lang="en-US" smtClean="0"/>
              <a:t> </a:t>
            </a:r>
            <a:r>
              <a:rPr dirty="0" sz="2000" lang="en-US"/>
              <a:t>The region of interest (ROI) can be placed on the proximal descending aorta using a pre-selected HU threshold. </a:t>
            </a:r>
            <a:endParaRPr dirty="0" sz="2000" lang="en-US" smtClean="0"/>
          </a:p>
          <a:p>
            <a:r>
              <a:rPr dirty="0" sz="2000" lang="en-US" smtClean="0"/>
              <a:t>Arterial </a:t>
            </a:r>
            <a:r>
              <a:rPr dirty="0" sz="2000" lang="en-US"/>
              <a:t>enhancement in studies performed with a 64-slice scanner demonstrates more consistency with the bolus injection technique, but requires higher contrast volume (typically an additional 20 ml of contrast medium). </a:t>
            </a:r>
            <a:endParaRPr dirty="0" sz="2000" lang="en-US" smtClean="0"/>
          </a:p>
          <a:p>
            <a:r>
              <a:rPr dirty="0" sz="2000" lang="en-US" smtClean="0"/>
              <a:t>The </a:t>
            </a:r>
            <a:r>
              <a:rPr dirty="0" sz="2000" lang="en-US"/>
              <a:t>vast majority of medical </a:t>
            </a:r>
            <a:r>
              <a:rPr dirty="0" sz="2000" lang="en-US" err="1"/>
              <a:t>centres</a:t>
            </a:r>
            <a:r>
              <a:rPr dirty="0" sz="2000" lang="en-US"/>
              <a:t> imaging TAVR candidates follow one of the two two-step protocols </a:t>
            </a:r>
            <a:endParaRPr dirty="0" sz="2000" lang="en-IN"/>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Doctors Radiology</dc:creator>
  <cp:lastModifiedBy>Doctors Radiology</cp:lastModifiedBy>
  <dcterms:created xsi:type="dcterms:W3CDTF">2022-05-09T02:58:16Z</dcterms:created>
  <dcterms:modified xsi:type="dcterms:W3CDTF">2022-06-01T19:13:51Z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4756af5608e44598aa279402de8b53eb</vt:lpwstr>
  </property>
</Properties>
</file>